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2"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504C"/>
    <a:srgbClr val="23D7D3"/>
    <a:srgbClr val="3FC220"/>
    <a:srgbClr val="E0C93C"/>
    <a:srgbClr val="EC62B4"/>
    <a:srgbClr val="EC527E"/>
    <a:srgbClr val="33CCFF"/>
    <a:srgbClr val="00CCFF"/>
    <a:srgbClr val="52AEDC"/>
    <a:srgbClr val="EB47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64" autoAdjust="0"/>
  </p:normalViewPr>
  <p:slideViewPr>
    <p:cSldViewPr snapToGrid="0">
      <p:cViewPr varScale="1">
        <p:scale>
          <a:sx n="78" d="100"/>
          <a:sy n="78" d="100"/>
        </p:scale>
        <p:origin x="16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0F2B5-C0A5-4DF2-A3EA-8BF5347D3B4B}" type="datetimeFigureOut">
              <a:rPr lang="en-AE" smtClean="0"/>
              <a:t>06/05/2024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69E85-60EE-48AE-9164-745B4896AA9D}" type="slidenum">
              <a:rPr lang="en-AE" smtClean="0"/>
              <a:t>‹#›</a:t>
            </a:fld>
            <a:endParaRPr lang="en-AE"/>
          </a:p>
        </p:txBody>
      </p:sp>
    </p:spTree>
    <p:extLst>
      <p:ext uri="{BB962C8B-B14F-4D97-AF65-F5344CB8AC3E}">
        <p14:creationId xmlns:p14="http://schemas.microsoft.com/office/powerpoint/2010/main" val="1826614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F5A69E85-60EE-48AE-9164-745B4896AA9D}" type="slidenum">
              <a:rPr lang="en-AE" smtClean="0"/>
              <a:t>2</a:t>
            </a:fld>
            <a:endParaRPr lang="en-AE"/>
          </a:p>
        </p:txBody>
      </p:sp>
    </p:spTree>
    <p:extLst>
      <p:ext uri="{BB962C8B-B14F-4D97-AF65-F5344CB8AC3E}">
        <p14:creationId xmlns:p14="http://schemas.microsoft.com/office/powerpoint/2010/main" val="140455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F5A69E85-60EE-48AE-9164-745B4896AA9D}" type="slidenum">
              <a:rPr lang="en-AE" smtClean="0"/>
              <a:t>6</a:t>
            </a:fld>
            <a:endParaRPr lang="en-AE"/>
          </a:p>
        </p:txBody>
      </p:sp>
    </p:spTree>
    <p:extLst>
      <p:ext uri="{BB962C8B-B14F-4D97-AF65-F5344CB8AC3E}">
        <p14:creationId xmlns:p14="http://schemas.microsoft.com/office/powerpoint/2010/main" val="714276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F5A69E85-60EE-48AE-9164-745B4896AA9D}" type="slidenum">
              <a:rPr lang="en-AE" smtClean="0"/>
              <a:t>7</a:t>
            </a:fld>
            <a:endParaRPr lang="en-AE"/>
          </a:p>
        </p:txBody>
      </p:sp>
    </p:spTree>
    <p:extLst>
      <p:ext uri="{BB962C8B-B14F-4D97-AF65-F5344CB8AC3E}">
        <p14:creationId xmlns:p14="http://schemas.microsoft.com/office/powerpoint/2010/main" val="2701960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DAF-42F0-4444-932A-2503CF8113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2BC03E68-1D38-4919-8464-211855257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633126C3-D457-4EB9-87B8-9C5067F0FA7C}"/>
              </a:ext>
            </a:extLst>
          </p:cNvPr>
          <p:cNvSpPr>
            <a:spLocks noGrp="1"/>
          </p:cNvSpPr>
          <p:nvPr>
            <p:ph type="dt" sz="half" idx="10"/>
          </p:nvPr>
        </p:nvSpPr>
        <p:spPr/>
        <p:txBody>
          <a:bodyPr/>
          <a:lstStyle/>
          <a:p>
            <a:fld id="{98CFE274-B39B-4DD8-96CA-778B20581338}" type="datetimeFigureOut">
              <a:rPr lang="en-AE" smtClean="0"/>
              <a:t>06/05/2024</a:t>
            </a:fld>
            <a:endParaRPr lang="en-AE"/>
          </a:p>
        </p:txBody>
      </p:sp>
      <p:sp>
        <p:nvSpPr>
          <p:cNvPr id="5" name="Footer Placeholder 4">
            <a:extLst>
              <a:ext uri="{FF2B5EF4-FFF2-40B4-BE49-F238E27FC236}">
                <a16:creationId xmlns:a16="http://schemas.microsoft.com/office/drawing/2014/main" id="{950431B2-8C8B-4795-A5CA-0FC9D805C39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A5E6105-7202-47C9-A215-B22D3EE1E911}"/>
              </a:ext>
            </a:extLst>
          </p:cNvPr>
          <p:cNvSpPr>
            <a:spLocks noGrp="1"/>
          </p:cNvSpPr>
          <p:nvPr>
            <p:ph type="sldNum" sz="quarter" idx="12"/>
          </p:nvPr>
        </p:nvSpPr>
        <p:spPr/>
        <p:txBody>
          <a:bodyPr/>
          <a:lstStyle/>
          <a:p>
            <a:fld id="{591736DF-B32F-46E6-B8EF-858A17EB12E3}" type="slidenum">
              <a:rPr lang="en-AE" smtClean="0"/>
              <a:t>‹#›</a:t>
            </a:fld>
            <a:endParaRPr lang="en-AE"/>
          </a:p>
        </p:txBody>
      </p:sp>
    </p:spTree>
    <p:extLst>
      <p:ext uri="{BB962C8B-B14F-4D97-AF65-F5344CB8AC3E}">
        <p14:creationId xmlns:p14="http://schemas.microsoft.com/office/powerpoint/2010/main" val="4680663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BD88-CA76-424E-B095-579ADC6F4844}"/>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AA80381-70CB-4171-8220-3A430AE99F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5C0A99D-3159-43DC-9B1C-5901BEB97510}"/>
              </a:ext>
            </a:extLst>
          </p:cNvPr>
          <p:cNvSpPr>
            <a:spLocks noGrp="1"/>
          </p:cNvSpPr>
          <p:nvPr>
            <p:ph type="dt" sz="half" idx="10"/>
          </p:nvPr>
        </p:nvSpPr>
        <p:spPr/>
        <p:txBody>
          <a:bodyPr/>
          <a:lstStyle/>
          <a:p>
            <a:fld id="{98CFE274-B39B-4DD8-96CA-778B20581338}" type="datetimeFigureOut">
              <a:rPr lang="en-AE" smtClean="0"/>
              <a:t>06/05/2024</a:t>
            </a:fld>
            <a:endParaRPr lang="en-AE"/>
          </a:p>
        </p:txBody>
      </p:sp>
      <p:sp>
        <p:nvSpPr>
          <p:cNvPr id="5" name="Footer Placeholder 4">
            <a:extLst>
              <a:ext uri="{FF2B5EF4-FFF2-40B4-BE49-F238E27FC236}">
                <a16:creationId xmlns:a16="http://schemas.microsoft.com/office/drawing/2014/main" id="{3E4D8DF0-7BB5-45EE-8F5F-C454CD23E7F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4423CAD-BFFF-4032-8AF3-D785EE293E32}"/>
              </a:ext>
            </a:extLst>
          </p:cNvPr>
          <p:cNvSpPr>
            <a:spLocks noGrp="1"/>
          </p:cNvSpPr>
          <p:nvPr>
            <p:ph type="sldNum" sz="quarter" idx="12"/>
          </p:nvPr>
        </p:nvSpPr>
        <p:spPr/>
        <p:txBody>
          <a:bodyPr/>
          <a:lstStyle/>
          <a:p>
            <a:fld id="{591736DF-B32F-46E6-B8EF-858A17EB12E3}" type="slidenum">
              <a:rPr lang="en-AE" smtClean="0"/>
              <a:t>‹#›</a:t>
            </a:fld>
            <a:endParaRPr lang="en-AE"/>
          </a:p>
        </p:txBody>
      </p:sp>
    </p:spTree>
    <p:extLst>
      <p:ext uri="{BB962C8B-B14F-4D97-AF65-F5344CB8AC3E}">
        <p14:creationId xmlns:p14="http://schemas.microsoft.com/office/powerpoint/2010/main" val="45199073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C7ABF8-1BD3-4AFC-B74C-1B88999890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267FA8A5-0668-4A3F-9DCF-DDBFD716A4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C688B20-00AB-4F7C-BA0B-6B01496F476A}"/>
              </a:ext>
            </a:extLst>
          </p:cNvPr>
          <p:cNvSpPr>
            <a:spLocks noGrp="1"/>
          </p:cNvSpPr>
          <p:nvPr>
            <p:ph type="dt" sz="half" idx="10"/>
          </p:nvPr>
        </p:nvSpPr>
        <p:spPr/>
        <p:txBody>
          <a:bodyPr/>
          <a:lstStyle/>
          <a:p>
            <a:fld id="{98CFE274-B39B-4DD8-96CA-778B20581338}" type="datetimeFigureOut">
              <a:rPr lang="en-AE" smtClean="0"/>
              <a:t>06/05/2024</a:t>
            </a:fld>
            <a:endParaRPr lang="en-AE"/>
          </a:p>
        </p:txBody>
      </p:sp>
      <p:sp>
        <p:nvSpPr>
          <p:cNvPr id="5" name="Footer Placeholder 4">
            <a:extLst>
              <a:ext uri="{FF2B5EF4-FFF2-40B4-BE49-F238E27FC236}">
                <a16:creationId xmlns:a16="http://schemas.microsoft.com/office/drawing/2014/main" id="{57AF0FAB-AD1B-489C-B6EA-181174D2339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BD32BC2-A4FB-4C72-8566-8AFF938C6B47}"/>
              </a:ext>
            </a:extLst>
          </p:cNvPr>
          <p:cNvSpPr>
            <a:spLocks noGrp="1"/>
          </p:cNvSpPr>
          <p:nvPr>
            <p:ph type="sldNum" sz="quarter" idx="12"/>
          </p:nvPr>
        </p:nvSpPr>
        <p:spPr/>
        <p:txBody>
          <a:bodyPr/>
          <a:lstStyle/>
          <a:p>
            <a:fld id="{591736DF-B32F-46E6-B8EF-858A17EB12E3}" type="slidenum">
              <a:rPr lang="en-AE" smtClean="0"/>
              <a:t>‹#›</a:t>
            </a:fld>
            <a:endParaRPr lang="en-AE"/>
          </a:p>
        </p:txBody>
      </p:sp>
    </p:spTree>
    <p:extLst>
      <p:ext uri="{BB962C8B-B14F-4D97-AF65-F5344CB8AC3E}">
        <p14:creationId xmlns:p14="http://schemas.microsoft.com/office/powerpoint/2010/main" val="181035185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C741-646A-40DA-81D4-5E843023A5D9}"/>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B1CC2B3-D121-4B79-811E-7FB09BF41A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003B6CC2-504C-4F43-9AEC-2A4DB4EF6842}"/>
              </a:ext>
            </a:extLst>
          </p:cNvPr>
          <p:cNvSpPr>
            <a:spLocks noGrp="1"/>
          </p:cNvSpPr>
          <p:nvPr>
            <p:ph type="dt" sz="half" idx="10"/>
          </p:nvPr>
        </p:nvSpPr>
        <p:spPr/>
        <p:txBody>
          <a:bodyPr/>
          <a:lstStyle/>
          <a:p>
            <a:fld id="{98CFE274-B39B-4DD8-96CA-778B20581338}" type="datetimeFigureOut">
              <a:rPr lang="en-AE" smtClean="0"/>
              <a:t>06/05/2024</a:t>
            </a:fld>
            <a:endParaRPr lang="en-AE"/>
          </a:p>
        </p:txBody>
      </p:sp>
      <p:sp>
        <p:nvSpPr>
          <p:cNvPr id="5" name="Footer Placeholder 4">
            <a:extLst>
              <a:ext uri="{FF2B5EF4-FFF2-40B4-BE49-F238E27FC236}">
                <a16:creationId xmlns:a16="http://schemas.microsoft.com/office/drawing/2014/main" id="{EA81CFCA-C967-4E30-8890-8B65093E38E7}"/>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37C807A-8B89-47CA-81B2-AFC9ED3E1239}"/>
              </a:ext>
            </a:extLst>
          </p:cNvPr>
          <p:cNvSpPr>
            <a:spLocks noGrp="1"/>
          </p:cNvSpPr>
          <p:nvPr>
            <p:ph type="sldNum" sz="quarter" idx="12"/>
          </p:nvPr>
        </p:nvSpPr>
        <p:spPr/>
        <p:txBody>
          <a:bodyPr/>
          <a:lstStyle/>
          <a:p>
            <a:fld id="{591736DF-B32F-46E6-B8EF-858A17EB12E3}" type="slidenum">
              <a:rPr lang="en-AE" smtClean="0"/>
              <a:t>‹#›</a:t>
            </a:fld>
            <a:endParaRPr lang="en-AE"/>
          </a:p>
        </p:txBody>
      </p:sp>
    </p:spTree>
    <p:extLst>
      <p:ext uri="{BB962C8B-B14F-4D97-AF65-F5344CB8AC3E}">
        <p14:creationId xmlns:p14="http://schemas.microsoft.com/office/powerpoint/2010/main" val="205567985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D1A9-E806-4C09-A8EF-CAABC0C00D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74B15299-A18B-42EE-84AB-E2FE56F56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C0A117-7B0D-4AF6-88D6-3833FAD10750}"/>
              </a:ext>
            </a:extLst>
          </p:cNvPr>
          <p:cNvSpPr>
            <a:spLocks noGrp="1"/>
          </p:cNvSpPr>
          <p:nvPr>
            <p:ph type="dt" sz="half" idx="10"/>
          </p:nvPr>
        </p:nvSpPr>
        <p:spPr/>
        <p:txBody>
          <a:bodyPr/>
          <a:lstStyle/>
          <a:p>
            <a:fld id="{98CFE274-B39B-4DD8-96CA-778B20581338}" type="datetimeFigureOut">
              <a:rPr lang="en-AE" smtClean="0"/>
              <a:t>06/05/2024</a:t>
            </a:fld>
            <a:endParaRPr lang="en-AE"/>
          </a:p>
        </p:txBody>
      </p:sp>
      <p:sp>
        <p:nvSpPr>
          <p:cNvPr id="5" name="Footer Placeholder 4">
            <a:extLst>
              <a:ext uri="{FF2B5EF4-FFF2-40B4-BE49-F238E27FC236}">
                <a16:creationId xmlns:a16="http://schemas.microsoft.com/office/drawing/2014/main" id="{9B24DB34-9C3E-4033-B1C6-45F5FBADD96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0E44F3C-7A6F-4E52-8F70-545FFF27879D}"/>
              </a:ext>
            </a:extLst>
          </p:cNvPr>
          <p:cNvSpPr>
            <a:spLocks noGrp="1"/>
          </p:cNvSpPr>
          <p:nvPr>
            <p:ph type="sldNum" sz="quarter" idx="12"/>
          </p:nvPr>
        </p:nvSpPr>
        <p:spPr/>
        <p:txBody>
          <a:bodyPr/>
          <a:lstStyle/>
          <a:p>
            <a:fld id="{591736DF-B32F-46E6-B8EF-858A17EB12E3}" type="slidenum">
              <a:rPr lang="en-AE" smtClean="0"/>
              <a:t>‹#›</a:t>
            </a:fld>
            <a:endParaRPr lang="en-AE"/>
          </a:p>
        </p:txBody>
      </p:sp>
    </p:spTree>
    <p:extLst>
      <p:ext uri="{BB962C8B-B14F-4D97-AF65-F5344CB8AC3E}">
        <p14:creationId xmlns:p14="http://schemas.microsoft.com/office/powerpoint/2010/main" val="154389321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DE47-BC04-4622-A3CD-01A177E0DA9C}"/>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E1720FF9-2AA5-4A34-B6B2-C6B11D9A54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F19C747C-A6BE-4C1B-A29C-21BB496271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AE3CE11C-2A55-408A-A7D1-F4B40D759064}"/>
              </a:ext>
            </a:extLst>
          </p:cNvPr>
          <p:cNvSpPr>
            <a:spLocks noGrp="1"/>
          </p:cNvSpPr>
          <p:nvPr>
            <p:ph type="dt" sz="half" idx="10"/>
          </p:nvPr>
        </p:nvSpPr>
        <p:spPr/>
        <p:txBody>
          <a:bodyPr/>
          <a:lstStyle/>
          <a:p>
            <a:fld id="{98CFE274-B39B-4DD8-96CA-778B20581338}" type="datetimeFigureOut">
              <a:rPr lang="en-AE" smtClean="0"/>
              <a:t>06/05/2024</a:t>
            </a:fld>
            <a:endParaRPr lang="en-AE"/>
          </a:p>
        </p:txBody>
      </p:sp>
      <p:sp>
        <p:nvSpPr>
          <p:cNvPr id="6" name="Footer Placeholder 5">
            <a:extLst>
              <a:ext uri="{FF2B5EF4-FFF2-40B4-BE49-F238E27FC236}">
                <a16:creationId xmlns:a16="http://schemas.microsoft.com/office/drawing/2014/main" id="{F418005E-2DFA-4E19-AF17-DF4E4E509C1C}"/>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7D995494-00B5-42BD-93B3-DA41B48033CE}"/>
              </a:ext>
            </a:extLst>
          </p:cNvPr>
          <p:cNvSpPr>
            <a:spLocks noGrp="1"/>
          </p:cNvSpPr>
          <p:nvPr>
            <p:ph type="sldNum" sz="quarter" idx="12"/>
          </p:nvPr>
        </p:nvSpPr>
        <p:spPr/>
        <p:txBody>
          <a:bodyPr/>
          <a:lstStyle/>
          <a:p>
            <a:fld id="{591736DF-B32F-46E6-B8EF-858A17EB12E3}" type="slidenum">
              <a:rPr lang="en-AE" smtClean="0"/>
              <a:t>‹#›</a:t>
            </a:fld>
            <a:endParaRPr lang="en-AE"/>
          </a:p>
        </p:txBody>
      </p:sp>
    </p:spTree>
    <p:extLst>
      <p:ext uri="{BB962C8B-B14F-4D97-AF65-F5344CB8AC3E}">
        <p14:creationId xmlns:p14="http://schemas.microsoft.com/office/powerpoint/2010/main" val="398425834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95F4-E0A1-4F1D-B5B2-26613F29E6B4}"/>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C4E3D11A-DF9A-463F-91F9-D2FEF83C4C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08AF22-B313-4FBE-95D4-D1CF3DB1A7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F3DEA8D9-BDE5-4E13-82F6-1E9FDBC71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564A0E-654F-4D7D-9030-7544F217C9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534B9DFF-D006-4990-8F09-77C32F3F53F9}"/>
              </a:ext>
            </a:extLst>
          </p:cNvPr>
          <p:cNvSpPr>
            <a:spLocks noGrp="1"/>
          </p:cNvSpPr>
          <p:nvPr>
            <p:ph type="dt" sz="half" idx="10"/>
          </p:nvPr>
        </p:nvSpPr>
        <p:spPr/>
        <p:txBody>
          <a:bodyPr/>
          <a:lstStyle/>
          <a:p>
            <a:fld id="{98CFE274-B39B-4DD8-96CA-778B20581338}" type="datetimeFigureOut">
              <a:rPr lang="en-AE" smtClean="0"/>
              <a:t>06/05/2024</a:t>
            </a:fld>
            <a:endParaRPr lang="en-AE"/>
          </a:p>
        </p:txBody>
      </p:sp>
      <p:sp>
        <p:nvSpPr>
          <p:cNvPr id="8" name="Footer Placeholder 7">
            <a:extLst>
              <a:ext uri="{FF2B5EF4-FFF2-40B4-BE49-F238E27FC236}">
                <a16:creationId xmlns:a16="http://schemas.microsoft.com/office/drawing/2014/main" id="{46930289-7EA8-4295-9C94-46EA28AF3431}"/>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DD5BE3BB-98B9-42A7-A715-3B33866928CB}"/>
              </a:ext>
            </a:extLst>
          </p:cNvPr>
          <p:cNvSpPr>
            <a:spLocks noGrp="1"/>
          </p:cNvSpPr>
          <p:nvPr>
            <p:ph type="sldNum" sz="quarter" idx="12"/>
          </p:nvPr>
        </p:nvSpPr>
        <p:spPr/>
        <p:txBody>
          <a:bodyPr/>
          <a:lstStyle/>
          <a:p>
            <a:fld id="{591736DF-B32F-46E6-B8EF-858A17EB12E3}" type="slidenum">
              <a:rPr lang="en-AE" smtClean="0"/>
              <a:t>‹#›</a:t>
            </a:fld>
            <a:endParaRPr lang="en-AE"/>
          </a:p>
        </p:txBody>
      </p:sp>
    </p:spTree>
    <p:extLst>
      <p:ext uri="{BB962C8B-B14F-4D97-AF65-F5344CB8AC3E}">
        <p14:creationId xmlns:p14="http://schemas.microsoft.com/office/powerpoint/2010/main" val="12244116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5298-C95E-4A67-BE72-D2A17E408D6E}"/>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D00279D3-39F0-40B8-BB76-04F5CAAE88AF}"/>
              </a:ext>
            </a:extLst>
          </p:cNvPr>
          <p:cNvSpPr>
            <a:spLocks noGrp="1"/>
          </p:cNvSpPr>
          <p:nvPr>
            <p:ph type="dt" sz="half" idx="10"/>
          </p:nvPr>
        </p:nvSpPr>
        <p:spPr/>
        <p:txBody>
          <a:bodyPr/>
          <a:lstStyle/>
          <a:p>
            <a:fld id="{98CFE274-B39B-4DD8-96CA-778B20581338}" type="datetimeFigureOut">
              <a:rPr lang="en-AE" smtClean="0"/>
              <a:t>06/05/2024</a:t>
            </a:fld>
            <a:endParaRPr lang="en-AE"/>
          </a:p>
        </p:txBody>
      </p:sp>
      <p:sp>
        <p:nvSpPr>
          <p:cNvPr id="4" name="Footer Placeholder 3">
            <a:extLst>
              <a:ext uri="{FF2B5EF4-FFF2-40B4-BE49-F238E27FC236}">
                <a16:creationId xmlns:a16="http://schemas.microsoft.com/office/drawing/2014/main" id="{53AC4663-182E-4B5A-9526-58107BB7616C}"/>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C990CB81-B8EF-4A9C-B544-BDD2724D6F12}"/>
              </a:ext>
            </a:extLst>
          </p:cNvPr>
          <p:cNvSpPr>
            <a:spLocks noGrp="1"/>
          </p:cNvSpPr>
          <p:nvPr>
            <p:ph type="sldNum" sz="quarter" idx="12"/>
          </p:nvPr>
        </p:nvSpPr>
        <p:spPr/>
        <p:txBody>
          <a:bodyPr/>
          <a:lstStyle/>
          <a:p>
            <a:fld id="{591736DF-B32F-46E6-B8EF-858A17EB12E3}" type="slidenum">
              <a:rPr lang="en-AE" smtClean="0"/>
              <a:t>‹#›</a:t>
            </a:fld>
            <a:endParaRPr lang="en-AE"/>
          </a:p>
        </p:txBody>
      </p:sp>
    </p:spTree>
    <p:extLst>
      <p:ext uri="{BB962C8B-B14F-4D97-AF65-F5344CB8AC3E}">
        <p14:creationId xmlns:p14="http://schemas.microsoft.com/office/powerpoint/2010/main" val="31620642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AA41E6-FB23-4A1A-B268-C6C960A7E82E}"/>
              </a:ext>
            </a:extLst>
          </p:cNvPr>
          <p:cNvSpPr>
            <a:spLocks noGrp="1"/>
          </p:cNvSpPr>
          <p:nvPr>
            <p:ph type="dt" sz="half" idx="10"/>
          </p:nvPr>
        </p:nvSpPr>
        <p:spPr/>
        <p:txBody>
          <a:bodyPr/>
          <a:lstStyle/>
          <a:p>
            <a:fld id="{98CFE274-B39B-4DD8-96CA-778B20581338}" type="datetimeFigureOut">
              <a:rPr lang="en-AE" smtClean="0"/>
              <a:t>06/05/2024</a:t>
            </a:fld>
            <a:endParaRPr lang="en-AE"/>
          </a:p>
        </p:txBody>
      </p:sp>
      <p:sp>
        <p:nvSpPr>
          <p:cNvPr id="3" name="Footer Placeholder 2">
            <a:extLst>
              <a:ext uri="{FF2B5EF4-FFF2-40B4-BE49-F238E27FC236}">
                <a16:creationId xmlns:a16="http://schemas.microsoft.com/office/drawing/2014/main" id="{8A2D79B3-C2E1-4AB8-94EF-1316E58FD256}"/>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2384A09C-59F0-4AE4-825E-EF0D9408D35D}"/>
              </a:ext>
            </a:extLst>
          </p:cNvPr>
          <p:cNvSpPr>
            <a:spLocks noGrp="1"/>
          </p:cNvSpPr>
          <p:nvPr>
            <p:ph type="sldNum" sz="quarter" idx="12"/>
          </p:nvPr>
        </p:nvSpPr>
        <p:spPr/>
        <p:txBody>
          <a:bodyPr/>
          <a:lstStyle/>
          <a:p>
            <a:fld id="{591736DF-B32F-46E6-B8EF-858A17EB12E3}" type="slidenum">
              <a:rPr lang="en-AE" smtClean="0"/>
              <a:t>‹#›</a:t>
            </a:fld>
            <a:endParaRPr lang="en-AE"/>
          </a:p>
        </p:txBody>
      </p:sp>
    </p:spTree>
    <p:extLst>
      <p:ext uri="{BB962C8B-B14F-4D97-AF65-F5344CB8AC3E}">
        <p14:creationId xmlns:p14="http://schemas.microsoft.com/office/powerpoint/2010/main" val="34322665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FC0C-DEEE-4D77-9721-B8109370C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254E2A77-5F78-4B7C-8E39-04604EC3C1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04E32454-1F10-446A-BF84-D950F3872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B776AC-A917-4435-A8CF-D2DBB81AEA02}"/>
              </a:ext>
            </a:extLst>
          </p:cNvPr>
          <p:cNvSpPr>
            <a:spLocks noGrp="1"/>
          </p:cNvSpPr>
          <p:nvPr>
            <p:ph type="dt" sz="half" idx="10"/>
          </p:nvPr>
        </p:nvSpPr>
        <p:spPr/>
        <p:txBody>
          <a:bodyPr/>
          <a:lstStyle/>
          <a:p>
            <a:fld id="{98CFE274-B39B-4DD8-96CA-778B20581338}" type="datetimeFigureOut">
              <a:rPr lang="en-AE" smtClean="0"/>
              <a:t>06/05/2024</a:t>
            </a:fld>
            <a:endParaRPr lang="en-AE"/>
          </a:p>
        </p:txBody>
      </p:sp>
      <p:sp>
        <p:nvSpPr>
          <p:cNvPr id="6" name="Footer Placeholder 5">
            <a:extLst>
              <a:ext uri="{FF2B5EF4-FFF2-40B4-BE49-F238E27FC236}">
                <a16:creationId xmlns:a16="http://schemas.microsoft.com/office/drawing/2014/main" id="{6184959A-99CE-4C72-A46B-231D76C5DE5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4356E172-ECC7-4514-B83A-88ECD0300FF3}"/>
              </a:ext>
            </a:extLst>
          </p:cNvPr>
          <p:cNvSpPr>
            <a:spLocks noGrp="1"/>
          </p:cNvSpPr>
          <p:nvPr>
            <p:ph type="sldNum" sz="quarter" idx="12"/>
          </p:nvPr>
        </p:nvSpPr>
        <p:spPr/>
        <p:txBody>
          <a:bodyPr/>
          <a:lstStyle/>
          <a:p>
            <a:fld id="{591736DF-B32F-46E6-B8EF-858A17EB12E3}" type="slidenum">
              <a:rPr lang="en-AE" smtClean="0"/>
              <a:t>‹#›</a:t>
            </a:fld>
            <a:endParaRPr lang="en-AE"/>
          </a:p>
        </p:txBody>
      </p:sp>
    </p:spTree>
    <p:extLst>
      <p:ext uri="{BB962C8B-B14F-4D97-AF65-F5344CB8AC3E}">
        <p14:creationId xmlns:p14="http://schemas.microsoft.com/office/powerpoint/2010/main" val="33842716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F423-F551-4D89-B24E-4EA6EAC0E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33EFD9A8-50C2-4E91-86B1-92CE333938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8E045E64-4CCB-4743-A30A-F777CD5CEE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8CCFB1-9860-4965-B534-7988F3D4AAAE}"/>
              </a:ext>
            </a:extLst>
          </p:cNvPr>
          <p:cNvSpPr>
            <a:spLocks noGrp="1"/>
          </p:cNvSpPr>
          <p:nvPr>
            <p:ph type="dt" sz="half" idx="10"/>
          </p:nvPr>
        </p:nvSpPr>
        <p:spPr/>
        <p:txBody>
          <a:bodyPr/>
          <a:lstStyle/>
          <a:p>
            <a:fld id="{98CFE274-B39B-4DD8-96CA-778B20581338}" type="datetimeFigureOut">
              <a:rPr lang="en-AE" smtClean="0"/>
              <a:t>06/05/2024</a:t>
            </a:fld>
            <a:endParaRPr lang="en-AE"/>
          </a:p>
        </p:txBody>
      </p:sp>
      <p:sp>
        <p:nvSpPr>
          <p:cNvPr id="6" name="Footer Placeholder 5">
            <a:extLst>
              <a:ext uri="{FF2B5EF4-FFF2-40B4-BE49-F238E27FC236}">
                <a16:creationId xmlns:a16="http://schemas.microsoft.com/office/drawing/2014/main" id="{273D4D9F-EA3F-4605-BA58-2A4DE3487015}"/>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E053FD9-7836-4902-BB5E-FE80B95380FC}"/>
              </a:ext>
            </a:extLst>
          </p:cNvPr>
          <p:cNvSpPr>
            <a:spLocks noGrp="1"/>
          </p:cNvSpPr>
          <p:nvPr>
            <p:ph type="sldNum" sz="quarter" idx="12"/>
          </p:nvPr>
        </p:nvSpPr>
        <p:spPr/>
        <p:txBody>
          <a:bodyPr/>
          <a:lstStyle/>
          <a:p>
            <a:fld id="{591736DF-B32F-46E6-B8EF-858A17EB12E3}" type="slidenum">
              <a:rPr lang="en-AE" smtClean="0"/>
              <a:t>‹#›</a:t>
            </a:fld>
            <a:endParaRPr lang="en-AE"/>
          </a:p>
        </p:txBody>
      </p:sp>
    </p:spTree>
    <p:extLst>
      <p:ext uri="{BB962C8B-B14F-4D97-AF65-F5344CB8AC3E}">
        <p14:creationId xmlns:p14="http://schemas.microsoft.com/office/powerpoint/2010/main" val="29443894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F1FB71-320C-4EB0-A4AB-7E2AA6BC1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C3520CB3-FC27-4417-B8E5-E0B0025E4A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FCE2E0B4-2F15-4822-943C-6F618B3248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CFE274-B39B-4DD8-96CA-778B20581338}" type="datetimeFigureOut">
              <a:rPr lang="en-AE" smtClean="0"/>
              <a:t>06/05/2024</a:t>
            </a:fld>
            <a:endParaRPr lang="en-AE"/>
          </a:p>
        </p:txBody>
      </p:sp>
      <p:sp>
        <p:nvSpPr>
          <p:cNvPr id="5" name="Footer Placeholder 4">
            <a:extLst>
              <a:ext uri="{FF2B5EF4-FFF2-40B4-BE49-F238E27FC236}">
                <a16:creationId xmlns:a16="http://schemas.microsoft.com/office/drawing/2014/main" id="{D61F3D89-8332-4C99-B306-9F054C993D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6CE4A954-05C2-470D-A142-F3816BE6A2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736DF-B32F-46E6-B8EF-858A17EB12E3}" type="slidenum">
              <a:rPr lang="en-AE" smtClean="0"/>
              <a:t>‹#›</a:t>
            </a:fld>
            <a:endParaRPr lang="en-AE"/>
          </a:p>
        </p:txBody>
      </p:sp>
    </p:spTree>
    <p:extLst>
      <p:ext uri="{BB962C8B-B14F-4D97-AF65-F5344CB8AC3E}">
        <p14:creationId xmlns:p14="http://schemas.microsoft.com/office/powerpoint/2010/main" val="3476474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2B6B5F-C4F6-45F7-952F-ADCBAE08E86A}"/>
              </a:ext>
            </a:extLst>
          </p:cNvPr>
          <p:cNvSpPr/>
          <p:nvPr/>
        </p:nvSpPr>
        <p:spPr>
          <a:xfrm>
            <a:off x="-9784079"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7" name="Freeform: Shape 6">
            <a:extLst>
              <a:ext uri="{FF2B5EF4-FFF2-40B4-BE49-F238E27FC236}">
                <a16:creationId xmlns:a16="http://schemas.microsoft.com/office/drawing/2014/main" id="{C40843AD-1B0B-4B06-8162-06D4B128834E}"/>
              </a:ext>
            </a:extLst>
          </p:cNvPr>
          <p:cNvSpPr/>
          <p:nvPr/>
        </p:nvSpPr>
        <p:spPr>
          <a:xfrm>
            <a:off x="758831"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F6504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8" name="TextBox 7">
            <a:extLst>
              <a:ext uri="{FF2B5EF4-FFF2-40B4-BE49-F238E27FC236}">
                <a16:creationId xmlns:a16="http://schemas.microsoft.com/office/drawing/2014/main" id="{8E660BCD-014B-496B-9376-CFBD2941D689}"/>
              </a:ext>
            </a:extLst>
          </p:cNvPr>
          <p:cNvSpPr txBox="1"/>
          <p:nvPr/>
        </p:nvSpPr>
        <p:spPr>
          <a:xfrm rot="16200000">
            <a:off x="888446"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AE" sz="3600" b="1" dirty="0">
              <a:solidFill>
                <a:schemeClr val="bg2"/>
              </a:solidFill>
              <a:latin typeface="Tw Cen MT" panose="020B0602020104020603" pitchFamily="34" charset="0"/>
            </a:endParaRPr>
          </a:p>
        </p:txBody>
      </p:sp>
      <p:sp>
        <p:nvSpPr>
          <p:cNvPr id="13" name="Rectangle 12">
            <a:extLst>
              <a:ext uri="{FF2B5EF4-FFF2-40B4-BE49-F238E27FC236}">
                <a16:creationId xmlns:a16="http://schemas.microsoft.com/office/drawing/2014/main" id="{111D526E-687D-479A-BE3F-D7DD010A8DF7}"/>
              </a:ext>
            </a:extLst>
          </p:cNvPr>
          <p:cNvSpPr/>
          <p:nvPr/>
        </p:nvSpPr>
        <p:spPr>
          <a:xfrm>
            <a:off x="-1045899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4" name="Freeform: Shape 13">
            <a:extLst>
              <a:ext uri="{FF2B5EF4-FFF2-40B4-BE49-F238E27FC236}">
                <a16:creationId xmlns:a16="http://schemas.microsoft.com/office/drawing/2014/main" id="{CAA5D526-E10D-4A7B-8BE0-48BE682A090B}"/>
              </a:ext>
            </a:extLst>
          </p:cNvPr>
          <p:cNvSpPr/>
          <p:nvPr/>
        </p:nvSpPr>
        <p:spPr>
          <a:xfrm>
            <a:off x="83917"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23D7D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15" name="TextBox 14">
            <a:extLst>
              <a:ext uri="{FF2B5EF4-FFF2-40B4-BE49-F238E27FC236}">
                <a16:creationId xmlns:a16="http://schemas.microsoft.com/office/drawing/2014/main" id="{4F6B8D27-B1A5-4CF8-A1D1-5425F65A7D57}"/>
              </a:ext>
            </a:extLst>
          </p:cNvPr>
          <p:cNvSpPr txBox="1"/>
          <p:nvPr/>
        </p:nvSpPr>
        <p:spPr>
          <a:xfrm rot="16200000">
            <a:off x="213532"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how</a:t>
            </a:r>
            <a:endParaRPr lang="en-AE" sz="3600" b="1" dirty="0">
              <a:solidFill>
                <a:schemeClr val="bg2"/>
              </a:solidFill>
              <a:latin typeface="Tw Cen MT" panose="020B0602020104020603" pitchFamily="34" charset="0"/>
            </a:endParaRPr>
          </a:p>
        </p:txBody>
      </p:sp>
      <p:sp>
        <p:nvSpPr>
          <p:cNvPr id="16" name="Rectangle 15">
            <a:extLst>
              <a:ext uri="{FF2B5EF4-FFF2-40B4-BE49-F238E27FC236}">
                <a16:creationId xmlns:a16="http://schemas.microsoft.com/office/drawing/2014/main" id="{A8005A8C-DD87-4103-87CF-F5AD86C3E681}"/>
              </a:ext>
            </a:extLst>
          </p:cNvPr>
          <p:cNvSpPr/>
          <p:nvPr/>
        </p:nvSpPr>
        <p:spPr>
          <a:xfrm>
            <a:off x="-11105276"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 name="Freeform: Shape 16">
            <a:extLst>
              <a:ext uri="{FF2B5EF4-FFF2-40B4-BE49-F238E27FC236}">
                <a16:creationId xmlns:a16="http://schemas.microsoft.com/office/drawing/2014/main" id="{2E5D9BD9-9200-4A38-B26F-D9320A562B2B}"/>
              </a:ext>
            </a:extLst>
          </p:cNvPr>
          <p:cNvSpPr/>
          <p:nvPr/>
        </p:nvSpPr>
        <p:spPr>
          <a:xfrm>
            <a:off x="-562366"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0C93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18" name="TextBox 17">
            <a:extLst>
              <a:ext uri="{FF2B5EF4-FFF2-40B4-BE49-F238E27FC236}">
                <a16:creationId xmlns:a16="http://schemas.microsoft.com/office/drawing/2014/main" id="{485CAC64-AA73-488F-967F-91625526422B}"/>
              </a:ext>
            </a:extLst>
          </p:cNvPr>
          <p:cNvSpPr txBox="1"/>
          <p:nvPr/>
        </p:nvSpPr>
        <p:spPr>
          <a:xfrm rot="16200000">
            <a:off x="-432751"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impact</a:t>
            </a:r>
            <a:endParaRPr lang="en-AE" sz="3600" b="1" dirty="0">
              <a:solidFill>
                <a:schemeClr val="bg2"/>
              </a:solidFill>
              <a:latin typeface="Tw Cen MT" panose="020B0602020104020603" pitchFamily="34" charset="0"/>
            </a:endParaRPr>
          </a:p>
        </p:txBody>
      </p:sp>
      <p:sp>
        <p:nvSpPr>
          <p:cNvPr id="19" name="Rectangle 18">
            <a:extLst>
              <a:ext uri="{FF2B5EF4-FFF2-40B4-BE49-F238E27FC236}">
                <a16:creationId xmlns:a16="http://schemas.microsoft.com/office/drawing/2014/main" id="{681B51E2-9F56-4C61-B0CF-2804B7CD3F92}"/>
              </a:ext>
            </a:extLst>
          </p:cNvPr>
          <p:cNvSpPr/>
          <p:nvPr/>
        </p:nvSpPr>
        <p:spPr>
          <a:xfrm>
            <a:off x="-1174045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 name="Freeform: Shape 19">
            <a:extLst>
              <a:ext uri="{FF2B5EF4-FFF2-40B4-BE49-F238E27FC236}">
                <a16:creationId xmlns:a16="http://schemas.microsoft.com/office/drawing/2014/main" id="{89225A10-E2C2-4500-9A7F-CB62F800DF83}"/>
              </a:ext>
            </a:extLst>
          </p:cNvPr>
          <p:cNvSpPr/>
          <p:nvPr/>
        </p:nvSpPr>
        <p:spPr>
          <a:xfrm>
            <a:off x="-1197543"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3FC22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1" name="TextBox 20">
            <a:extLst>
              <a:ext uri="{FF2B5EF4-FFF2-40B4-BE49-F238E27FC236}">
                <a16:creationId xmlns:a16="http://schemas.microsoft.com/office/drawing/2014/main" id="{27689F47-9ED6-4ED9-A6A8-357B2795D673}"/>
              </a:ext>
            </a:extLst>
          </p:cNvPr>
          <p:cNvSpPr txBox="1"/>
          <p:nvPr/>
        </p:nvSpPr>
        <p:spPr>
          <a:xfrm rot="16200000">
            <a:off x="-1067928"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fix</a:t>
            </a:r>
            <a:endParaRPr lang="en-AE" sz="3600" b="1" dirty="0">
              <a:solidFill>
                <a:schemeClr val="bg2"/>
              </a:solidFill>
              <a:latin typeface="Tw Cen MT" panose="020B0602020104020603" pitchFamily="34" charset="0"/>
            </a:endParaRPr>
          </a:p>
        </p:txBody>
      </p:sp>
      <p:sp>
        <p:nvSpPr>
          <p:cNvPr id="22" name="Rectangle 21">
            <a:extLst>
              <a:ext uri="{FF2B5EF4-FFF2-40B4-BE49-F238E27FC236}">
                <a16:creationId xmlns:a16="http://schemas.microsoft.com/office/drawing/2014/main" id="{13D24417-16F9-4C44-B8C2-6A77B5C929F4}"/>
              </a:ext>
            </a:extLst>
          </p:cNvPr>
          <p:cNvSpPr/>
          <p:nvPr/>
        </p:nvSpPr>
        <p:spPr>
          <a:xfrm>
            <a:off x="-1235584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3" name="Freeform: Shape 22">
            <a:extLst>
              <a:ext uri="{FF2B5EF4-FFF2-40B4-BE49-F238E27FC236}">
                <a16:creationId xmlns:a16="http://schemas.microsoft.com/office/drawing/2014/main" id="{2BD92C2C-7537-4146-88B9-D27A6F738FCB}"/>
              </a:ext>
            </a:extLst>
          </p:cNvPr>
          <p:cNvSpPr/>
          <p:nvPr/>
        </p:nvSpPr>
        <p:spPr>
          <a:xfrm>
            <a:off x="-1812933"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4" name="TextBox 23">
            <a:extLst>
              <a:ext uri="{FF2B5EF4-FFF2-40B4-BE49-F238E27FC236}">
                <a16:creationId xmlns:a16="http://schemas.microsoft.com/office/drawing/2014/main" id="{A9805BEB-17B4-4A63-97BA-F193BAD75D21}"/>
              </a:ext>
            </a:extLst>
          </p:cNvPr>
          <p:cNvSpPr txBox="1"/>
          <p:nvPr/>
        </p:nvSpPr>
        <p:spPr>
          <a:xfrm rot="16200000">
            <a:off x="-1683318"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education</a:t>
            </a:r>
            <a:endParaRPr lang="en-AE" sz="3600" b="1" dirty="0">
              <a:solidFill>
                <a:schemeClr val="bg2"/>
              </a:solidFill>
              <a:latin typeface="Tw Cen MT" panose="020B0602020104020603" pitchFamily="34" charset="0"/>
            </a:endParaRPr>
          </a:p>
        </p:txBody>
      </p:sp>
      <p:sp>
        <p:nvSpPr>
          <p:cNvPr id="25" name="Rectangle 24">
            <a:extLst>
              <a:ext uri="{FF2B5EF4-FFF2-40B4-BE49-F238E27FC236}">
                <a16:creationId xmlns:a16="http://schemas.microsoft.com/office/drawing/2014/main" id="{2938650F-2ED4-411E-820B-23F1F8E3C84C}"/>
              </a:ext>
            </a:extLst>
          </p:cNvPr>
          <p:cNvSpPr/>
          <p:nvPr/>
        </p:nvSpPr>
        <p:spPr>
          <a:xfrm>
            <a:off x="-13069457" y="1905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6" name="Freeform: Shape 25">
            <a:extLst>
              <a:ext uri="{FF2B5EF4-FFF2-40B4-BE49-F238E27FC236}">
                <a16:creationId xmlns:a16="http://schemas.microsoft.com/office/drawing/2014/main" id="{67C4C163-417F-4749-A079-F09F1D913D99}"/>
              </a:ext>
            </a:extLst>
          </p:cNvPr>
          <p:cNvSpPr/>
          <p:nvPr/>
        </p:nvSpPr>
        <p:spPr>
          <a:xfrm>
            <a:off x="-2526547" y="188320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7" name="TextBox 26">
            <a:extLst>
              <a:ext uri="{FF2B5EF4-FFF2-40B4-BE49-F238E27FC236}">
                <a16:creationId xmlns:a16="http://schemas.microsoft.com/office/drawing/2014/main" id="{F02C96AF-F2DE-46C7-9618-E793AB056512}"/>
              </a:ext>
            </a:extLst>
          </p:cNvPr>
          <p:cNvSpPr txBox="1"/>
          <p:nvPr/>
        </p:nvSpPr>
        <p:spPr>
          <a:xfrm rot="16200000">
            <a:off x="-2573228" y="3186360"/>
            <a:ext cx="2558882"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Outcomes</a:t>
            </a:r>
            <a:endParaRPr lang="en-AE" sz="3600" b="1" dirty="0">
              <a:solidFill>
                <a:schemeClr val="bg2"/>
              </a:solidFill>
              <a:latin typeface="Tw Cen MT" panose="020B0602020104020603" pitchFamily="34" charset="0"/>
            </a:endParaRPr>
          </a:p>
        </p:txBody>
      </p:sp>
      <p:sp>
        <p:nvSpPr>
          <p:cNvPr id="28" name="Rectangle 27">
            <a:extLst>
              <a:ext uri="{FF2B5EF4-FFF2-40B4-BE49-F238E27FC236}">
                <a16:creationId xmlns:a16="http://schemas.microsoft.com/office/drawing/2014/main" id="{D53A7A59-5222-4895-A05E-FC781A8C4B08}"/>
              </a:ext>
            </a:extLst>
          </p:cNvPr>
          <p:cNvSpPr/>
          <p:nvPr/>
        </p:nvSpPr>
        <p:spPr>
          <a:xfrm>
            <a:off x="-13778011"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9" name="Freeform: Shape 28">
            <a:extLst>
              <a:ext uri="{FF2B5EF4-FFF2-40B4-BE49-F238E27FC236}">
                <a16:creationId xmlns:a16="http://schemas.microsoft.com/office/drawing/2014/main" id="{BCEC4A17-0DD2-4BBF-948C-F13AC0B4C3DE}"/>
              </a:ext>
            </a:extLst>
          </p:cNvPr>
          <p:cNvSpPr/>
          <p:nvPr/>
        </p:nvSpPr>
        <p:spPr>
          <a:xfrm>
            <a:off x="-3235101"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0" name="TextBox 29">
            <a:extLst>
              <a:ext uri="{FF2B5EF4-FFF2-40B4-BE49-F238E27FC236}">
                <a16:creationId xmlns:a16="http://schemas.microsoft.com/office/drawing/2014/main" id="{536054A4-DC40-4888-94DA-1BCF66DFE55B}"/>
              </a:ext>
            </a:extLst>
          </p:cNvPr>
          <p:cNvSpPr txBox="1"/>
          <p:nvPr/>
        </p:nvSpPr>
        <p:spPr>
          <a:xfrm rot="16200000">
            <a:off x="-3105486"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spread</a:t>
            </a:r>
            <a:endParaRPr lang="en-AE" sz="3600" b="1" dirty="0">
              <a:solidFill>
                <a:schemeClr val="bg2"/>
              </a:solidFill>
              <a:latin typeface="Tw Cen MT" panose="020B0602020104020603" pitchFamily="34" charset="0"/>
            </a:endParaRPr>
          </a:p>
        </p:txBody>
      </p:sp>
      <p:sp>
        <p:nvSpPr>
          <p:cNvPr id="31" name="Rectangle 30">
            <a:extLst>
              <a:ext uri="{FF2B5EF4-FFF2-40B4-BE49-F238E27FC236}">
                <a16:creationId xmlns:a16="http://schemas.microsoft.com/office/drawing/2014/main" id="{DDB68D33-DE8C-4FF0-A3FC-A9DAAADB4BF5}"/>
              </a:ext>
            </a:extLst>
          </p:cNvPr>
          <p:cNvSpPr/>
          <p:nvPr/>
        </p:nvSpPr>
        <p:spPr>
          <a:xfrm>
            <a:off x="-14486564"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2" name="Freeform: Shape 31">
            <a:extLst>
              <a:ext uri="{FF2B5EF4-FFF2-40B4-BE49-F238E27FC236}">
                <a16:creationId xmlns:a16="http://schemas.microsoft.com/office/drawing/2014/main" id="{6B9E695F-B352-4162-8BC2-19257CE23063}"/>
              </a:ext>
            </a:extLst>
          </p:cNvPr>
          <p:cNvSpPr/>
          <p:nvPr/>
        </p:nvSpPr>
        <p:spPr>
          <a:xfrm>
            <a:off x="-3943654"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3" name="TextBox 32">
            <a:extLst>
              <a:ext uri="{FF2B5EF4-FFF2-40B4-BE49-F238E27FC236}">
                <a16:creationId xmlns:a16="http://schemas.microsoft.com/office/drawing/2014/main" id="{A2641F18-332F-4AC9-9AD4-E0848A877777}"/>
              </a:ext>
            </a:extLst>
          </p:cNvPr>
          <p:cNvSpPr txBox="1"/>
          <p:nvPr/>
        </p:nvSpPr>
        <p:spPr>
          <a:xfrm rot="16200000">
            <a:off x="-3814039"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future</a:t>
            </a:r>
            <a:endParaRPr lang="en-AE" sz="3600" b="1" dirty="0">
              <a:solidFill>
                <a:schemeClr val="bg2"/>
              </a:solidFill>
              <a:latin typeface="Tw Cen MT" panose="020B0602020104020603" pitchFamily="34" charset="0"/>
            </a:endParaRPr>
          </a:p>
        </p:txBody>
      </p:sp>
      <p:sp>
        <p:nvSpPr>
          <p:cNvPr id="34" name="Rectangle 33">
            <a:extLst>
              <a:ext uri="{FF2B5EF4-FFF2-40B4-BE49-F238E27FC236}">
                <a16:creationId xmlns:a16="http://schemas.microsoft.com/office/drawing/2014/main" id="{5E9F77B5-18FE-4D08-B077-0EF85C92A937}"/>
              </a:ext>
            </a:extLst>
          </p:cNvPr>
          <p:cNvSpPr/>
          <p:nvPr/>
        </p:nvSpPr>
        <p:spPr>
          <a:xfrm>
            <a:off x="-15118911" y="2857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5" name="Freeform: Shape 34">
            <a:extLst>
              <a:ext uri="{FF2B5EF4-FFF2-40B4-BE49-F238E27FC236}">
                <a16:creationId xmlns:a16="http://schemas.microsoft.com/office/drawing/2014/main" id="{9B51CAB8-0160-4402-84E5-4528F91463F0}"/>
              </a:ext>
            </a:extLst>
          </p:cNvPr>
          <p:cNvSpPr/>
          <p:nvPr/>
        </p:nvSpPr>
        <p:spPr>
          <a:xfrm>
            <a:off x="-4576001" y="189272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6" name="TextBox 35">
            <a:extLst>
              <a:ext uri="{FF2B5EF4-FFF2-40B4-BE49-F238E27FC236}">
                <a16:creationId xmlns:a16="http://schemas.microsoft.com/office/drawing/2014/main" id="{6BA2639A-6C5B-4EA0-9247-BE36E2D5E430}"/>
              </a:ext>
            </a:extLst>
          </p:cNvPr>
          <p:cNvSpPr txBox="1"/>
          <p:nvPr/>
        </p:nvSpPr>
        <p:spPr>
          <a:xfrm rot="16200000">
            <a:off x="-4545800" y="3304823"/>
            <a:ext cx="2366993"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Thank You</a:t>
            </a:r>
            <a:endParaRPr lang="en-AE" sz="3600" b="1" dirty="0">
              <a:solidFill>
                <a:schemeClr val="bg2"/>
              </a:solidFill>
              <a:latin typeface="Tw Cen MT" panose="020B0602020104020603" pitchFamily="34" charset="0"/>
            </a:endParaRPr>
          </a:p>
        </p:txBody>
      </p:sp>
      <p:sp>
        <p:nvSpPr>
          <p:cNvPr id="38" name="TextBox 37">
            <a:extLst>
              <a:ext uri="{FF2B5EF4-FFF2-40B4-BE49-F238E27FC236}">
                <a16:creationId xmlns:a16="http://schemas.microsoft.com/office/drawing/2014/main" id="{431A5D6A-60E8-4766-A9FA-1792D11104B7}"/>
              </a:ext>
            </a:extLst>
          </p:cNvPr>
          <p:cNvSpPr txBox="1"/>
          <p:nvPr/>
        </p:nvSpPr>
        <p:spPr>
          <a:xfrm>
            <a:off x="3014467" y="2532981"/>
            <a:ext cx="8997148" cy="1323439"/>
          </a:xfrm>
          <a:prstGeom prst="rect">
            <a:avLst/>
          </a:prstGeom>
          <a:noFill/>
        </p:spPr>
        <p:txBody>
          <a:bodyPr wrap="square">
            <a:spAutoFit/>
          </a:bodyPr>
          <a:lstStyle/>
          <a:p>
            <a:pPr algn="ctr"/>
            <a:r>
              <a:rPr lang="en-US" sz="4000" dirty="0">
                <a:solidFill>
                  <a:srgbClr val="F6504C"/>
                </a:solidFill>
                <a:latin typeface="Tw Cen MT" panose="020B0602020104020603" pitchFamily="34" charset="0"/>
              </a:rPr>
              <a:t>Decoding the WannaCry Ransomware Attack</a:t>
            </a:r>
          </a:p>
        </p:txBody>
      </p:sp>
      <p:grpSp>
        <p:nvGrpSpPr>
          <p:cNvPr id="39" name="Group 38">
            <a:extLst>
              <a:ext uri="{FF2B5EF4-FFF2-40B4-BE49-F238E27FC236}">
                <a16:creationId xmlns:a16="http://schemas.microsoft.com/office/drawing/2014/main" id="{AF769732-3E01-421F-9A6F-2D22A422A672}"/>
              </a:ext>
            </a:extLst>
          </p:cNvPr>
          <p:cNvGrpSpPr/>
          <p:nvPr/>
        </p:nvGrpSpPr>
        <p:grpSpPr>
          <a:xfrm>
            <a:off x="5438514" y="4640755"/>
            <a:ext cx="4140553" cy="451824"/>
            <a:chOff x="4679586" y="878988"/>
            <a:chExt cx="1745757" cy="190500"/>
          </a:xfrm>
        </p:grpSpPr>
        <p:sp>
          <p:nvSpPr>
            <p:cNvPr id="40" name="Oval 39">
              <a:extLst>
                <a:ext uri="{FF2B5EF4-FFF2-40B4-BE49-F238E27FC236}">
                  <a16:creationId xmlns:a16="http://schemas.microsoft.com/office/drawing/2014/main" id="{F5A48CA1-E296-4693-AEFE-95C39AA855D9}"/>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86A902E-F11E-499B-92A5-08D3EE259C12}"/>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0BF7430-D5D3-4BBE-AF25-3026769E6BC9}"/>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693F460A-65A1-4DC9-A470-A3AA1939CF1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38ED97B-8C25-480E-BD13-B35361A6B1ED}"/>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CCEFBA8A-6435-46B6-A2DD-94195A87F510}"/>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24058696-67C2-422C-B2D4-0DA0D8F07099}"/>
              </a:ext>
            </a:extLst>
          </p:cNvPr>
          <p:cNvSpPr txBox="1"/>
          <p:nvPr/>
        </p:nvSpPr>
        <p:spPr>
          <a:xfrm>
            <a:off x="3826675" y="3771534"/>
            <a:ext cx="7390876" cy="954107"/>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MADE BY BESSEL BINNY</a:t>
            </a:r>
          </a:p>
          <a:p>
            <a:pPr algn="ctr"/>
            <a:r>
              <a:rPr lang="en-US" sz="2800" dirty="0">
                <a:solidFill>
                  <a:srgbClr val="5D7373"/>
                </a:solidFill>
                <a:latin typeface="Tw Cen MT" panose="020B0602020104020603" pitchFamily="34" charset="0"/>
              </a:rPr>
              <a:t>RA2111030010145</a:t>
            </a:r>
          </a:p>
        </p:txBody>
      </p:sp>
    </p:spTree>
    <p:extLst>
      <p:ext uri="{BB962C8B-B14F-4D97-AF65-F5344CB8AC3E}">
        <p14:creationId xmlns:p14="http://schemas.microsoft.com/office/powerpoint/2010/main" val="1844304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325A1D-D526-41EA-BAFB-DD449F562B11}"/>
              </a:ext>
            </a:extLst>
          </p:cNvPr>
          <p:cNvGrpSpPr/>
          <p:nvPr/>
        </p:nvGrpSpPr>
        <p:grpSpPr>
          <a:xfrm>
            <a:off x="-927" y="0"/>
            <a:ext cx="12192000" cy="6858000"/>
            <a:chOff x="-9784079" y="0"/>
            <a:chExt cx="12192000" cy="6858000"/>
          </a:xfrm>
        </p:grpSpPr>
        <p:sp>
          <p:nvSpPr>
            <p:cNvPr id="4" name="Rectangle 3">
              <a:extLst>
                <a:ext uri="{FF2B5EF4-FFF2-40B4-BE49-F238E27FC236}">
                  <a16:creationId xmlns:a16="http://schemas.microsoft.com/office/drawing/2014/main" id="{B02B6B5F-C4F6-45F7-952F-ADCBAE08E86A}"/>
                </a:ext>
              </a:extLst>
            </p:cNvPr>
            <p:cNvSpPr/>
            <p:nvPr/>
          </p:nvSpPr>
          <p:spPr>
            <a:xfrm>
              <a:off x="-9784079"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7" name="Freeform: Shape 6">
              <a:extLst>
                <a:ext uri="{FF2B5EF4-FFF2-40B4-BE49-F238E27FC236}">
                  <a16:creationId xmlns:a16="http://schemas.microsoft.com/office/drawing/2014/main" id="{C40843AD-1B0B-4B06-8162-06D4B128834E}"/>
                </a:ext>
              </a:extLst>
            </p:cNvPr>
            <p:cNvSpPr/>
            <p:nvPr/>
          </p:nvSpPr>
          <p:spPr>
            <a:xfrm>
              <a:off x="1120819" y="1864151"/>
              <a:ext cx="1287101"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F6504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8" name="TextBox 7">
              <a:extLst>
                <a:ext uri="{FF2B5EF4-FFF2-40B4-BE49-F238E27FC236}">
                  <a16:creationId xmlns:a16="http://schemas.microsoft.com/office/drawing/2014/main" id="{8E660BCD-014B-496B-9376-CFBD2941D689}"/>
                </a:ext>
              </a:extLst>
            </p:cNvPr>
            <p:cNvSpPr txBox="1"/>
            <p:nvPr/>
          </p:nvSpPr>
          <p:spPr>
            <a:xfrm rot="16200000">
              <a:off x="888446"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AE" sz="3600" b="1" dirty="0">
                <a:solidFill>
                  <a:schemeClr val="bg2"/>
                </a:solidFill>
                <a:latin typeface="Tw Cen MT" panose="020B0602020104020603" pitchFamily="34" charset="0"/>
              </a:endParaRPr>
            </a:p>
          </p:txBody>
        </p:sp>
      </p:grpSp>
      <p:sp>
        <p:nvSpPr>
          <p:cNvPr id="13" name="Rectangle 12">
            <a:extLst>
              <a:ext uri="{FF2B5EF4-FFF2-40B4-BE49-F238E27FC236}">
                <a16:creationId xmlns:a16="http://schemas.microsoft.com/office/drawing/2014/main" id="{111D526E-687D-479A-BE3F-D7DD010A8DF7}"/>
              </a:ext>
            </a:extLst>
          </p:cNvPr>
          <p:cNvSpPr/>
          <p:nvPr/>
        </p:nvSpPr>
        <p:spPr>
          <a:xfrm>
            <a:off x="-1045899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4" name="Freeform: Shape 13">
            <a:extLst>
              <a:ext uri="{FF2B5EF4-FFF2-40B4-BE49-F238E27FC236}">
                <a16:creationId xmlns:a16="http://schemas.microsoft.com/office/drawing/2014/main" id="{CAA5D526-E10D-4A7B-8BE0-48BE682A090B}"/>
              </a:ext>
            </a:extLst>
          </p:cNvPr>
          <p:cNvSpPr/>
          <p:nvPr/>
        </p:nvSpPr>
        <p:spPr>
          <a:xfrm>
            <a:off x="83917"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23D7D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15" name="TextBox 14">
            <a:extLst>
              <a:ext uri="{FF2B5EF4-FFF2-40B4-BE49-F238E27FC236}">
                <a16:creationId xmlns:a16="http://schemas.microsoft.com/office/drawing/2014/main" id="{4F6B8D27-B1A5-4CF8-A1D1-5425F65A7D57}"/>
              </a:ext>
            </a:extLst>
          </p:cNvPr>
          <p:cNvSpPr txBox="1"/>
          <p:nvPr/>
        </p:nvSpPr>
        <p:spPr>
          <a:xfrm rot="16200000">
            <a:off x="213532"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how</a:t>
            </a:r>
            <a:endParaRPr lang="en-AE" sz="3600" b="1" dirty="0">
              <a:solidFill>
                <a:schemeClr val="bg2"/>
              </a:solidFill>
              <a:latin typeface="Tw Cen MT" panose="020B0602020104020603" pitchFamily="34" charset="0"/>
            </a:endParaRPr>
          </a:p>
        </p:txBody>
      </p:sp>
      <p:sp>
        <p:nvSpPr>
          <p:cNvPr id="16" name="Rectangle 15">
            <a:extLst>
              <a:ext uri="{FF2B5EF4-FFF2-40B4-BE49-F238E27FC236}">
                <a16:creationId xmlns:a16="http://schemas.microsoft.com/office/drawing/2014/main" id="{A8005A8C-DD87-4103-87CF-F5AD86C3E681}"/>
              </a:ext>
            </a:extLst>
          </p:cNvPr>
          <p:cNvSpPr/>
          <p:nvPr/>
        </p:nvSpPr>
        <p:spPr>
          <a:xfrm>
            <a:off x="-11105276"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 name="Freeform: Shape 16">
            <a:extLst>
              <a:ext uri="{FF2B5EF4-FFF2-40B4-BE49-F238E27FC236}">
                <a16:creationId xmlns:a16="http://schemas.microsoft.com/office/drawing/2014/main" id="{2E5D9BD9-9200-4A38-B26F-D9320A562B2B}"/>
              </a:ext>
            </a:extLst>
          </p:cNvPr>
          <p:cNvSpPr/>
          <p:nvPr/>
        </p:nvSpPr>
        <p:spPr>
          <a:xfrm>
            <a:off x="-562366"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0C93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18" name="TextBox 17">
            <a:extLst>
              <a:ext uri="{FF2B5EF4-FFF2-40B4-BE49-F238E27FC236}">
                <a16:creationId xmlns:a16="http://schemas.microsoft.com/office/drawing/2014/main" id="{485CAC64-AA73-488F-967F-91625526422B}"/>
              </a:ext>
            </a:extLst>
          </p:cNvPr>
          <p:cNvSpPr txBox="1"/>
          <p:nvPr/>
        </p:nvSpPr>
        <p:spPr>
          <a:xfrm rot="16200000">
            <a:off x="-432751"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impact</a:t>
            </a:r>
            <a:endParaRPr lang="en-AE" sz="3600" b="1" dirty="0">
              <a:solidFill>
                <a:schemeClr val="bg2"/>
              </a:solidFill>
              <a:latin typeface="Tw Cen MT" panose="020B0602020104020603" pitchFamily="34" charset="0"/>
            </a:endParaRPr>
          </a:p>
        </p:txBody>
      </p:sp>
      <p:sp>
        <p:nvSpPr>
          <p:cNvPr id="19" name="Rectangle 18">
            <a:extLst>
              <a:ext uri="{FF2B5EF4-FFF2-40B4-BE49-F238E27FC236}">
                <a16:creationId xmlns:a16="http://schemas.microsoft.com/office/drawing/2014/main" id="{681B51E2-9F56-4C61-B0CF-2804B7CD3F92}"/>
              </a:ext>
            </a:extLst>
          </p:cNvPr>
          <p:cNvSpPr/>
          <p:nvPr/>
        </p:nvSpPr>
        <p:spPr>
          <a:xfrm>
            <a:off x="-1174045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 name="Freeform: Shape 19">
            <a:extLst>
              <a:ext uri="{FF2B5EF4-FFF2-40B4-BE49-F238E27FC236}">
                <a16:creationId xmlns:a16="http://schemas.microsoft.com/office/drawing/2014/main" id="{89225A10-E2C2-4500-9A7F-CB62F800DF83}"/>
              </a:ext>
            </a:extLst>
          </p:cNvPr>
          <p:cNvSpPr/>
          <p:nvPr/>
        </p:nvSpPr>
        <p:spPr>
          <a:xfrm>
            <a:off x="-1197543"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3FC22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1" name="TextBox 20">
            <a:extLst>
              <a:ext uri="{FF2B5EF4-FFF2-40B4-BE49-F238E27FC236}">
                <a16:creationId xmlns:a16="http://schemas.microsoft.com/office/drawing/2014/main" id="{27689F47-9ED6-4ED9-A6A8-357B2795D673}"/>
              </a:ext>
            </a:extLst>
          </p:cNvPr>
          <p:cNvSpPr txBox="1"/>
          <p:nvPr/>
        </p:nvSpPr>
        <p:spPr>
          <a:xfrm rot="16200000">
            <a:off x="-1067928"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fix</a:t>
            </a:r>
            <a:endParaRPr lang="en-AE" sz="3600" b="1" dirty="0">
              <a:solidFill>
                <a:schemeClr val="bg2"/>
              </a:solidFill>
              <a:latin typeface="Tw Cen MT" panose="020B0602020104020603" pitchFamily="34" charset="0"/>
            </a:endParaRPr>
          </a:p>
        </p:txBody>
      </p:sp>
      <p:sp>
        <p:nvSpPr>
          <p:cNvPr id="22" name="Rectangle 21">
            <a:extLst>
              <a:ext uri="{FF2B5EF4-FFF2-40B4-BE49-F238E27FC236}">
                <a16:creationId xmlns:a16="http://schemas.microsoft.com/office/drawing/2014/main" id="{13D24417-16F9-4C44-B8C2-6A77B5C929F4}"/>
              </a:ext>
            </a:extLst>
          </p:cNvPr>
          <p:cNvSpPr/>
          <p:nvPr/>
        </p:nvSpPr>
        <p:spPr>
          <a:xfrm>
            <a:off x="-1235584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3" name="Freeform: Shape 22">
            <a:extLst>
              <a:ext uri="{FF2B5EF4-FFF2-40B4-BE49-F238E27FC236}">
                <a16:creationId xmlns:a16="http://schemas.microsoft.com/office/drawing/2014/main" id="{2BD92C2C-7537-4146-88B9-D27A6F738FCB}"/>
              </a:ext>
            </a:extLst>
          </p:cNvPr>
          <p:cNvSpPr/>
          <p:nvPr/>
        </p:nvSpPr>
        <p:spPr>
          <a:xfrm>
            <a:off x="-1812933"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4" name="TextBox 23">
            <a:extLst>
              <a:ext uri="{FF2B5EF4-FFF2-40B4-BE49-F238E27FC236}">
                <a16:creationId xmlns:a16="http://schemas.microsoft.com/office/drawing/2014/main" id="{A9805BEB-17B4-4A63-97BA-F193BAD75D21}"/>
              </a:ext>
            </a:extLst>
          </p:cNvPr>
          <p:cNvSpPr txBox="1"/>
          <p:nvPr/>
        </p:nvSpPr>
        <p:spPr>
          <a:xfrm rot="16200000">
            <a:off x="-1683318"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education</a:t>
            </a:r>
            <a:endParaRPr lang="en-AE" sz="3600" b="1" dirty="0">
              <a:solidFill>
                <a:schemeClr val="bg2"/>
              </a:solidFill>
              <a:latin typeface="Tw Cen MT" panose="020B0602020104020603" pitchFamily="34" charset="0"/>
            </a:endParaRPr>
          </a:p>
        </p:txBody>
      </p:sp>
      <p:sp>
        <p:nvSpPr>
          <p:cNvPr id="25" name="Rectangle 24">
            <a:extLst>
              <a:ext uri="{FF2B5EF4-FFF2-40B4-BE49-F238E27FC236}">
                <a16:creationId xmlns:a16="http://schemas.microsoft.com/office/drawing/2014/main" id="{2938650F-2ED4-411E-820B-23F1F8E3C84C}"/>
              </a:ext>
            </a:extLst>
          </p:cNvPr>
          <p:cNvSpPr/>
          <p:nvPr/>
        </p:nvSpPr>
        <p:spPr>
          <a:xfrm>
            <a:off x="-13069457" y="1905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6" name="Freeform: Shape 25">
            <a:extLst>
              <a:ext uri="{FF2B5EF4-FFF2-40B4-BE49-F238E27FC236}">
                <a16:creationId xmlns:a16="http://schemas.microsoft.com/office/drawing/2014/main" id="{67C4C163-417F-4749-A079-F09F1D913D99}"/>
              </a:ext>
            </a:extLst>
          </p:cNvPr>
          <p:cNvSpPr/>
          <p:nvPr/>
        </p:nvSpPr>
        <p:spPr>
          <a:xfrm>
            <a:off x="-2526547" y="188320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7" name="TextBox 26">
            <a:extLst>
              <a:ext uri="{FF2B5EF4-FFF2-40B4-BE49-F238E27FC236}">
                <a16:creationId xmlns:a16="http://schemas.microsoft.com/office/drawing/2014/main" id="{F02C96AF-F2DE-46C7-9618-E793AB056512}"/>
              </a:ext>
            </a:extLst>
          </p:cNvPr>
          <p:cNvSpPr txBox="1"/>
          <p:nvPr/>
        </p:nvSpPr>
        <p:spPr>
          <a:xfrm rot="16200000">
            <a:off x="-2576972" y="3250485"/>
            <a:ext cx="25684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Outcomes</a:t>
            </a:r>
            <a:endParaRPr lang="en-AE" sz="3600" b="1" dirty="0">
              <a:solidFill>
                <a:schemeClr val="bg2"/>
              </a:solidFill>
              <a:latin typeface="Tw Cen MT" panose="020B0602020104020603" pitchFamily="34" charset="0"/>
            </a:endParaRPr>
          </a:p>
        </p:txBody>
      </p:sp>
      <p:sp>
        <p:nvSpPr>
          <p:cNvPr id="28" name="Rectangle 27">
            <a:extLst>
              <a:ext uri="{FF2B5EF4-FFF2-40B4-BE49-F238E27FC236}">
                <a16:creationId xmlns:a16="http://schemas.microsoft.com/office/drawing/2014/main" id="{D53A7A59-5222-4895-A05E-FC781A8C4B08}"/>
              </a:ext>
            </a:extLst>
          </p:cNvPr>
          <p:cNvSpPr/>
          <p:nvPr/>
        </p:nvSpPr>
        <p:spPr>
          <a:xfrm>
            <a:off x="-13778011"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9" name="Freeform: Shape 28">
            <a:extLst>
              <a:ext uri="{FF2B5EF4-FFF2-40B4-BE49-F238E27FC236}">
                <a16:creationId xmlns:a16="http://schemas.microsoft.com/office/drawing/2014/main" id="{BCEC4A17-0DD2-4BBF-948C-F13AC0B4C3DE}"/>
              </a:ext>
            </a:extLst>
          </p:cNvPr>
          <p:cNvSpPr/>
          <p:nvPr/>
        </p:nvSpPr>
        <p:spPr>
          <a:xfrm>
            <a:off x="-3235101"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0" name="TextBox 29">
            <a:extLst>
              <a:ext uri="{FF2B5EF4-FFF2-40B4-BE49-F238E27FC236}">
                <a16:creationId xmlns:a16="http://schemas.microsoft.com/office/drawing/2014/main" id="{536054A4-DC40-4888-94DA-1BCF66DFE55B}"/>
              </a:ext>
            </a:extLst>
          </p:cNvPr>
          <p:cNvSpPr txBox="1"/>
          <p:nvPr/>
        </p:nvSpPr>
        <p:spPr>
          <a:xfrm rot="16200000">
            <a:off x="-3105486"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spread</a:t>
            </a:r>
            <a:endParaRPr lang="en-AE" sz="3600" b="1" dirty="0">
              <a:solidFill>
                <a:schemeClr val="bg2"/>
              </a:solidFill>
              <a:latin typeface="Tw Cen MT" panose="020B0602020104020603" pitchFamily="34" charset="0"/>
            </a:endParaRPr>
          </a:p>
        </p:txBody>
      </p:sp>
      <p:sp>
        <p:nvSpPr>
          <p:cNvPr id="31" name="Rectangle 30">
            <a:extLst>
              <a:ext uri="{FF2B5EF4-FFF2-40B4-BE49-F238E27FC236}">
                <a16:creationId xmlns:a16="http://schemas.microsoft.com/office/drawing/2014/main" id="{DDB68D33-DE8C-4FF0-A3FC-A9DAAADB4BF5}"/>
              </a:ext>
            </a:extLst>
          </p:cNvPr>
          <p:cNvSpPr/>
          <p:nvPr/>
        </p:nvSpPr>
        <p:spPr>
          <a:xfrm>
            <a:off x="-14486564"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2" name="Freeform: Shape 31">
            <a:extLst>
              <a:ext uri="{FF2B5EF4-FFF2-40B4-BE49-F238E27FC236}">
                <a16:creationId xmlns:a16="http://schemas.microsoft.com/office/drawing/2014/main" id="{6B9E695F-B352-4162-8BC2-19257CE23063}"/>
              </a:ext>
            </a:extLst>
          </p:cNvPr>
          <p:cNvSpPr/>
          <p:nvPr/>
        </p:nvSpPr>
        <p:spPr>
          <a:xfrm>
            <a:off x="-3943654"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3" name="TextBox 32">
            <a:extLst>
              <a:ext uri="{FF2B5EF4-FFF2-40B4-BE49-F238E27FC236}">
                <a16:creationId xmlns:a16="http://schemas.microsoft.com/office/drawing/2014/main" id="{A2641F18-332F-4AC9-9AD4-E0848A877777}"/>
              </a:ext>
            </a:extLst>
          </p:cNvPr>
          <p:cNvSpPr txBox="1"/>
          <p:nvPr/>
        </p:nvSpPr>
        <p:spPr>
          <a:xfrm rot="16200000">
            <a:off x="-3814039"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future</a:t>
            </a:r>
            <a:endParaRPr lang="en-AE" sz="3600" b="1" dirty="0">
              <a:solidFill>
                <a:schemeClr val="bg2"/>
              </a:solidFill>
              <a:latin typeface="Tw Cen MT" panose="020B0602020104020603" pitchFamily="34" charset="0"/>
            </a:endParaRPr>
          </a:p>
        </p:txBody>
      </p:sp>
      <p:sp>
        <p:nvSpPr>
          <p:cNvPr id="34" name="Rectangle 33">
            <a:extLst>
              <a:ext uri="{FF2B5EF4-FFF2-40B4-BE49-F238E27FC236}">
                <a16:creationId xmlns:a16="http://schemas.microsoft.com/office/drawing/2014/main" id="{5E9F77B5-18FE-4D08-B077-0EF85C92A937}"/>
              </a:ext>
            </a:extLst>
          </p:cNvPr>
          <p:cNvSpPr/>
          <p:nvPr/>
        </p:nvSpPr>
        <p:spPr>
          <a:xfrm>
            <a:off x="-15118911" y="2857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5" name="Freeform: Shape 34">
            <a:extLst>
              <a:ext uri="{FF2B5EF4-FFF2-40B4-BE49-F238E27FC236}">
                <a16:creationId xmlns:a16="http://schemas.microsoft.com/office/drawing/2014/main" id="{9B51CAB8-0160-4402-84E5-4528F91463F0}"/>
              </a:ext>
            </a:extLst>
          </p:cNvPr>
          <p:cNvSpPr/>
          <p:nvPr/>
        </p:nvSpPr>
        <p:spPr>
          <a:xfrm>
            <a:off x="-4576001" y="189272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6" name="TextBox 35">
            <a:extLst>
              <a:ext uri="{FF2B5EF4-FFF2-40B4-BE49-F238E27FC236}">
                <a16:creationId xmlns:a16="http://schemas.microsoft.com/office/drawing/2014/main" id="{6BA2639A-6C5B-4EA0-9247-BE36E2D5E430}"/>
              </a:ext>
            </a:extLst>
          </p:cNvPr>
          <p:cNvSpPr txBox="1"/>
          <p:nvPr/>
        </p:nvSpPr>
        <p:spPr>
          <a:xfrm rot="16200000">
            <a:off x="-4519463" y="3278486"/>
            <a:ext cx="2314320"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Thank You</a:t>
            </a:r>
            <a:endParaRPr lang="en-AE" sz="3600" b="1" dirty="0">
              <a:solidFill>
                <a:schemeClr val="bg2"/>
              </a:solidFill>
              <a:latin typeface="Tw Cen MT" panose="020B0602020104020603" pitchFamily="34" charset="0"/>
            </a:endParaRPr>
          </a:p>
        </p:txBody>
      </p:sp>
      <p:sp>
        <p:nvSpPr>
          <p:cNvPr id="5" name="TextBox 4">
            <a:extLst>
              <a:ext uri="{FF2B5EF4-FFF2-40B4-BE49-F238E27FC236}">
                <a16:creationId xmlns:a16="http://schemas.microsoft.com/office/drawing/2014/main" id="{907BA4BC-F48D-4736-8834-D490C33D4C89}"/>
              </a:ext>
            </a:extLst>
          </p:cNvPr>
          <p:cNvSpPr txBox="1"/>
          <p:nvPr/>
        </p:nvSpPr>
        <p:spPr>
          <a:xfrm>
            <a:off x="2804894" y="2631089"/>
            <a:ext cx="7419034" cy="523220"/>
          </a:xfrm>
          <a:prstGeom prst="rect">
            <a:avLst/>
          </a:prstGeom>
          <a:noFill/>
        </p:spPr>
        <p:txBody>
          <a:bodyPr wrap="square" rtlCol="0">
            <a:spAutoFit/>
          </a:bodyPr>
          <a:lstStyle/>
          <a:p>
            <a:r>
              <a:rPr lang="en-US" sz="2800" dirty="0">
                <a:solidFill>
                  <a:srgbClr val="23D7D3"/>
                </a:solidFill>
                <a:latin typeface="Tw Cen MT" panose="020B0602020104020603" pitchFamily="34" charset="0"/>
              </a:rPr>
              <a:t>Understanding the WannaCry Ransomware Attack</a:t>
            </a:r>
            <a:endParaRPr lang="en-AE" sz="2800" dirty="0">
              <a:solidFill>
                <a:srgbClr val="23D7D3"/>
              </a:solidFill>
              <a:latin typeface="Tw Cen MT" panose="020B0602020104020603" pitchFamily="34" charset="0"/>
            </a:endParaRPr>
          </a:p>
        </p:txBody>
      </p:sp>
      <p:sp>
        <p:nvSpPr>
          <p:cNvPr id="6" name="TextBox 5">
            <a:extLst>
              <a:ext uri="{FF2B5EF4-FFF2-40B4-BE49-F238E27FC236}">
                <a16:creationId xmlns:a16="http://schemas.microsoft.com/office/drawing/2014/main" id="{5B78035C-806E-4F1E-84BB-B7EDAE2666E4}"/>
              </a:ext>
            </a:extLst>
          </p:cNvPr>
          <p:cNvSpPr txBox="1"/>
          <p:nvPr/>
        </p:nvSpPr>
        <p:spPr>
          <a:xfrm>
            <a:off x="2511313" y="3154309"/>
            <a:ext cx="8229742" cy="4524315"/>
          </a:xfrm>
          <a:prstGeom prst="rect">
            <a:avLst/>
          </a:prstGeom>
          <a:noFill/>
        </p:spPr>
        <p:txBody>
          <a:bodyPr wrap="square" rtlCol="0">
            <a:spAutoFit/>
          </a:bodyPr>
          <a:lstStyle/>
          <a:p>
            <a:r>
              <a:rPr lang="en-US" dirty="0">
                <a:latin typeface="Bahnschrift" panose="020B0502040204020203" pitchFamily="34" charset="0"/>
              </a:rPr>
              <a:t>WannaCry is a ransomware attack that targeted computers running Microsoft Windows OS.</a:t>
            </a:r>
          </a:p>
          <a:p>
            <a:endParaRPr lang="en-US" dirty="0">
              <a:latin typeface="Bahnschrift" panose="020B0502040204020203" pitchFamily="34" charset="0"/>
            </a:endParaRPr>
          </a:p>
          <a:p>
            <a:r>
              <a:rPr lang="en-US" dirty="0">
                <a:latin typeface="Bahnschrift" panose="020B0502040204020203" pitchFamily="34" charset="0"/>
              </a:rPr>
              <a:t>Organizations worldwide faced data encryption and demanded Bitcoin ransom for decryption keys. </a:t>
            </a:r>
          </a:p>
          <a:p>
            <a:endParaRPr lang="en-US" dirty="0">
              <a:latin typeface="Bahnschrift" panose="020B0502040204020203" pitchFamily="34" charset="0"/>
            </a:endParaRPr>
          </a:p>
          <a:p>
            <a:r>
              <a:rPr lang="en-US" dirty="0">
                <a:latin typeface="Bahnschrift" panose="020B0502040204020203" pitchFamily="34" charset="0"/>
              </a:rPr>
              <a:t>The WannaCry outbreak occurred in May 2017, affecting over 200,000 computers in 150 countries.</a:t>
            </a:r>
          </a:p>
          <a:p>
            <a:endParaRPr lang="en-US" dirty="0">
              <a:latin typeface="Bahnschrift" panose="020B0502040204020203" pitchFamily="34" charset="0"/>
            </a:endParaRPr>
          </a:p>
          <a:p>
            <a:r>
              <a:rPr lang="en-US" dirty="0">
                <a:latin typeface="Bahnschrift" panose="020B0502040204020203" pitchFamily="34" charset="0"/>
              </a:rPr>
              <a:t>In addition to exploiting the </a:t>
            </a:r>
            <a:r>
              <a:rPr lang="en-US" dirty="0" err="1">
                <a:latin typeface="Bahnschrift" panose="020B0502040204020203" pitchFamily="34" charset="0"/>
              </a:rPr>
              <a:t>EternalBlue</a:t>
            </a:r>
            <a:r>
              <a:rPr lang="en-US" dirty="0">
                <a:latin typeface="Bahnschrift" panose="020B0502040204020203" pitchFamily="34" charset="0"/>
              </a:rPr>
              <a:t> vulnerability, WannaCry also spread through other methods, such as brute-force attacks on Remote Desktop Protocol (RDP) services and internet-facing systems with open SMB ports. </a:t>
            </a:r>
          </a:p>
          <a:p>
            <a:r>
              <a:rPr lang="en-US" dirty="0">
                <a:latin typeface="Bahnschrift" panose="020B0502040204020203" pitchFamily="34" charset="0"/>
              </a:rPr>
              <a:t>	</a:t>
            </a:r>
          </a:p>
          <a:p>
            <a:endParaRPr lang="en-US" dirty="0">
              <a:latin typeface="Bahnschrift" panose="020B0502040204020203" pitchFamily="34" charset="0"/>
            </a:endParaRPr>
          </a:p>
          <a:p>
            <a:endParaRPr lang="en-US" dirty="0">
              <a:latin typeface="Bahnschrift" panose="020B0502040204020203" pitchFamily="34" charset="0"/>
            </a:endParaRPr>
          </a:p>
          <a:p>
            <a:endParaRPr lang="en-AE" dirty="0">
              <a:latin typeface="Bahnschrift" panose="020B0502040204020203" pitchFamily="34" charset="0"/>
            </a:endParaRPr>
          </a:p>
        </p:txBody>
      </p:sp>
      <p:pic>
        <p:nvPicPr>
          <p:cNvPr id="1028" name="Picture 4">
            <a:extLst>
              <a:ext uri="{FF2B5EF4-FFF2-40B4-BE49-F238E27FC236}">
                <a16:creationId xmlns:a16="http://schemas.microsoft.com/office/drawing/2014/main" id="{7A930F9A-5774-A61F-C172-B02FFDBE4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8593" y="243256"/>
            <a:ext cx="2471728" cy="23488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077278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325A1D-D526-41EA-BAFB-DD449F562B11}"/>
              </a:ext>
            </a:extLst>
          </p:cNvPr>
          <p:cNvGrpSpPr/>
          <p:nvPr/>
        </p:nvGrpSpPr>
        <p:grpSpPr>
          <a:xfrm>
            <a:off x="-927" y="0"/>
            <a:ext cx="12192000" cy="6858000"/>
            <a:chOff x="-9784079" y="0"/>
            <a:chExt cx="12192000" cy="6858000"/>
          </a:xfrm>
        </p:grpSpPr>
        <p:sp>
          <p:nvSpPr>
            <p:cNvPr id="4" name="Rectangle 3">
              <a:extLst>
                <a:ext uri="{FF2B5EF4-FFF2-40B4-BE49-F238E27FC236}">
                  <a16:creationId xmlns:a16="http://schemas.microsoft.com/office/drawing/2014/main" id="{B02B6B5F-C4F6-45F7-952F-ADCBAE08E86A}"/>
                </a:ext>
              </a:extLst>
            </p:cNvPr>
            <p:cNvSpPr/>
            <p:nvPr/>
          </p:nvSpPr>
          <p:spPr>
            <a:xfrm>
              <a:off x="-9784079"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7" name="Freeform: Shape 6">
              <a:extLst>
                <a:ext uri="{FF2B5EF4-FFF2-40B4-BE49-F238E27FC236}">
                  <a16:creationId xmlns:a16="http://schemas.microsoft.com/office/drawing/2014/main" id="{C40843AD-1B0B-4B06-8162-06D4B128834E}"/>
                </a:ext>
              </a:extLst>
            </p:cNvPr>
            <p:cNvSpPr/>
            <p:nvPr/>
          </p:nvSpPr>
          <p:spPr>
            <a:xfrm>
              <a:off x="758831"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F6504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8" name="TextBox 7">
              <a:extLst>
                <a:ext uri="{FF2B5EF4-FFF2-40B4-BE49-F238E27FC236}">
                  <a16:creationId xmlns:a16="http://schemas.microsoft.com/office/drawing/2014/main" id="{8E660BCD-014B-496B-9376-CFBD2941D689}"/>
                </a:ext>
              </a:extLst>
            </p:cNvPr>
            <p:cNvSpPr txBox="1"/>
            <p:nvPr/>
          </p:nvSpPr>
          <p:spPr>
            <a:xfrm rot="16200000">
              <a:off x="888446"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AE" sz="3600" b="1" dirty="0">
                <a:solidFill>
                  <a:schemeClr val="bg2"/>
                </a:solidFill>
                <a:latin typeface="Tw Cen MT" panose="020B0602020104020603" pitchFamily="34" charset="0"/>
              </a:endParaRPr>
            </a:p>
          </p:txBody>
        </p:sp>
      </p:grpSp>
      <p:grpSp>
        <p:nvGrpSpPr>
          <p:cNvPr id="3" name="Group 2">
            <a:extLst>
              <a:ext uri="{FF2B5EF4-FFF2-40B4-BE49-F238E27FC236}">
                <a16:creationId xmlns:a16="http://schemas.microsoft.com/office/drawing/2014/main" id="{0D21F0F4-F3A4-4B46-A9A4-80E5FC00DEAA}"/>
              </a:ext>
            </a:extLst>
          </p:cNvPr>
          <p:cNvGrpSpPr/>
          <p:nvPr/>
        </p:nvGrpSpPr>
        <p:grpSpPr>
          <a:xfrm>
            <a:off x="-562367" y="0"/>
            <a:ext cx="12192000" cy="6858000"/>
            <a:chOff x="-10458993" y="0"/>
            <a:chExt cx="12192000" cy="6858000"/>
          </a:xfrm>
        </p:grpSpPr>
        <p:sp>
          <p:nvSpPr>
            <p:cNvPr id="13" name="Rectangle 12">
              <a:extLst>
                <a:ext uri="{FF2B5EF4-FFF2-40B4-BE49-F238E27FC236}">
                  <a16:creationId xmlns:a16="http://schemas.microsoft.com/office/drawing/2014/main" id="{111D526E-687D-479A-BE3F-D7DD010A8DF7}"/>
                </a:ext>
              </a:extLst>
            </p:cNvPr>
            <p:cNvSpPr/>
            <p:nvPr/>
          </p:nvSpPr>
          <p:spPr>
            <a:xfrm>
              <a:off x="-1045899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4" name="Freeform: Shape 13">
              <a:extLst>
                <a:ext uri="{FF2B5EF4-FFF2-40B4-BE49-F238E27FC236}">
                  <a16:creationId xmlns:a16="http://schemas.microsoft.com/office/drawing/2014/main" id="{CAA5D526-E10D-4A7B-8BE0-48BE682A090B}"/>
                </a:ext>
              </a:extLst>
            </p:cNvPr>
            <p:cNvSpPr/>
            <p:nvPr/>
          </p:nvSpPr>
          <p:spPr>
            <a:xfrm>
              <a:off x="83917"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23D7D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15" name="TextBox 14">
              <a:extLst>
                <a:ext uri="{FF2B5EF4-FFF2-40B4-BE49-F238E27FC236}">
                  <a16:creationId xmlns:a16="http://schemas.microsoft.com/office/drawing/2014/main" id="{4F6B8D27-B1A5-4CF8-A1D1-5425F65A7D57}"/>
                </a:ext>
              </a:extLst>
            </p:cNvPr>
            <p:cNvSpPr txBox="1"/>
            <p:nvPr/>
          </p:nvSpPr>
          <p:spPr>
            <a:xfrm rot="16200000">
              <a:off x="213532"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how</a:t>
              </a:r>
              <a:endParaRPr lang="en-AE" sz="3600" b="1" dirty="0">
                <a:solidFill>
                  <a:schemeClr val="bg2"/>
                </a:solidFill>
                <a:latin typeface="Tw Cen MT" panose="020B0602020104020603" pitchFamily="34" charset="0"/>
              </a:endParaRPr>
            </a:p>
          </p:txBody>
        </p:sp>
      </p:grpSp>
      <p:sp>
        <p:nvSpPr>
          <p:cNvPr id="16" name="Rectangle 15">
            <a:extLst>
              <a:ext uri="{FF2B5EF4-FFF2-40B4-BE49-F238E27FC236}">
                <a16:creationId xmlns:a16="http://schemas.microsoft.com/office/drawing/2014/main" id="{A8005A8C-DD87-4103-87CF-F5AD86C3E681}"/>
              </a:ext>
            </a:extLst>
          </p:cNvPr>
          <p:cNvSpPr/>
          <p:nvPr/>
        </p:nvSpPr>
        <p:spPr>
          <a:xfrm>
            <a:off x="-11105276"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 name="Freeform: Shape 16">
            <a:extLst>
              <a:ext uri="{FF2B5EF4-FFF2-40B4-BE49-F238E27FC236}">
                <a16:creationId xmlns:a16="http://schemas.microsoft.com/office/drawing/2014/main" id="{2E5D9BD9-9200-4A38-B26F-D9320A562B2B}"/>
              </a:ext>
            </a:extLst>
          </p:cNvPr>
          <p:cNvSpPr/>
          <p:nvPr/>
        </p:nvSpPr>
        <p:spPr>
          <a:xfrm>
            <a:off x="-562366"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0C93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18" name="TextBox 17">
            <a:extLst>
              <a:ext uri="{FF2B5EF4-FFF2-40B4-BE49-F238E27FC236}">
                <a16:creationId xmlns:a16="http://schemas.microsoft.com/office/drawing/2014/main" id="{485CAC64-AA73-488F-967F-91625526422B}"/>
              </a:ext>
            </a:extLst>
          </p:cNvPr>
          <p:cNvSpPr txBox="1"/>
          <p:nvPr/>
        </p:nvSpPr>
        <p:spPr>
          <a:xfrm rot="16200000">
            <a:off x="-432751"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impact</a:t>
            </a:r>
            <a:endParaRPr lang="en-AE" sz="3600" b="1" dirty="0">
              <a:solidFill>
                <a:schemeClr val="bg2"/>
              </a:solidFill>
              <a:latin typeface="Tw Cen MT" panose="020B0602020104020603" pitchFamily="34" charset="0"/>
            </a:endParaRPr>
          </a:p>
        </p:txBody>
      </p:sp>
      <p:sp>
        <p:nvSpPr>
          <p:cNvPr id="19" name="Rectangle 18">
            <a:extLst>
              <a:ext uri="{FF2B5EF4-FFF2-40B4-BE49-F238E27FC236}">
                <a16:creationId xmlns:a16="http://schemas.microsoft.com/office/drawing/2014/main" id="{681B51E2-9F56-4C61-B0CF-2804B7CD3F92}"/>
              </a:ext>
            </a:extLst>
          </p:cNvPr>
          <p:cNvSpPr/>
          <p:nvPr/>
        </p:nvSpPr>
        <p:spPr>
          <a:xfrm>
            <a:off x="-1174045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 name="Freeform: Shape 19">
            <a:extLst>
              <a:ext uri="{FF2B5EF4-FFF2-40B4-BE49-F238E27FC236}">
                <a16:creationId xmlns:a16="http://schemas.microsoft.com/office/drawing/2014/main" id="{89225A10-E2C2-4500-9A7F-CB62F800DF83}"/>
              </a:ext>
            </a:extLst>
          </p:cNvPr>
          <p:cNvSpPr/>
          <p:nvPr/>
        </p:nvSpPr>
        <p:spPr>
          <a:xfrm>
            <a:off x="-1197543"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3FC22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1" name="TextBox 20">
            <a:extLst>
              <a:ext uri="{FF2B5EF4-FFF2-40B4-BE49-F238E27FC236}">
                <a16:creationId xmlns:a16="http://schemas.microsoft.com/office/drawing/2014/main" id="{27689F47-9ED6-4ED9-A6A8-357B2795D673}"/>
              </a:ext>
            </a:extLst>
          </p:cNvPr>
          <p:cNvSpPr txBox="1"/>
          <p:nvPr/>
        </p:nvSpPr>
        <p:spPr>
          <a:xfrm rot="16200000">
            <a:off x="-1067928"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fix</a:t>
            </a:r>
            <a:endParaRPr lang="en-AE" sz="3600" b="1" dirty="0">
              <a:solidFill>
                <a:schemeClr val="bg2"/>
              </a:solidFill>
              <a:latin typeface="Tw Cen MT" panose="020B0602020104020603" pitchFamily="34" charset="0"/>
            </a:endParaRPr>
          </a:p>
        </p:txBody>
      </p:sp>
      <p:sp>
        <p:nvSpPr>
          <p:cNvPr id="22" name="Rectangle 21">
            <a:extLst>
              <a:ext uri="{FF2B5EF4-FFF2-40B4-BE49-F238E27FC236}">
                <a16:creationId xmlns:a16="http://schemas.microsoft.com/office/drawing/2014/main" id="{13D24417-16F9-4C44-B8C2-6A77B5C929F4}"/>
              </a:ext>
            </a:extLst>
          </p:cNvPr>
          <p:cNvSpPr/>
          <p:nvPr/>
        </p:nvSpPr>
        <p:spPr>
          <a:xfrm>
            <a:off x="-1235584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3" name="Freeform: Shape 22">
            <a:extLst>
              <a:ext uri="{FF2B5EF4-FFF2-40B4-BE49-F238E27FC236}">
                <a16:creationId xmlns:a16="http://schemas.microsoft.com/office/drawing/2014/main" id="{2BD92C2C-7537-4146-88B9-D27A6F738FCB}"/>
              </a:ext>
            </a:extLst>
          </p:cNvPr>
          <p:cNvSpPr/>
          <p:nvPr/>
        </p:nvSpPr>
        <p:spPr>
          <a:xfrm>
            <a:off x="-1812933"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4" name="TextBox 23">
            <a:extLst>
              <a:ext uri="{FF2B5EF4-FFF2-40B4-BE49-F238E27FC236}">
                <a16:creationId xmlns:a16="http://schemas.microsoft.com/office/drawing/2014/main" id="{A9805BEB-17B4-4A63-97BA-F193BAD75D21}"/>
              </a:ext>
            </a:extLst>
          </p:cNvPr>
          <p:cNvSpPr txBox="1"/>
          <p:nvPr/>
        </p:nvSpPr>
        <p:spPr>
          <a:xfrm rot="16200000">
            <a:off x="-1683318"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education</a:t>
            </a:r>
            <a:endParaRPr lang="en-AE" sz="3600" b="1" dirty="0">
              <a:solidFill>
                <a:schemeClr val="bg2"/>
              </a:solidFill>
              <a:latin typeface="Tw Cen MT" panose="020B0602020104020603" pitchFamily="34" charset="0"/>
            </a:endParaRPr>
          </a:p>
        </p:txBody>
      </p:sp>
      <p:sp>
        <p:nvSpPr>
          <p:cNvPr id="25" name="Rectangle 24">
            <a:extLst>
              <a:ext uri="{FF2B5EF4-FFF2-40B4-BE49-F238E27FC236}">
                <a16:creationId xmlns:a16="http://schemas.microsoft.com/office/drawing/2014/main" id="{2938650F-2ED4-411E-820B-23F1F8E3C84C}"/>
              </a:ext>
            </a:extLst>
          </p:cNvPr>
          <p:cNvSpPr/>
          <p:nvPr/>
        </p:nvSpPr>
        <p:spPr>
          <a:xfrm>
            <a:off x="-13069457" y="1905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6" name="Freeform: Shape 25">
            <a:extLst>
              <a:ext uri="{FF2B5EF4-FFF2-40B4-BE49-F238E27FC236}">
                <a16:creationId xmlns:a16="http://schemas.microsoft.com/office/drawing/2014/main" id="{67C4C163-417F-4749-A079-F09F1D913D99}"/>
              </a:ext>
            </a:extLst>
          </p:cNvPr>
          <p:cNvSpPr/>
          <p:nvPr/>
        </p:nvSpPr>
        <p:spPr>
          <a:xfrm>
            <a:off x="-2526547" y="188320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7" name="TextBox 26">
            <a:extLst>
              <a:ext uri="{FF2B5EF4-FFF2-40B4-BE49-F238E27FC236}">
                <a16:creationId xmlns:a16="http://schemas.microsoft.com/office/drawing/2014/main" id="{F02C96AF-F2DE-46C7-9618-E793AB056512}"/>
              </a:ext>
            </a:extLst>
          </p:cNvPr>
          <p:cNvSpPr txBox="1"/>
          <p:nvPr/>
        </p:nvSpPr>
        <p:spPr>
          <a:xfrm rot="16200000">
            <a:off x="-2538681" y="3275516"/>
            <a:ext cx="2451664"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Outcomes</a:t>
            </a:r>
            <a:endParaRPr lang="en-AE" sz="3600" b="1" dirty="0">
              <a:solidFill>
                <a:schemeClr val="bg2"/>
              </a:solidFill>
              <a:latin typeface="Tw Cen MT" panose="020B0602020104020603" pitchFamily="34" charset="0"/>
            </a:endParaRPr>
          </a:p>
        </p:txBody>
      </p:sp>
      <p:sp>
        <p:nvSpPr>
          <p:cNvPr id="28" name="Rectangle 27">
            <a:extLst>
              <a:ext uri="{FF2B5EF4-FFF2-40B4-BE49-F238E27FC236}">
                <a16:creationId xmlns:a16="http://schemas.microsoft.com/office/drawing/2014/main" id="{D53A7A59-5222-4895-A05E-FC781A8C4B08}"/>
              </a:ext>
            </a:extLst>
          </p:cNvPr>
          <p:cNvSpPr/>
          <p:nvPr/>
        </p:nvSpPr>
        <p:spPr>
          <a:xfrm>
            <a:off x="-13778011"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9" name="Freeform: Shape 28">
            <a:extLst>
              <a:ext uri="{FF2B5EF4-FFF2-40B4-BE49-F238E27FC236}">
                <a16:creationId xmlns:a16="http://schemas.microsoft.com/office/drawing/2014/main" id="{BCEC4A17-0DD2-4BBF-948C-F13AC0B4C3DE}"/>
              </a:ext>
            </a:extLst>
          </p:cNvPr>
          <p:cNvSpPr/>
          <p:nvPr/>
        </p:nvSpPr>
        <p:spPr>
          <a:xfrm>
            <a:off x="-3235101"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0" name="TextBox 29">
            <a:extLst>
              <a:ext uri="{FF2B5EF4-FFF2-40B4-BE49-F238E27FC236}">
                <a16:creationId xmlns:a16="http://schemas.microsoft.com/office/drawing/2014/main" id="{536054A4-DC40-4888-94DA-1BCF66DFE55B}"/>
              </a:ext>
            </a:extLst>
          </p:cNvPr>
          <p:cNvSpPr txBox="1"/>
          <p:nvPr/>
        </p:nvSpPr>
        <p:spPr>
          <a:xfrm rot="16200000">
            <a:off x="-3105486"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spread</a:t>
            </a:r>
            <a:endParaRPr lang="en-AE" sz="3600" b="1" dirty="0">
              <a:solidFill>
                <a:schemeClr val="bg2"/>
              </a:solidFill>
              <a:latin typeface="Tw Cen MT" panose="020B0602020104020603" pitchFamily="34" charset="0"/>
            </a:endParaRPr>
          </a:p>
        </p:txBody>
      </p:sp>
      <p:sp>
        <p:nvSpPr>
          <p:cNvPr id="31" name="Rectangle 30">
            <a:extLst>
              <a:ext uri="{FF2B5EF4-FFF2-40B4-BE49-F238E27FC236}">
                <a16:creationId xmlns:a16="http://schemas.microsoft.com/office/drawing/2014/main" id="{DDB68D33-DE8C-4FF0-A3FC-A9DAAADB4BF5}"/>
              </a:ext>
            </a:extLst>
          </p:cNvPr>
          <p:cNvSpPr/>
          <p:nvPr/>
        </p:nvSpPr>
        <p:spPr>
          <a:xfrm>
            <a:off x="-14486564"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2" name="Freeform: Shape 31">
            <a:extLst>
              <a:ext uri="{FF2B5EF4-FFF2-40B4-BE49-F238E27FC236}">
                <a16:creationId xmlns:a16="http://schemas.microsoft.com/office/drawing/2014/main" id="{6B9E695F-B352-4162-8BC2-19257CE23063}"/>
              </a:ext>
            </a:extLst>
          </p:cNvPr>
          <p:cNvSpPr/>
          <p:nvPr/>
        </p:nvSpPr>
        <p:spPr>
          <a:xfrm>
            <a:off x="-3943654"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3" name="TextBox 32">
            <a:extLst>
              <a:ext uri="{FF2B5EF4-FFF2-40B4-BE49-F238E27FC236}">
                <a16:creationId xmlns:a16="http://schemas.microsoft.com/office/drawing/2014/main" id="{A2641F18-332F-4AC9-9AD4-E0848A877777}"/>
              </a:ext>
            </a:extLst>
          </p:cNvPr>
          <p:cNvSpPr txBox="1"/>
          <p:nvPr/>
        </p:nvSpPr>
        <p:spPr>
          <a:xfrm rot="16200000">
            <a:off x="-3814039"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future</a:t>
            </a:r>
            <a:endParaRPr lang="en-AE" sz="3600" b="1" dirty="0">
              <a:solidFill>
                <a:schemeClr val="bg2"/>
              </a:solidFill>
              <a:latin typeface="Tw Cen MT" panose="020B0602020104020603" pitchFamily="34" charset="0"/>
            </a:endParaRPr>
          </a:p>
        </p:txBody>
      </p:sp>
      <p:sp>
        <p:nvSpPr>
          <p:cNvPr id="34" name="Rectangle 33">
            <a:extLst>
              <a:ext uri="{FF2B5EF4-FFF2-40B4-BE49-F238E27FC236}">
                <a16:creationId xmlns:a16="http://schemas.microsoft.com/office/drawing/2014/main" id="{5E9F77B5-18FE-4D08-B077-0EF85C92A937}"/>
              </a:ext>
            </a:extLst>
          </p:cNvPr>
          <p:cNvSpPr/>
          <p:nvPr/>
        </p:nvSpPr>
        <p:spPr>
          <a:xfrm>
            <a:off x="-15118911" y="2857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5" name="Freeform: Shape 34">
            <a:extLst>
              <a:ext uri="{FF2B5EF4-FFF2-40B4-BE49-F238E27FC236}">
                <a16:creationId xmlns:a16="http://schemas.microsoft.com/office/drawing/2014/main" id="{9B51CAB8-0160-4402-84E5-4528F91463F0}"/>
              </a:ext>
            </a:extLst>
          </p:cNvPr>
          <p:cNvSpPr/>
          <p:nvPr/>
        </p:nvSpPr>
        <p:spPr>
          <a:xfrm>
            <a:off x="-4576001" y="189272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6" name="TextBox 35">
            <a:extLst>
              <a:ext uri="{FF2B5EF4-FFF2-40B4-BE49-F238E27FC236}">
                <a16:creationId xmlns:a16="http://schemas.microsoft.com/office/drawing/2014/main" id="{6BA2639A-6C5B-4EA0-9247-BE36E2D5E430}"/>
              </a:ext>
            </a:extLst>
          </p:cNvPr>
          <p:cNvSpPr txBox="1"/>
          <p:nvPr/>
        </p:nvSpPr>
        <p:spPr>
          <a:xfrm rot="16200000">
            <a:off x="-4552314" y="3311337"/>
            <a:ext cx="2380021"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Thank You</a:t>
            </a:r>
            <a:endParaRPr lang="en-AE" sz="3600" b="1" dirty="0">
              <a:solidFill>
                <a:schemeClr val="bg2"/>
              </a:solidFill>
              <a:latin typeface="Tw Cen MT" panose="020B0602020104020603" pitchFamily="34" charset="0"/>
            </a:endParaRPr>
          </a:p>
        </p:txBody>
      </p:sp>
      <p:sp>
        <p:nvSpPr>
          <p:cNvPr id="5" name="TextBox 4">
            <a:extLst>
              <a:ext uri="{FF2B5EF4-FFF2-40B4-BE49-F238E27FC236}">
                <a16:creationId xmlns:a16="http://schemas.microsoft.com/office/drawing/2014/main" id="{AEA80E2F-4F19-40BC-9C63-44DE810FC5CD}"/>
              </a:ext>
            </a:extLst>
          </p:cNvPr>
          <p:cNvSpPr txBox="1"/>
          <p:nvPr/>
        </p:nvSpPr>
        <p:spPr>
          <a:xfrm>
            <a:off x="2208589" y="3273535"/>
            <a:ext cx="7659727" cy="2862322"/>
          </a:xfrm>
          <a:prstGeom prst="rect">
            <a:avLst/>
          </a:prstGeom>
          <a:noFill/>
        </p:spPr>
        <p:txBody>
          <a:bodyPr wrap="square" rtlCol="0">
            <a:spAutoFit/>
          </a:bodyPr>
          <a:lstStyle/>
          <a:p>
            <a:r>
              <a:rPr lang="en-US" b="1" dirty="0">
                <a:latin typeface="Bahnschrift" panose="020B0502040204020203" pitchFamily="34" charset="0"/>
              </a:rPr>
              <a:t>Background:</a:t>
            </a:r>
            <a:r>
              <a:rPr lang="en-US" dirty="0">
                <a:latin typeface="Bahnschrift" panose="020B0502040204020203" pitchFamily="34" charset="0"/>
              </a:rPr>
              <a:t> </a:t>
            </a:r>
            <a:r>
              <a:rPr lang="en-US">
                <a:latin typeface="Bahnschrift" panose="020B0502040204020203" pitchFamily="34" charset="0"/>
              </a:rPr>
              <a:t>WannaCry ransomware </a:t>
            </a:r>
            <a:r>
              <a:rPr lang="en-US" dirty="0">
                <a:latin typeface="Bahnschrift" panose="020B0502040204020203" pitchFamily="34" charset="0"/>
              </a:rPr>
              <a:t>exploited a vulnerability in Microsoft Windows operating systems, leveraging the Eternal Blue exploit allegedly developed by the NSA. </a:t>
            </a:r>
          </a:p>
          <a:p>
            <a:endParaRPr lang="en-US" dirty="0">
              <a:latin typeface="Bahnschrift" panose="020B0502040204020203" pitchFamily="34" charset="0"/>
            </a:endParaRPr>
          </a:p>
          <a:p>
            <a:r>
              <a:rPr lang="en-US" dirty="0">
                <a:latin typeface="Bahnschrift" panose="020B0502040204020203" pitchFamily="34" charset="0"/>
              </a:rPr>
              <a:t>It spread rapidly through networks, encrypting files and demanding ransom payments in Bitcoin for decryption. </a:t>
            </a:r>
          </a:p>
          <a:p>
            <a:endParaRPr lang="en-US" dirty="0">
              <a:latin typeface="Bahnschrift" panose="020B0502040204020203" pitchFamily="34" charset="0"/>
            </a:endParaRPr>
          </a:p>
          <a:p>
            <a:r>
              <a:rPr lang="en-US" dirty="0">
                <a:latin typeface="Bahnschrift" panose="020B0502040204020203" pitchFamily="34" charset="0"/>
              </a:rPr>
              <a:t>The </a:t>
            </a:r>
            <a:r>
              <a:rPr lang="en-US">
                <a:latin typeface="Bahnschrift" panose="020B0502040204020203" pitchFamily="34" charset="0"/>
              </a:rPr>
              <a:t>attack targeted </a:t>
            </a:r>
            <a:r>
              <a:rPr lang="en-US" dirty="0">
                <a:latin typeface="Bahnschrift" panose="020B0502040204020203" pitchFamily="34" charset="0"/>
              </a:rPr>
              <a:t>a wide range of organizations, including government agencies</a:t>
            </a:r>
            <a:r>
              <a:rPr lang="en-US">
                <a:latin typeface="Bahnschrift" panose="020B0502040204020203" pitchFamily="34" charset="0"/>
              </a:rPr>
              <a:t>, healthcare </a:t>
            </a:r>
            <a:r>
              <a:rPr lang="en-US" dirty="0">
                <a:latin typeface="Bahnschrift" panose="020B0502040204020203" pitchFamily="34" charset="0"/>
              </a:rPr>
              <a:t>institutions, financial services firms, and multinational corporations.</a:t>
            </a:r>
            <a:endParaRPr lang="en-US" sz="2000" dirty="0">
              <a:effectLst/>
              <a:latin typeface="Bahnschrift" panose="020B0502040204020203" pitchFamily="34" charset="0"/>
            </a:endParaRPr>
          </a:p>
        </p:txBody>
      </p:sp>
      <p:pic>
        <p:nvPicPr>
          <p:cNvPr id="1038" name="Picture 14" descr="Flat lay laptop with lock and chain">
            <a:extLst>
              <a:ext uri="{FF2B5EF4-FFF2-40B4-BE49-F238E27FC236}">
                <a16:creationId xmlns:a16="http://schemas.microsoft.com/office/drawing/2014/main" id="{36870351-E6CB-EBE6-C95F-1F10CBE4F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832" y="653249"/>
            <a:ext cx="3243042" cy="216548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3861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325A1D-D526-41EA-BAFB-DD449F562B11}"/>
              </a:ext>
            </a:extLst>
          </p:cNvPr>
          <p:cNvGrpSpPr/>
          <p:nvPr/>
        </p:nvGrpSpPr>
        <p:grpSpPr>
          <a:xfrm>
            <a:off x="-927" y="0"/>
            <a:ext cx="12192000" cy="6858000"/>
            <a:chOff x="-9784079" y="0"/>
            <a:chExt cx="12192000" cy="6858000"/>
          </a:xfrm>
        </p:grpSpPr>
        <p:sp>
          <p:nvSpPr>
            <p:cNvPr id="4" name="Rectangle 3">
              <a:extLst>
                <a:ext uri="{FF2B5EF4-FFF2-40B4-BE49-F238E27FC236}">
                  <a16:creationId xmlns:a16="http://schemas.microsoft.com/office/drawing/2014/main" id="{B02B6B5F-C4F6-45F7-952F-ADCBAE08E86A}"/>
                </a:ext>
              </a:extLst>
            </p:cNvPr>
            <p:cNvSpPr/>
            <p:nvPr/>
          </p:nvSpPr>
          <p:spPr>
            <a:xfrm>
              <a:off x="-9784079"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7" name="Freeform: Shape 6">
              <a:extLst>
                <a:ext uri="{FF2B5EF4-FFF2-40B4-BE49-F238E27FC236}">
                  <a16:creationId xmlns:a16="http://schemas.microsoft.com/office/drawing/2014/main" id="{C40843AD-1B0B-4B06-8162-06D4B128834E}"/>
                </a:ext>
              </a:extLst>
            </p:cNvPr>
            <p:cNvSpPr/>
            <p:nvPr/>
          </p:nvSpPr>
          <p:spPr>
            <a:xfrm>
              <a:off x="758831"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F6504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8" name="TextBox 7">
              <a:extLst>
                <a:ext uri="{FF2B5EF4-FFF2-40B4-BE49-F238E27FC236}">
                  <a16:creationId xmlns:a16="http://schemas.microsoft.com/office/drawing/2014/main" id="{8E660BCD-014B-496B-9376-CFBD2941D689}"/>
                </a:ext>
              </a:extLst>
            </p:cNvPr>
            <p:cNvSpPr txBox="1"/>
            <p:nvPr/>
          </p:nvSpPr>
          <p:spPr>
            <a:xfrm rot="16200000">
              <a:off x="888446"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AE" sz="3600" b="1" dirty="0">
                <a:solidFill>
                  <a:schemeClr val="bg2"/>
                </a:solidFill>
                <a:latin typeface="Tw Cen MT" panose="020B0602020104020603" pitchFamily="34" charset="0"/>
              </a:endParaRPr>
            </a:p>
          </p:txBody>
        </p:sp>
      </p:grpSp>
      <p:grpSp>
        <p:nvGrpSpPr>
          <p:cNvPr id="3" name="Group 2">
            <a:extLst>
              <a:ext uri="{FF2B5EF4-FFF2-40B4-BE49-F238E27FC236}">
                <a16:creationId xmlns:a16="http://schemas.microsoft.com/office/drawing/2014/main" id="{0D21F0F4-F3A4-4B46-A9A4-80E5FC00DEAA}"/>
              </a:ext>
            </a:extLst>
          </p:cNvPr>
          <p:cNvGrpSpPr/>
          <p:nvPr/>
        </p:nvGrpSpPr>
        <p:grpSpPr>
          <a:xfrm>
            <a:off x="-562367" y="0"/>
            <a:ext cx="12192000" cy="6858000"/>
            <a:chOff x="-10458993" y="0"/>
            <a:chExt cx="12192000" cy="6858000"/>
          </a:xfrm>
        </p:grpSpPr>
        <p:sp>
          <p:nvSpPr>
            <p:cNvPr id="13" name="Rectangle 12">
              <a:extLst>
                <a:ext uri="{FF2B5EF4-FFF2-40B4-BE49-F238E27FC236}">
                  <a16:creationId xmlns:a16="http://schemas.microsoft.com/office/drawing/2014/main" id="{111D526E-687D-479A-BE3F-D7DD010A8DF7}"/>
                </a:ext>
              </a:extLst>
            </p:cNvPr>
            <p:cNvSpPr/>
            <p:nvPr/>
          </p:nvSpPr>
          <p:spPr>
            <a:xfrm>
              <a:off x="-1045899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4" name="Freeform: Shape 13">
              <a:extLst>
                <a:ext uri="{FF2B5EF4-FFF2-40B4-BE49-F238E27FC236}">
                  <a16:creationId xmlns:a16="http://schemas.microsoft.com/office/drawing/2014/main" id="{CAA5D526-E10D-4A7B-8BE0-48BE682A090B}"/>
                </a:ext>
              </a:extLst>
            </p:cNvPr>
            <p:cNvSpPr/>
            <p:nvPr/>
          </p:nvSpPr>
          <p:spPr>
            <a:xfrm>
              <a:off x="83917"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23D7D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15" name="TextBox 14">
              <a:extLst>
                <a:ext uri="{FF2B5EF4-FFF2-40B4-BE49-F238E27FC236}">
                  <a16:creationId xmlns:a16="http://schemas.microsoft.com/office/drawing/2014/main" id="{4F6B8D27-B1A5-4CF8-A1D1-5425F65A7D57}"/>
                </a:ext>
              </a:extLst>
            </p:cNvPr>
            <p:cNvSpPr txBox="1"/>
            <p:nvPr/>
          </p:nvSpPr>
          <p:spPr>
            <a:xfrm rot="16200000">
              <a:off x="213532"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how</a:t>
              </a:r>
              <a:endParaRPr lang="en-AE" sz="3600" b="1" dirty="0">
                <a:solidFill>
                  <a:schemeClr val="bg2"/>
                </a:solidFill>
                <a:latin typeface="Tw Cen MT" panose="020B0602020104020603" pitchFamily="34" charset="0"/>
              </a:endParaRPr>
            </a:p>
          </p:txBody>
        </p:sp>
      </p:grpSp>
      <p:grpSp>
        <p:nvGrpSpPr>
          <p:cNvPr id="5" name="Group 4">
            <a:extLst>
              <a:ext uri="{FF2B5EF4-FFF2-40B4-BE49-F238E27FC236}">
                <a16:creationId xmlns:a16="http://schemas.microsoft.com/office/drawing/2014/main" id="{26A9CF3A-0077-47D8-8E5C-ECB27DE2D9EC}"/>
              </a:ext>
            </a:extLst>
          </p:cNvPr>
          <p:cNvGrpSpPr/>
          <p:nvPr/>
        </p:nvGrpSpPr>
        <p:grpSpPr>
          <a:xfrm>
            <a:off x="-1104381" y="9525"/>
            <a:ext cx="12192000" cy="6858000"/>
            <a:chOff x="-11105276" y="9525"/>
            <a:chExt cx="12192000" cy="6858000"/>
          </a:xfrm>
        </p:grpSpPr>
        <p:sp>
          <p:nvSpPr>
            <p:cNvPr id="16" name="Rectangle 15">
              <a:extLst>
                <a:ext uri="{FF2B5EF4-FFF2-40B4-BE49-F238E27FC236}">
                  <a16:creationId xmlns:a16="http://schemas.microsoft.com/office/drawing/2014/main" id="{A8005A8C-DD87-4103-87CF-F5AD86C3E681}"/>
                </a:ext>
              </a:extLst>
            </p:cNvPr>
            <p:cNvSpPr/>
            <p:nvPr/>
          </p:nvSpPr>
          <p:spPr>
            <a:xfrm>
              <a:off x="-11105276"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 name="Freeform: Shape 16">
              <a:extLst>
                <a:ext uri="{FF2B5EF4-FFF2-40B4-BE49-F238E27FC236}">
                  <a16:creationId xmlns:a16="http://schemas.microsoft.com/office/drawing/2014/main" id="{2E5D9BD9-9200-4A38-B26F-D9320A562B2B}"/>
                </a:ext>
              </a:extLst>
            </p:cNvPr>
            <p:cNvSpPr/>
            <p:nvPr/>
          </p:nvSpPr>
          <p:spPr>
            <a:xfrm>
              <a:off x="-562366"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0C93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18" name="TextBox 17">
              <a:extLst>
                <a:ext uri="{FF2B5EF4-FFF2-40B4-BE49-F238E27FC236}">
                  <a16:creationId xmlns:a16="http://schemas.microsoft.com/office/drawing/2014/main" id="{485CAC64-AA73-488F-967F-91625526422B}"/>
                </a:ext>
              </a:extLst>
            </p:cNvPr>
            <p:cNvSpPr txBox="1"/>
            <p:nvPr/>
          </p:nvSpPr>
          <p:spPr>
            <a:xfrm rot="16200000">
              <a:off x="-432751"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impact</a:t>
              </a:r>
              <a:endParaRPr lang="en-AE" sz="3600" b="1" dirty="0">
                <a:solidFill>
                  <a:schemeClr val="bg2"/>
                </a:solidFill>
                <a:latin typeface="Tw Cen MT" panose="020B0602020104020603" pitchFamily="34" charset="0"/>
              </a:endParaRPr>
            </a:p>
          </p:txBody>
        </p:sp>
      </p:grpSp>
      <p:sp>
        <p:nvSpPr>
          <p:cNvPr id="19" name="Rectangle 18">
            <a:extLst>
              <a:ext uri="{FF2B5EF4-FFF2-40B4-BE49-F238E27FC236}">
                <a16:creationId xmlns:a16="http://schemas.microsoft.com/office/drawing/2014/main" id="{681B51E2-9F56-4C61-B0CF-2804B7CD3F92}"/>
              </a:ext>
            </a:extLst>
          </p:cNvPr>
          <p:cNvSpPr/>
          <p:nvPr/>
        </p:nvSpPr>
        <p:spPr>
          <a:xfrm>
            <a:off x="-1174045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 name="Freeform: Shape 19">
            <a:extLst>
              <a:ext uri="{FF2B5EF4-FFF2-40B4-BE49-F238E27FC236}">
                <a16:creationId xmlns:a16="http://schemas.microsoft.com/office/drawing/2014/main" id="{89225A10-E2C2-4500-9A7F-CB62F800DF83}"/>
              </a:ext>
            </a:extLst>
          </p:cNvPr>
          <p:cNvSpPr/>
          <p:nvPr/>
        </p:nvSpPr>
        <p:spPr>
          <a:xfrm>
            <a:off x="-1197543"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3FC22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1" name="TextBox 20">
            <a:extLst>
              <a:ext uri="{FF2B5EF4-FFF2-40B4-BE49-F238E27FC236}">
                <a16:creationId xmlns:a16="http://schemas.microsoft.com/office/drawing/2014/main" id="{27689F47-9ED6-4ED9-A6A8-357B2795D673}"/>
              </a:ext>
            </a:extLst>
          </p:cNvPr>
          <p:cNvSpPr txBox="1"/>
          <p:nvPr/>
        </p:nvSpPr>
        <p:spPr>
          <a:xfrm rot="16200000">
            <a:off x="-1067928"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fix</a:t>
            </a:r>
            <a:endParaRPr lang="en-AE" sz="3600" b="1" dirty="0">
              <a:solidFill>
                <a:schemeClr val="bg2"/>
              </a:solidFill>
              <a:latin typeface="Tw Cen MT" panose="020B0602020104020603" pitchFamily="34" charset="0"/>
            </a:endParaRPr>
          </a:p>
        </p:txBody>
      </p:sp>
      <p:sp>
        <p:nvSpPr>
          <p:cNvPr id="22" name="Rectangle 21">
            <a:extLst>
              <a:ext uri="{FF2B5EF4-FFF2-40B4-BE49-F238E27FC236}">
                <a16:creationId xmlns:a16="http://schemas.microsoft.com/office/drawing/2014/main" id="{13D24417-16F9-4C44-B8C2-6A77B5C929F4}"/>
              </a:ext>
            </a:extLst>
          </p:cNvPr>
          <p:cNvSpPr/>
          <p:nvPr/>
        </p:nvSpPr>
        <p:spPr>
          <a:xfrm>
            <a:off x="-1235584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3" name="Freeform: Shape 22">
            <a:extLst>
              <a:ext uri="{FF2B5EF4-FFF2-40B4-BE49-F238E27FC236}">
                <a16:creationId xmlns:a16="http://schemas.microsoft.com/office/drawing/2014/main" id="{2BD92C2C-7537-4146-88B9-D27A6F738FCB}"/>
              </a:ext>
            </a:extLst>
          </p:cNvPr>
          <p:cNvSpPr/>
          <p:nvPr/>
        </p:nvSpPr>
        <p:spPr>
          <a:xfrm>
            <a:off x="-1812933"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4" name="TextBox 23">
            <a:extLst>
              <a:ext uri="{FF2B5EF4-FFF2-40B4-BE49-F238E27FC236}">
                <a16:creationId xmlns:a16="http://schemas.microsoft.com/office/drawing/2014/main" id="{A9805BEB-17B4-4A63-97BA-F193BAD75D21}"/>
              </a:ext>
            </a:extLst>
          </p:cNvPr>
          <p:cNvSpPr txBox="1"/>
          <p:nvPr/>
        </p:nvSpPr>
        <p:spPr>
          <a:xfrm rot="16200000">
            <a:off x="-1683318"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education</a:t>
            </a:r>
            <a:endParaRPr lang="en-AE" sz="3600" b="1" dirty="0">
              <a:solidFill>
                <a:schemeClr val="bg2"/>
              </a:solidFill>
              <a:latin typeface="Tw Cen MT" panose="020B0602020104020603" pitchFamily="34" charset="0"/>
            </a:endParaRPr>
          </a:p>
        </p:txBody>
      </p:sp>
      <p:sp>
        <p:nvSpPr>
          <p:cNvPr id="25" name="Rectangle 24">
            <a:extLst>
              <a:ext uri="{FF2B5EF4-FFF2-40B4-BE49-F238E27FC236}">
                <a16:creationId xmlns:a16="http://schemas.microsoft.com/office/drawing/2014/main" id="{2938650F-2ED4-411E-820B-23F1F8E3C84C}"/>
              </a:ext>
            </a:extLst>
          </p:cNvPr>
          <p:cNvSpPr/>
          <p:nvPr/>
        </p:nvSpPr>
        <p:spPr>
          <a:xfrm>
            <a:off x="-13069457" y="1905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6" name="Freeform: Shape 25">
            <a:extLst>
              <a:ext uri="{FF2B5EF4-FFF2-40B4-BE49-F238E27FC236}">
                <a16:creationId xmlns:a16="http://schemas.microsoft.com/office/drawing/2014/main" id="{67C4C163-417F-4749-A079-F09F1D913D99}"/>
              </a:ext>
            </a:extLst>
          </p:cNvPr>
          <p:cNvSpPr/>
          <p:nvPr/>
        </p:nvSpPr>
        <p:spPr>
          <a:xfrm>
            <a:off x="-2526547" y="188320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7" name="TextBox 26">
            <a:extLst>
              <a:ext uri="{FF2B5EF4-FFF2-40B4-BE49-F238E27FC236}">
                <a16:creationId xmlns:a16="http://schemas.microsoft.com/office/drawing/2014/main" id="{F02C96AF-F2DE-46C7-9618-E793AB056512}"/>
              </a:ext>
            </a:extLst>
          </p:cNvPr>
          <p:cNvSpPr txBox="1"/>
          <p:nvPr/>
        </p:nvSpPr>
        <p:spPr>
          <a:xfrm rot="16200000">
            <a:off x="-2491851" y="3176834"/>
            <a:ext cx="2402503"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Outcomes</a:t>
            </a:r>
            <a:endParaRPr lang="en-AE" sz="3600" b="1" dirty="0">
              <a:solidFill>
                <a:schemeClr val="bg2"/>
              </a:solidFill>
              <a:latin typeface="Tw Cen MT" panose="020B0602020104020603" pitchFamily="34" charset="0"/>
            </a:endParaRPr>
          </a:p>
        </p:txBody>
      </p:sp>
      <p:sp>
        <p:nvSpPr>
          <p:cNvPr id="28" name="Rectangle 27">
            <a:extLst>
              <a:ext uri="{FF2B5EF4-FFF2-40B4-BE49-F238E27FC236}">
                <a16:creationId xmlns:a16="http://schemas.microsoft.com/office/drawing/2014/main" id="{D53A7A59-5222-4895-A05E-FC781A8C4B08}"/>
              </a:ext>
            </a:extLst>
          </p:cNvPr>
          <p:cNvSpPr/>
          <p:nvPr/>
        </p:nvSpPr>
        <p:spPr>
          <a:xfrm>
            <a:off x="-13778011"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9" name="Freeform: Shape 28">
            <a:extLst>
              <a:ext uri="{FF2B5EF4-FFF2-40B4-BE49-F238E27FC236}">
                <a16:creationId xmlns:a16="http://schemas.microsoft.com/office/drawing/2014/main" id="{BCEC4A17-0DD2-4BBF-948C-F13AC0B4C3DE}"/>
              </a:ext>
            </a:extLst>
          </p:cNvPr>
          <p:cNvSpPr/>
          <p:nvPr/>
        </p:nvSpPr>
        <p:spPr>
          <a:xfrm>
            <a:off x="-3235101"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0" name="TextBox 29">
            <a:extLst>
              <a:ext uri="{FF2B5EF4-FFF2-40B4-BE49-F238E27FC236}">
                <a16:creationId xmlns:a16="http://schemas.microsoft.com/office/drawing/2014/main" id="{536054A4-DC40-4888-94DA-1BCF66DFE55B}"/>
              </a:ext>
            </a:extLst>
          </p:cNvPr>
          <p:cNvSpPr txBox="1"/>
          <p:nvPr/>
        </p:nvSpPr>
        <p:spPr>
          <a:xfrm rot="16200000">
            <a:off x="-3105486"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spread</a:t>
            </a:r>
            <a:endParaRPr lang="en-AE" sz="3600" b="1" dirty="0">
              <a:solidFill>
                <a:schemeClr val="bg2"/>
              </a:solidFill>
              <a:latin typeface="Tw Cen MT" panose="020B0602020104020603" pitchFamily="34" charset="0"/>
            </a:endParaRPr>
          </a:p>
        </p:txBody>
      </p:sp>
      <p:sp>
        <p:nvSpPr>
          <p:cNvPr id="31" name="Rectangle 30">
            <a:extLst>
              <a:ext uri="{FF2B5EF4-FFF2-40B4-BE49-F238E27FC236}">
                <a16:creationId xmlns:a16="http://schemas.microsoft.com/office/drawing/2014/main" id="{DDB68D33-DE8C-4FF0-A3FC-A9DAAADB4BF5}"/>
              </a:ext>
            </a:extLst>
          </p:cNvPr>
          <p:cNvSpPr/>
          <p:nvPr/>
        </p:nvSpPr>
        <p:spPr>
          <a:xfrm>
            <a:off x="-14486564"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2" name="Freeform: Shape 31">
            <a:extLst>
              <a:ext uri="{FF2B5EF4-FFF2-40B4-BE49-F238E27FC236}">
                <a16:creationId xmlns:a16="http://schemas.microsoft.com/office/drawing/2014/main" id="{6B9E695F-B352-4162-8BC2-19257CE23063}"/>
              </a:ext>
            </a:extLst>
          </p:cNvPr>
          <p:cNvSpPr/>
          <p:nvPr/>
        </p:nvSpPr>
        <p:spPr>
          <a:xfrm>
            <a:off x="-3943654"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3" name="TextBox 32">
            <a:extLst>
              <a:ext uri="{FF2B5EF4-FFF2-40B4-BE49-F238E27FC236}">
                <a16:creationId xmlns:a16="http://schemas.microsoft.com/office/drawing/2014/main" id="{A2641F18-332F-4AC9-9AD4-E0848A877777}"/>
              </a:ext>
            </a:extLst>
          </p:cNvPr>
          <p:cNvSpPr txBox="1"/>
          <p:nvPr/>
        </p:nvSpPr>
        <p:spPr>
          <a:xfrm rot="16200000">
            <a:off x="-3814039"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future</a:t>
            </a:r>
            <a:endParaRPr lang="en-AE" sz="3600" b="1" dirty="0">
              <a:solidFill>
                <a:schemeClr val="bg2"/>
              </a:solidFill>
              <a:latin typeface="Tw Cen MT" panose="020B0602020104020603" pitchFamily="34" charset="0"/>
            </a:endParaRPr>
          </a:p>
        </p:txBody>
      </p:sp>
      <p:sp>
        <p:nvSpPr>
          <p:cNvPr id="34" name="Rectangle 33">
            <a:extLst>
              <a:ext uri="{FF2B5EF4-FFF2-40B4-BE49-F238E27FC236}">
                <a16:creationId xmlns:a16="http://schemas.microsoft.com/office/drawing/2014/main" id="{5E9F77B5-18FE-4D08-B077-0EF85C92A937}"/>
              </a:ext>
            </a:extLst>
          </p:cNvPr>
          <p:cNvSpPr/>
          <p:nvPr/>
        </p:nvSpPr>
        <p:spPr>
          <a:xfrm>
            <a:off x="-15118911" y="2857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5" name="Freeform: Shape 34">
            <a:extLst>
              <a:ext uri="{FF2B5EF4-FFF2-40B4-BE49-F238E27FC236}">
                <a16:creationId xmlns:a16="http://schemas.microsoft.com/office/drawing/2014/main" id="{9B51CAB8-0160-4402-84E5-4528F91463F0}"/>
              </a:ext>
            </a:extLst>
          </p:cNvPr>
          <p:cNvSpPr/>
          <p:nvPr/>
        </p:nvSpPr>
        <p:spPr>
          <a:xfrm>
            <a:off x="-4576001" y="189272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6" name="TextBox 35">
            <a:extLst>
              <a:ext uri="{FF2B5EF4-FFF2-40B4-BE49-F238E27FC236}">
                <a16:creationId xmlns:a16="http://schemas.microsoft.com/office/drawing/2014/main" id="{6BA2639A-6C5B-4EA0-9247-BE36E2D5E430}"/>
              </a:ext>
            </a:extLst>
          </p:cNvPr>
          <p:cNvSpPr txBox="1"/>
          <p:nvPr/>
        </p:nvSpPr>
        <p:spPr>
          <a:xfrm rot="16200000">
            <a:off x="-4490682" y="3249705"/>
            <a:ext cx="2256758"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Thank You</a:t>
            </a:r>
            <a:endParaRPr lang="en-AE" sz="3600" b="1" dirty="0">
              <a:solidFill>
                <a:schemeClr val="bg2"/>
              </a:solidFill>
              <a:latin typeface="Tw Cen MT" panose="020B0602020104020603" pitchFamily="34" charset="0"/>
            </a:endParaRPr>
          </a:p>
        </p:txBody>
      </p:sp>
      <p:sp>
        <p:nvSpPr>
          <p:cNvPr id="9" name="TextBox 8">
            <a:extLst>
              <a:ext uri="{FF2B5EF4-FFF2-40B4-BE49-F238E27FC236}">
                <a16:creationId xmlns:a16="http://schemas.microsoft.com/office/drawing/2014/main" id="{630D9C46-D593-4C6D-82EA-A155DDE5F92B}"/>
              </a:ext>
            </a:extLst>
          </p:cNvPr>
          <p:cNvSpPr txBox="1"/>
          <p:nvPr/>
        </p:nvSpPr>
        <p:spPr>
          <a:xfrm>
            <a:off x="1568354" y="370692"/>
            <a:ext cx="8214020" cy="646331"/>
          </a:xfrm>
          <a:prstGeom prst="rect">
            <a:avLst/>
          </a:prstGeom>
          <a:noFill/>
        </p:spPr>
        <p:txBody>
          <a:bodyPr wrap="square" rtlCol="0">
            <a:spAutoFit/>
          </a:bodyPr>
          <a:lstStyle/>
          <a:p>
            <a:pPr algn="ctr"/>
            <a:r>
              <a:rPr lang="en-US" sz="3600" dirty="0">
                <a:solidFill>
                  <a:srgbClr val="F6504C"/>
                </a:solidFill>
                <a:latin typeface="Tw Cen MT" panose="020B0602020104020603" pitchFamily="34" charset="0"/>
              </a:rPr>
              <a:t>Impact of WannaCry</a:t>
            </a:r>
          </a:p>
        </p:txBody>
      </p:sp>
      <p:pic>
        <p:nvPicPr>
          <p:cNvPr id="1026" name="Picture 2" descr="Infographic: 200,000+ Systems Affected by WannaCry Ransom Attack | Statista">
            <a:extLst>
              <a:ext uri="{FF2B5EF4-FFF2-40B4-BE49-F238E27FC236}">
                <a16:creationId xmlns:a16="http://schemas.microsoft.com/office/drawing/2014/main" id="{42016322-2A95-2DFC-DBA5-23D27DF8A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308" y="1144843"/>
            <a:ext cx="7652844" cy="545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1199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325A1D-D526-41EA-BAFB-DD449F562B11}"/>
              </a:ext>
            </a:extLst>
          </p:cNvPr>
          <p:cNvGrpSpPr/>
          <p:nvPr/>
        </p:nvGrpSpPr>
        <p:grpSpPr>
          <a:xfrm>
            <a:off x="-927" y="0"/>
            <a:ext cx="12192000" cy="6858000"/>
            <a:chOff x="-9784079" y="0"/>
            <a:chExt cx="12192000" cy="6858000"/>
          </a:xfrm>
        </p:grpSpPr>
        <p:sp>
          <p:nvSpPr>
            <p:cNvPr id="4" name="Rectangle 3">
              <a:extLst>
                <a:ext uri="{FF2B5EF4-FFF2-40B4-BE49-F238E27FC236}">
                  <a16:creationId xmlns:a16="http://schemas.microsoft.com/office/drawing/2014/main" id="{B02B6B5F-C4F6-45F7-952F-ADCBAE08E86A}"/>
                </a:ext>
              </a:extLst>
            </p:cNvPr>
            <p:cNvSpPr/>
            <p:nvPr/>
          </p:nvSpPr>
          <p:spPr>
            <a:xfrm>
              <a:off x="-9784079"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7" name="Freeform: Shape 6">
              <a:extLst>
                <a:ext uri="{FF2B5EF4-FFF2-40B4-BE49-F238E27FC236}">
                  <a16:creationId xmlns:a16="http://schemas.microsoft.com/office/drawing/2014/main" id="{C40843AD-1B0B-4B06-8162-06D4B128834E}"/>
                </a:ext>
              </a:extLst>
            </p:cNvPr>
            <p:cNvSpPr/>
            <p:nvPr/>
          </p:nvSpPr>
          <p:spPr>
            <a:xfrm>
              <a:off x="758831"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F6504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8" name="TextBox 7">
              <a:extLst>
                <a:ext uri="{FF2B5EF4-FFF2-40B4-BE49-F238E27FC236}">
                  <a16:creationId xmlns:a16="http://schemas.microsoft.com/office/drawing/2014/main" id="{8E660BCD-014B-496B-9376-CFBD2941D689}"/>
                </a:ext>
              </a:extLst>
            </p:cNvPr>
            <p:cNvSpPr txBox="1"/>
            <p:nvPr/>
          </p:nvSpPr>
          <p:spPr>
            <a:xfrm rot="16200000">
              <a:off x="888446"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AE" sz="3600" b="1" dirty="0">
                <a:solidFill>
                  <a:schemeClr val="bg2"/>
                </a:solidFill>
                <a:latin typeface="Tw Cen MT" panose="020B0602020104020603" pitchFamily="34" charset="0"/>
              </a:endParaRPr>
            </a:p>
          </p:txBody>
        </p:sp>
      </p:grpSp>
      <p:grpSp>
        <p:nvGrpSpPr>
          <p:cNvPr id="3" name="Group 2">
            <a:extLst>
              <a:ext uri="{FF2B5EF4-FFF2-40B4-BE49-F238E27FC236}">
                <a16:creationId xmlns:a16="http://schemas.microsoft.com/office/drawing/2014/main" id="{0D21F0F4-F3A4-4B46-A9A4-80E5FC00DEAA}"/>
              </a:ext>
            </a:extLst>
          </p:cNvPr>
          <p:cNvGrpSpPr/>
          <p:nvPr/>
        </p:nvGrpSpPr>
        <p:grpSpPr>
          <a:xfrm>
            <a:off x="-562367" y="0"/>
            <a:ext cx="12192000" cy="6858000"/>
            <a:chOff x="-10458993" y="0"/>
            <a:chExt cx="12192000" cy="6858000"/>
          </a:xfrm>
        </p:grpSpPr>
        <p:sp>
          <p:nvSpPr>
            <p:cNvPr id="13" name="Rectangle 12">
              <a:extLst>
                <a:ext uri="{FF2B5EF4-FFF2-40B4-BE49-F238E27FC236}">
                  <a16:creationId xmlns:a16="http://schemas.microsoft.com/office/drawing/2014/main" id="{111D526E-687D-479A-BE3F-D7DD010A8DF7}"/>
                </a:ext>
              </a:extLst>
            </p:cNvPr>
            <p:cNvSpPr/>
            <p:nvPr/>
          </p:nvSpPr>
          <p:spPr>
            <a:xfrm>
              <a:off x="-1045899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4" name="Freeform: Shape 13">
              <a:extLst>
                <a:ext uri="{FF2B5EF4-FFF2-40B4-BE49-F238E27FC236}">
                  <a16:creationId xmlns:a16="http://schemas.microsoft.com/office/drawing/2014/main" id="{CAA5D526-E10D-4A7B-8BE0-48BE682A090B}"/>
                </a:ext>
              </a:extLst>
            </p:cNvPr>
            <p:cNvSpPr/>
            <p:nvPr/>
          </p:nvSpPr>
          <p:spPr>
            <a:xfrm>
              <a:off x="83917"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23D7D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15" name="TextBox 14">
              <a:extLst>
                <a:ext uri="{FF2B5EF4-FFF2-40B4-BE49-F238E27FC236}">
                  <a16:creationId xmlns:a16="http://schemas.microsoft.com/office/drawing/2014/main" id="{4F6B8D27-B1A5-4CF8-A1D1-5425F65A7D57}"/>
                </a:ext>
              </a:extLst>
            </p:cNvPr>
            <p:cNvSpPr txBox="1"/>
            <p:nvPr/>
          </p:nvSpPr>
          <p:spPr>
            <a:xfrm rot="16200000">
              <a:off x="213532"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how</a:t>
              </a:r>
              <a:endParaRPr lang="en-AE" sz="3600" b="1" dirty="0">
                <a:solidFill>
                  <a:schemeClr val="bg2"/>
                </a:solidFill>
                <a:latin typeface="Tw Cen MT" panose="020B0602020104020603" pitchFamily="34" charset="0"/>
              </a:endParaRPr>
            </a:p>
          </p:txBody>
        </p:sp>
      </p:grpSp>
      <p:grpSp>
        <p:nvGrpSpPr>
          <p:cNvPr id="5" name="Group 4">
            <a:extLst>
              <a:ext uri="{FF2B5EF4-FFF2-40B4-BE49-F238E27FC236}">
                <a16:creationId xmlns:a16="http://schemas.microsoft.com/office/drawing/2014/main" id="{26A9CF3A-0077-47D8-8E5C-ECB27DE2D9EC}"/>
              </a:ext>
            </a:extLst>
          </p:cNvPr>
          <p:cNvGrpSpPr/>
          <p:nvPr/>
        </p:nvGrpSpPr>
        <p:grpSpPr>
          <a:xfrm>
            <a:off x="-1104381" y="9525"/>
            <a:ext cx="12192000" cy="6858000"/>
            <a:chOff x="-11105276" y="9525"/>
            <a:chExt cx="12192000" cy="6858000"/>
          </a:xfrm>
        </p:grpSpPr>
        <p:sp>
          <p:nvSpPr>
            <p:cNvPr id="16" name="Rectangle 15">
              <a:extLst>
                <a:ext uri="{FF2B5EF4-FFF2-40B4-BE49-F238E27FC236}">
                  <a16:creationId xmlns:a16="http://schemas.microsoft.com/office/drawing/2014/main" id="{A8005A8C-DD87-4103-87CF-F5AD86C3E681}"/>
                </a:ext>
              </a:extLst>
            </p:cNvPr>
            <p:cNvSpPr/>
            <p:nvPr/>
          </p:nvSpPr>
          <p:spPr>
            <a:xfrm>
              <a:off x="-11105276"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 name="Freeform: Shape 16">
              <a:extLst>
                <a:ext uri="{FF2B5EF4-FFF2-40B4-BE49-F238E27FC236}">
                  <a16:creationId xmlns:a16="http://schemas.microsoft.com/office/drawing/2014/main" id="{2E5D9BD9-9200-4A38-B26F-D9320A562B2B}"/>
                </a:ext>
              </a:extLst>
            </p:cNvPr>
            <p:cNvSpPr/>
            <p:nvPr/>
          </p:nvSpPr>
          <p:spPr>
            <a:xfrm>
              <a:off x="-562366"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0C93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18" name="TextBox 17">
              <a:extLst>
                <a:ext uri="{FF2B5EF4-FFF2-40B4-BE49-F238E27FC236}">
                  <a16:creationId xmlns:a16="http://schemas.microsoft.com/office/drawing/2014/main" id="{485CAC64-AA73-488F-967F-91625526422B}"/>
                </a:ext>
              </a:extLst>
            </p:cNvPr>
            <p:cNvSpPr txBox="1"/>
            <p:nvPr/>
          </p:nvSpPr>
          <p:spPr>
            <a:xfrm rot="16200000">
              <a:off x="-432751"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impact</a:t>
              </a:r>
              <a:endParaRPr lang="en-AE" sz="3600" b="1" dirty="0">
                <a:solidFill>
                  <a:schemeClr val="bg2"/>
                </a:solidFill>
                <a:latin typeface="Tw Cen MT" panose="020B0602020104020603" pitchFamily="34" charset="0"/>
              </a:endParaRPr>
            </a:p>
          </p:txBody>
        </p:sp>
      </p:grpSp>
      <p:grpSp>
        <p:nvGrpSpPr>
          <p:cNvPr id="6" name="Group 5">
            <a:extLst>
              <a:ext uri="{FF2B5EF4-FFF2-40B4-BE49-F238E27FC236}">
                <a16:creationId xmlns:a16="http://schemas.microsoft.com/office/drawing/2014/main" id="{5C670EF4-C422-489F-BC35-D7254C20D623}"/>
              </a:ext>
            </a:extLst>
          </p:cNvPr>
          <p:cNvGrpSpPr/>
          <p:nvPr/>
        </p:nvGrpSpPr>
        <p:grpSpPr>
          <a:xfrm>
            <a:off x="-1636016" y="0"/>
            <a:ext cx="12192000" cy="6858000"/>
            <a:chOff x="-11740453" y="0"/>
            <a:chExt cx="12192000" cy="6858000"/>
          </a:xfrm>
        </p:grpSpPr>
        <p:sp>
          <p:nvSpPr>
            <p:cNvPr id="19" name="Rectangle 18">
              <a:extLst>
                <a:ext uri="{FF2B5EF4-FFF2-40B4-BE49-F238E27FC236}">
                  <a16:creationId xmlns:a16="http://schemas.microsoft.com/office/drawing/2014/main" id="{681B51E2-9F56-4C61-B0CF-2804B7CD3F92}"/>
                </a:ext>
              </a:extLst>
            </p:cNvPr>
            <p:cNvSpPr/>
            <p:nvPr/>
          </p:nvSpPr>
          <p:spPr>
            <a:xfrm>
              <a:off x="-1174045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 name="Freeform: Shape 19">
              <a:extLst>
                <a:ext uri="{FF2B5EF4-FFF2-40B4-BE49-F238E27FC236}">
                  <a16:creationId xmlns:a16="http://schemas.microsoft.com/office/drawing/2014/main" id="{89225A10-E2C2-4500-9A7F-CB62F800DF83}"/>
                </a:ext>
              </a:extLst>
            </p:cNvPr>
            <p:cNvSpPr/>
            <p:nvPr/>
          </p:nvSpPr>
          <p:spPr>
            <a:xfrm>
              <a:off x="-1197543"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3FC22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1" name="TextBox 20">
              <a:extLst>
                <a:ext uri="{FF2B5EF4-FFF2-40B4-BE49-F238E27FC236}">
                  <a16:creationId xmlns:a16="http://schemas.microsoft.com/office/drawing/2014/main" id="{27689F47-9ED6-4ED9-A6A8-357B2795D673}"/>
                </a:ext>
              </a:extLst>
            </p:cNvPr>
            <p:cNvSpPr txBox="1"/>
            <p:nvPr/>
          </p:nvSpPr>
          <p:spPr>
            <a:xfrm rot="16200000">
              <a:off x="-1067928"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fix</a:t>
              </a:r>
              <a:endParaRPr lang="en-AE" sz="3600" b="1" dirty="0">
                <a:solidFill>
                  <a:schemeClr val="bg2"/>
                </a:solidFill>
                <a:latin typeface="Tw Cen MT" panose="020B0602020104020603" pitchFamily="34" charset="0"/>
              </a:endParaRPr>
            </a:p>
          </p:txBody>
        </p:sp>
      </p:grpSp>
      <p:sp>
        <p:nvSpPr>
          <p:cNvPr id="22" name="Rectangle 21">
            <a:extLst>
              <a:ext uri="{FF2B5EF4-FFF2-40B4-BE49-F238E27FC236}">
                <a16:creationId xmlns:a16="http://schemas.microsoft.com/office/drawing/2014/main" id="{13D24417-16F9-4C44-B8C2-6A77B5C929F4}"/>
              </a:ext>
            </a:extLst>
          </p:cNvPr>
          <p:cNvSpPr/>
          <p:nvPr/>
        </p:nvSpPr>
        <p:spPr>
          <a:xfrm>
            <a:off x="-1235584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3" name="Freeform: Shape 22">
            <a:extLst>
              <a:ext uri="{FF2B5EF4-FFF2-40B4-BE49-F238E27FC236}">
                <a16:creationId xmlns:a16="http://schemas.microsoft.com/office/drawing/2014/main" id="{2BD92C2C-7537-4146-88B9-D27A6F738FCB}"/>
              </a:ext>
            </a:extLst>
          </p:cNvPr>
          <p:cNvSpPr/>
          <p:nvPr/>
        </p:nvSpPr>
        <p:spPr>
          <a:xfrm>
            <a:off x="-1812933"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4" name="TextBox 23">
            <a:extLst>
              <a:ext uri="{FF2B5EF4-FFF2-40B4-BE49-F238E27FC236}">
                <a16:creationId xmlns:a16="http://schemas.microsoft.com/office/drawing/2014/main" id="{A9805BEB-17B4-4A63-97BA-F193BAD75D21}"/>
              </a:ext>
            </a:extLst>
          </p:cNvPr>
          <p:cNvSpPr txBox="1"/>
          <p:nvPr/>
        </p:nvSpPr>
        <p:spPr>
          <a:xfrm rot="16200000">
            <a:off x="-1683318"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education</a:t>
            </a:r>
            <a:endParaRPr lang="en-AE" sz="3600" b="1" dirty="0">
              <a:solidFill>
                <a:schemeClr val="bg2"/>
              </a:solidFill>
              <a:latin typeface="Tw Cen MT" panose="020B0602020104020603" pitchFamily="34" charset="0"/>
            </a:endParaRPr>
          </a:p>
        </p:txBody>
      </p:sp>
      <p:sp>
        <p:nvSpPr>
          <p:cNvPr id="25" name="Rectangle 24">
            <a:extLst>
              <a:ext uri="{FF2B5EF4-FFF2-40B4-BE49-F238E27FC236}">
                <a16:creationId xmlns:a16="http://schemas.microsoft.com/office/drawing/2014/main" id="{2938650F-2ED4-411E-820B-23F1F8E3C84C}"/>
              </a:ext>
            </a:extLst>
          </p:cNvPr>
          <p:cNvSpPr/>
          <p:nvPr/>
        </p:nvSpPr>
        <p:spPr>
          <a:xfrm>
            <a:off x="-13069457" y="1905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6" name="Freeform: Shape 25">
            <a:extLst>
              <a:ext uri="{FF2B5EF4-FFF2-40B4-BE49-F238E27FC236}">
                <a16:creationId xmlns:a16="http://schemas.microsoft.com/office/drawing/2014/main" id="{67C4C163-417F-4749-A079-F09F1D913D99}"/>
              </a:ext>
            </a:extLst>
          </p:cNvPr>
          <p:cNvSpPr/>
          <p:nvPr/>
        </p:nvSpPr>
        <p:spPr>
          <a:xfrm>
            <a:off x="-2526547" y="188320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7" name="TextBox 26">
            <a:extLst>
              <a:ext uri="{FF2B5EF4-FFF2-40B4-BE49-F238E27FC236}">
                <a16:creationId xmlns:a16="http://schemas.microsoft.com/office/drawing/2014/main" id="{F02C96AF-F2DE-46C7-9618-E793AB056512}"/>
              </a:ext>
            </a:extLst>
          </p:cNvPr>
          <p:cNvSpPr txBox="1"/>
          <p:nvPr/>
        </p:nvSpPr>
        <p:spPr>
          <a:xfrm rot="16200000">
            <a:off x="-2598600" y="3205410"/>
            <a:ext cx="258745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Outcomes</a:t>
            </a:r>
            <a:endParaRPr lang="en-AE" sz="3600" b="1" dirty="0">
              <a:solidFill>
                <a:schemeClr val="bg2"/>
              </a:solidFill>
              <a:latin typeface="Tw Cen MT" panose="020B0602020104020603" pitchFamily="34" charset="0"/>
            </a:endParaRPr>
          </a:p>
        </p:txBody>
      </p:sp>
      <p:sp>
        <p:nvSpPr>
          <p:cNvPr id="28" name="Rectangle 27">
            <a:extLst>
              <a:ext uri="{FF2B5EF4-FFF2-40B4-BE49-F238E27FC236}">
                <a16:creationId xmlns:a16="http://schemas.microsoft.com/office/drawing/2014/main" id="{D53A7A59-5222-4895-A05E-FC781A8C4B08}"/>
              </a:ext>
            </a:extLst>
          </p:cNvPr>
          <p:cNvSpPr/>
          <p:nvPr/>
        </p:nvSpPr>
        <p:spPr>
          <a:xfrm>
            <a:off x="-13778011"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9" name="Freeform: Shape 28">
            <a:extLst>
              <a:ext uri="{FF2B5EF4-FFF2-40B4-BE49-F238E27FC236}">
                <a16:creationId xmlns:a16="http://schemas.microsoft.com/office/drawing/2014/main" id="{BCEC4A17-0DD2-4BBF-948C-F13AC0B4C3DE}"/>
              </a:ext>
            </a:extLst>
          </p:cNvPr>
          <p:cNvSpPr/>
          <p:nvPr/>
        </p:nvSpPr>
        <p:spPr>
          <a:xfrm>
            <a:off x="-3235101"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0" name="TextBox 29">
            <a:extLst>
              <a:ext uri="{FF2B5EF4-FFF2-40B4-BE49-F238E27FC236}">
                <a16:creationId xmlns:a16="http://schemas.microsoft.com/office/drawing/2014/main" id="{536054A4-DC40-4888-94DA-1BCF66DFE55B}"/>
              </a:ext>
            </a:extLst>
          </p:cNvPr>
          <p:cNvSpPr txBox="1"/>
          <p:nvPr/>
        </p:nvSpPr>
        <p:spPr>
          <a:xfrm rot="16200000">
            <a:off x="-3105486"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spread</a:t>
            </a:r>
            <a:endParaRPr lang="en-AE" sz="3600" b="1" dirty="0">
              <a:solidFill>
                <a:schemeClr val="bg2"/>
              </a:solidFill>
              <a:latin typeface="Tw Cen MT" panose="020B0602020104020603" pitchFamily="34" charset="0"/>
            </a:endParaRPr>
          </a:p>
        </p:txBody>
      </p:sp>
      <p:sp>
        <p:nvSpPr>
          <p:cNvPr id="31" name="Rectangle 30">
            <a:extLst>
              <a:ext uri="{FF2B5EF4-FFF2-40B4-BE49-F238E27FC236}">
                <a16:creationId xmlns:a16="http://schemas.microsoft.com/office/drawing/2014/main" id="{DDB68D33-DE8C-4FF0-A3FC-A9DAAADB4BF5}"/>
              </a:ext>
            </a:extLst>
          </p:cNvPr>
          <p:cNvSpPr/>
          <p:nvPr/>
        </p:nvSpPr>
        <p:spPr>
          <a:xfrm>
            <a:off x="-14486564"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2" name="Freeform: Shape 31">
            <a:extLst>
              <a:ext uri="{FF2B5EF4-FFF2-40B4-BE49-F238E27FC236}">
                <a16:creationId xmlns:a16="http://schemas.microsoft.com/office/drawing/2014/main" id="{6B9E695F-B352-4162-8BC2-19257CE23063}"/>
              </a:ext>
            </a:extLst>
          </p:cNvPr>
          <p:cNvSpPr/>
          <p:nvPr/>
        </p:nvSpPr>
        <p:spPr>
          <a:xfrm>
            <a:off x="-3943654"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3" name="TextBox 32">
            <a:extLst>
              <a:ext uri="{FF2B5EF4-FFF2-40B4-BE49-F238E27FC236}">
                <a16:creationId xmlns:a16="http://schemas.microsoft.com/office/drawing/2014/main" id="{A2641F18-332F-4AC9-9AD4-E0848A877777}"/>
              </a:ext>
            </a:extLst>
          </p:cNvPr>
          <p:cNvSpPr txBox="1"/>
          <p:nvPr/>
        </p:nvSpPr>
        <p:spPr>
          <a:xfrm rot="16200000">
            <a:off x="-3814039"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future</a:t>
            </a:r>
            <a:endParaRPr lang="en-AE" sz="3600" b="1" dirty="0">
              <a:solidFill>
                <a:schemeClr val="bg2"/>
              </a:solidFill>
              <a:latin typeface="Tw Cen MT" panose="020B0602020104020603" pitchFamily="34" charset="0"/>
            </a:endParaRPr>
          </a:p>
        </p:txBody>
      </p:sp>
      <p:sp>
        <p:nvSpPr>
          <p:cNvPr id="34" name="Rectangle 33">
            <a:extLst>
              <a:ext uri="{FF2B5EF4-FFF2-40B4-BE49-F238E27FC236}">
                <a16:creationId xmlns:a16="http://schemas.microsoft.com/office/drawing/2014/main" id="{5E9F77B5-18FE-4D08-B077-0EF85C92A937}"/>
              </a:ext>
            </a:extLst>
          </p:cNvPr>
          <p:cNvSpPr/>
          <p:nvPr/>
        </p:nvSpPr>
        <p:spPr>
          <a:xfrm>
            <a:off x="-15118911" y="2857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5" name="Freeform: Shape 34">
            <a:extLst>
              <a:ext uri="{FF2B5EF4-FFF2-40B4-BE49-F238E27FC236}">
                <a16:creationId xmlns:a16="http://schemas.microsoft.com/office/drawing/2014/main" id="{9B51CAB8-0160-4402-84E5-4528F91463F0}"/>
              </a:ext>
            </a:extLst>
          </p:cNvPr>
          <p:cNvSpPr/>
          <p:nvPr/>
        </p:nvSpPr>
        <p:spPr>
          <a:xfrm>
            <a:off x="-4576001" y="189272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6" name="TextBox 35">
            <a:extLst>
              <a:ext uri="{FF2B5EF4-FFF2-40B4-BE49-F238E27FC236}">
                <a16:creationId xmlns:a16="http://schemas.microsoft.com/office/drawing/2014/main" id="{6BA2639A-6C5B-4EA0-9247-BE36E2D5E430}"/>
              </a:ext>
            </a:extLst>
          </p:cNvPr>
          <p:cNvSpPr txBox="1"/>
          <p:nvPr/>
        </p:nvSpPr>
        <p:spPr>
          <a:xfrm rot="16200000">
            <a:off x="-4333586" y="3004661"/>
            <a:ext cx="2377812" cy="1200329"/>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Thank You</a:t>
            </a:r>
            <a:endParaRPr lang="en-AE" sz="3600" b="1" dirty="0">
              <a:solidFill>
                <a:schemeClr val="bg2"/>
              </a:solidFill>
              <a:latin typeface="Tw Cen MT" panose="020B0602020104020603" pitchFamily="34" charset="0"/>
            </a:endParaRPr>
          </a:p>
          <a:p>
            <a:pPr algn="ctr"/>
            <a:endParaRPr lang="en-AE" sz="3600" b="1" dirty="0">
              <a:solidFill>
                <a:schemeClr val="bg2"/>
              </a:solidFill>
              <a:latin typeface="Tw Cen MT" panose="020B0602020104020603" pitchFamily="34" charset="0"/>
            </a:endParaRPr>
          </a:p>
        </p:txBody>
      </p:sp>
      <p:sp>
        <p:nvSpPr>
          <p:cNvPr id="9" name="TextBox 8">
            <a:extLst>
              <a:ext uri="{FF2B5EF4-FFF2-40B4-BE49-F238E27FC236}">
                <a16:creationId xmlns:a16="http://schemas.microsoft.com/office/drawing/2014/main" id="{45D298FA-B0C9-4171-8882-1A331766E403}"/>
              </a:ext>
            </a:extLst>
          </p:cNvPr>
          <p:cNvSpPr txBox="1"/>
          <p:nvPr/>
        </p:nvSpPr>
        <p:spPr>
          <a:xfrm>
            <a:off x="549771" y="432902"/>
            <a:ext cx="8312435" cy="5355312"/>
          </a:xfrm>
          <a:prstGeom prst="rect">
            <a:avLst/>
          </a:prstGeom>
          <a:noFill/>
        </p:spPr>
        <p:txBody>
          <a:bodyPr wrap="square" rtlCol="0">
            <a:spAutoFit/>
          </a:bodyPr>
          <a:lstStyle/>
          <a:p>
            <a:r>
              <a:rPr lang="en-US" b="1" dirty="0">
                <a:latin typeface="Bahnschrift" panose="020B0502040204020203" pitchFamily="34" charset="0"/>
              </a:rPr>
              <a:t>Initial Detection and Assessment: </a:t>
            </a:r>
            <a:r>
              <a:rPr lang="en-US" dirty="0">
                <a:latin typeface="Bahnschrift" panose="020B0502040204020203" pitchFamily="34" charset="0"/>
              </a:rPr>
              <a:t>Organizations such as the National Health Service (NHS) in the UK, Telefonica in Spain, and FedEx in the US were among the first to detect and assess the WannaCry outbreak. Incident response teams swiftly mobilized to contain the spread and minimize the impact on critical services.</a:t>
            </a:r>
          </a:p>
          <a:p>
            <a:endParaRPr lang="en-US" dirty="0">
              <a:latin typeface="Bahnschrift" panose="020B0502040204020203" pitchFamily="34" charset="0"/>
            </a:endParaRPr>
          </a:p>
          <a:p>
            <a:r>
              <a:rPr lang="en-US" b="1" dirty="0">
                <a:latin typeface="Bahnschrift" panose="020B0502040204020203" pitchFamily="34" charset="0"/>
              </a:rPr>
              <a:t>Vulnerability Identification:</a:t>
            </a:r>
            <a:r>
              <a:rPr lang="en-US" dirty="0">
                <a:latin typeface="Bahnschrift" panose="020B0502040204020203" pitchFamily="34" charset="0"/>
              </a:rPr>
              <a:t> Penetration testing teams </a:t>
            </a:r>
            <a:r>
              <a:rPr lang="en-US">
                <a:latin typeface="Bahnschrift" panose="020B0502040204020203" pitchFamily="34" charset="0"/>
              </a:rPr>
              <a:t>across various </a:t>
            </a:r>
            <a:r>
              <a:rPr lang="en-US" dirty="0">
                <a:latin typeface="Bahnschrift" panose="020B0502040204020203" pitchFamily="34" charset="0"/>
              </a:rPr>
              <a:t>sectors analyzed WannaCry samples and threat intelligence to identify the specific vulnerability exploited by </a:t>
            </a:r>
            <a:r>
              <a:rPr lang="en-US">
                <a:latin typeface="Bahnschrift" panose="020B0502040204020203" pitchFamily="34" charset="0"/>
              </a:rPr>
              <a:t>the ransomware</a:t>
            </a:r>
            <a:r>
              <a:rPr lang="en-US" dirty="0">
                <a:latin typeface="Bahnschrift" panose="020B0502040204020203" pitchFamily="34" charset="0"/>
              </a:rPr>
              <a:t>. They conducted vulnerability scans to detect unpatched systems susceptible to the Eternal Blue exploit.</a:t>
            </a:r>
          </a:p>
          <a:p>
            <a:endParaRPr lang="en-US" dirty="0">
              <a:latin typeface="Bahnschrift" panose="020B0502040204020203" pitchFamily="34" charset="0"/>
            </a:endParaRPr>
          </a:p>
          <a:p>
            <a:r>
              <a:rPr lang="en-US" b="1" dirty="0">
                <a:latin typeface="Bahnschrift" panose="020B0502040204020203" pitchFamily="34" charset="0"/>
              </a:rPr>
              <a:t>Patch Management:</a:t>
            </a:r>
            <a:r>
              <a:rPr lang="en-US" dirty="0">
                <a:latin typeface="Bahnschrift" panose="020B0502040204020203" pitchFamily="34" charset="0"/>
              </a:rPr>
              <a:t> Companies including Renault, Deutsche Bahn, and Nissan prioritized patching vulnerable systems to mitigate the risk of WannaCry infections. Patch management processes were accelerated to ensure rapid deployment of security updates across all endpoints and servers.</a:t>
            </a:r>
          </a:p>
          <a:p>
            <a:endParaRPr lang="en-US" dirty="0">
              <a:latin typeface="Bahnschrift" panose="020B0502040204020203" pitchFamily="34" charset="0"/>
            </a:endParaRPr>
          </a:p>
          <a:p>
            <a:endParaRPr lang="en-US" dirty="0">
              <a:latin typeface="Bahnschrift" panose="020B0502040204020203" pitchFamily="34" charset="0"/>
            </a:endParaRPr>
          </a:p>
          <a:p>
            <a:endParaRPr lang="en-US" dirty="0">
              <a:latin typeface="Bahnschrift" panose="020B0502040204020203" pitchFamily="34" charset="0"/>
            </a:endParaRPr>
          </a:p>
          <a:p>
            <a:endParaRPr lang="en-US" dirty="0">
              <a:latin typeface="Bahnschrift" panose="020B0502040204020203" pitchFamily="34" charset="0"/>
            </a:endParaRPr>
          </a:p>
        </p:txBody>
      </p:sp>
      <p:pic>
        <p:nvPicPr>
          <p:cNvPr id="2050" name="Picture 2" descr="Laptop computer covered by a glass dome, clouds in background.">
            <a:extLst>
              <a:ext uri="{FF2B5EF4-FFF2-40B4-BE49-F238E27FC236}">
                <a16:creationId xmlns:a16="http://schemas.microsoft.com/office/drawing/2014/main" id="{5FCD59F3-A420-089D-786C-9F3B16AF6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523" y="4822304"/>
            <a:ext cx="2566930" cy="164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2626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325A1D-D526-41EA-BAFB-DD449F562B11}"/>
              </a:ext>
            </a:extLst>
          </p:cNvPr>
          <p:cNvGrpSpPr/>
          <p:nvPr/>
        </p:nvGrpSpPr>
        <p:grpSpPr>
          <a:xfrm>
            <a:off x="-927" y="0"/>
            <a:ext cx="12192000" cy="6858000"/>
            <a:chOff x="-9784079" y="0"/>
            <a:chExt cx="12192000" cy="6858000"/>
          </a:xfrm>
        </p:grpSpPr>
        <p:sp>
          <p:nvSpPr>
            <p:cNvPr id="4" name="Rectangle 3">
              <a:extLst>
                <a:ext uri="{FF2B5EF4-FFF2-40B4-BE49-F238E27FC236}">
                  <a16:creationId xmlns:a16="http://schemas.microsoft.com/office/drawing/2014/main" id="{B02B6B5F-C4F6-45F7-952F-ADCBAE08E86A}"/>
                </a:ext>
              </a:extLst>
            </p:cNvPr>
            <p:cNvSpPr/>
            <p:nvPr/>
          </p:nvSpPr>
          <p:spPr>
            <a:xfrm>
              <a:off x="-9784079"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7" name="Freeform: Shape 6">
              <a:extLst>
                <a:ext uri="{FF2B5EF4-FFF2-40B4-BE49-F238E27FC236}">
                  <a16:creationId xmlns:a16="http://schemas.microsoft.com/office/drawing/2014/main" id="{C40843AD-1B0B-4B06-8162-06D4B128834E}"/>
                </a:ext>
              </a:extLst>
            </p:cNvPr>
            <p:cNvSpPr/>
            <p:nvPr/>
          </p:nvSpPr>
          <p:spPr>
            <a:xfrm>
              <a:off x="758831"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F6504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8" name="TextBox 7">
              <a:extLst>
                <a:ext uri="{FF2B5EF4-FFF2-40B4-BE49-F238E27FC236}">
                  <a16:creationId xmlns:a16="http://schemas.microsoft.com/office/drawing/2014/main" id="{8E660BCD-014B-496B-9376-CFBD2941D689}"/>
                </a:ext>
              </a:extLst>
            </p:cNvPr>
            <p:cNvSpPr txBox="1"/>
            <p:nvPr/>
          </p:nvSpPr>
          <p:spPr>
            <a:xfrm rot="16200000">
              <a:off x="888446"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AE" sz="3600" b="1" dirty="0">
                <a:solidFill>
                  <a:schemeClr val="bg2"/>
                </a:solidFill>
                <a:latin typeface="Tw Cen MT" panose="020B0602020104020603" pitchFamily="34" charset="0"/>
              </a:endParaRPr>
            </a:p>
          </p:txBody>
        </p:sp>
      </p:grpSp>
      <p:grpSp>
        <p:nvGrpSpPr>
          <p:cNvPr id="3" name="Group 2">
            <a:extLst>
              <a:ext uri="{FF2B5EF4-FFF2-40B4-BE49-F238E27FC236}">
                <a16:creationId xmlns:a16="http://schemas.microsoft.com/office/drawing/2014/main" id="{0D21F0F4-F3A4-4B46-A9A4-80E5FC00DEAA}"/>
              </a:ext>
            </a:extLst>
          </p:cNvPr>
          <p:cNvGrpSpPr/>
          <p:nvPr/>
        </p:nvGrpSpPr>
        <p:grpSpPr>
          <a:xfrm>
            <a:off x="-562367" y="0"/>
            <a:ext cx="12192000" cy="6858000"/>
            <a:chOff x="-10458993" y="0"/>
            <a:chExt cx="12192000" cy="6858000"/>
          </a:xfrm>
        </p:grpSpPr>
        <p:sp>
          <p:nvSpPr>
            <p:cNvPr id="13" name="Rectangle 12">
              <a:extLst>
                <a:ext uri="{FF2B5EF4-FFF2-40B4-BE49-F238E27FC236}">
                  <a16:creationId xmlns:a16="http://schemas.microsoft.com/office/drawing/2014/main" id="{111D526E-687D-479A-BE3F-D7DD010A8DF7}"/>
                </a:ext>
              </a:extLst>
            </p:cNvPr>
            <p:cNvSpPr/>
            <p:nvPr/>
          </p:nvSpPr>
          <p:spPr>
            <a:xfrm>
              <a:off x="-1045899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4" name="Freeform: Shape 13">
              <a:extLst>
                <a:ext uri="{FF2B5EF4-FFF2-40B4-BE49-F238E27FC236}">
                  <a16:creationId xmlns:a16="http://schemas.microsoft.com/office/drawing/2014/main" id="{CAA5D526-E10D-4A7B-8BE0-48BE682A090B}"/>
                </a:ext>
              </a:extLst>
            </p:cNvPr>
            <p:cNvSpPr/>
            <p:nvPr/>
          </p:nvSpPr>
          <p:spPr>
            <a:xfrm>
              <a:off x="83917"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23D7D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15" name="TextBox 14">
              <a:extLst>
                <a:ext uri="{FF2B5EF4-FFF2-40B4-BE49-F238E27FC236}">
                  <a16:creationId xmlns:a16="http://schemas.microsoft.com/office/drawing/2014/main" id="{4F6B8D27-B1A5-4CF8-A1D1-5425F65A7D57}"/>
                </a:ext>
              </a:extLst>
            </p:cNvPr>
            <p:cNvSpPr txBox="1"/>
            <p:nvPr/>
          </p:nvSpPr>
          <p:spPr>
            <a:xfrm rot="16200000">
              <a:off x="213532"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how</a:t>
              </a:r>
              <a:endParaRPr lang="en-AE" sz="3600" b="1" dirty="0">
                <a:solidFill>
                  <a:schemeClr val="bg2"/>
                </a:solidFill>
                <a:latin typeface="Tw Cen MT" panose="020B0602020104020603" pitchFamily="34" charset="0"/>
              </a:endParaRPr>
            </a:p>
          </p:txBody>
        </p:sp>
      </p:grpSp>
      <p:grpSp>
        <p:nvGrpSpPr>
          <p:cNvPr id="5" name="Group 4">
            <a:extLst>
              <a:ext uri="{FF2B5EF4-FFF2-40B4-BE49-F238E27FC236}">
                <a16:creationId xmlns:a16="http://schemas.microsoft.com/office/drawing/2014/main" id="{26A9CF3A-0077-47D8-8E5C-ECB27DE2D9EC}"/>
              </a:ext>
            </a:extLst>
          </p:cNvPr>
          <p:cNvGrpSpPr/>
          <p:nvPr/>
        </p:nvGrpSpPr>
        <p:grpSpPr>
          <a:xfrm>
            <a:off x="-1104381" y="9525"/>
            <a:ext cx="12192000" cy="6858000"/>
            <a:chOff x="-11105276" y="9525"/>
            <a:chExt cx="12192000" cy="6858000"/>
          </a:xfrm>
        </p:grpSpPr>
        <p:sp>
          <p:nvSpPr>
            <p:cNvPr id="16" name="Rectangle 15">
              <a:extLst>
                <a:ext uri="{FF2B5EF4-FFF2-40B4-BE49-F238E27FC236}">
                  <a16:creationId xmlns:a16="http://schemas.microsoft.com/office/drawing/2014/main" id="{A8005A8C-DD87-4103-87CF-F5AD86C3E681}"/>
                </a:ext>
              </a:extLst>
            </p:cNvPr>
            <p:cNvSpPr/>
            <p:nvPr/>
          </p:nvSpPr>
          <p:spPr>
            <a:xfrm>
              <a:off x="-11105276"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 name="Freeform: Shape 16">
              <a:extLst>
                <a:ext uri="{FF2B5EF4-FFF2-40B4-BE49-F238E27FC236}">
                  <a16:creationId xmlns:a16="http://schemas.microsoft.com/office/drawing/2014/main" id="{2E5D9BD9-9200-4A38-B26F-D9320A562B2B}"/>
                </a:ext>
              </a:extLst>
            </p:cNvPr>
            <p:cNvSpPr/>
            <p:nvPr/>
          </p:nvSpPr>
          <p:spPr>
            <a:xfrm>
              <a:off x="-562366"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0C93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18" name="TextBox 17">
              <a:extLst>
                <a:ext uri="{FF2B5EF4-FFF2-40B4-BE49-F238E27FC236}">
                  <a16:creationId xmlns:a16="http://schemas.microsoft.com/office/drawing/2014/main" id="{485CAC64-AA73-488F-967F-91625526422B}"/>
                </a:ext>
              </a:extLst>
            </p:cNvPr>
            <p:cNvSpPr txBox="1"/>
            <p:nvPr/>
          </p:nvSpPr>
          <p:spPr>
            <a:xfrm rot="16200000">
              <a:off x="-432751"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impact</a:t>
              </a:r>
              <a:endParaRPr lang="en-AE" sz="3600" b="1" dirty="0">
                <a:solidFill>
                  <a:schemeClr val="bg2"/>
                </a:solidFill>
                <a:latin typeface="Tw Cen MT" panose="020B0602020104020603" pitchFamily="34" charset="0"/>
              </a:endParaRPr>
            </a:p>
          </p:txBody>
        </p:sp>
      </p:grpSp>
      <p:grpSp>
        <p:nvGrpSpPr>
          <p:cNvPr id="6" name="Group 5">
            <a:extLst>
              <a:ext uri="{FF2B5EF4-FFF2-40B4-BE49-F238E27FC236}">
                <a16:creationId xmlns:a16="http://schemas.microsoft.com/office/drawing/2014/main" id="{5C670EF4-C422-489F-BC35-D7254C20D623}"/>
              </a:ext>
            </a:extLst>
          </p:cNvPr>
          <p:cNvGrpSpPr/>
          <p:nvPr/>
        </p:nvGrpSpPr>
        <p:grpSpPr>
          <a:xfrm>
            <a:off x="-1636016" y="0"/>
            <a:ext cx="12192000" cy="6858000"/>
            <a:chOff x="-11740453" y="0"/>
            <a:chExt cx="12192000" cy="6858000"/>
          </a:xfrm>
        </p:grpSpPr>
        <p:sp>
          <p:nvSpPr>
            <p:cNvPr id="19" name="Rectangle 18">
              <a:extLst>
                <a:ext uri="{FF2B5EF4-FFF2-40B4-BE49-F238E27FC236}">
                  <a16:creationId xmlns:a16="http://schemas.microsoft.com/office/drawing/2014/main" id="{681B51E2-9F56-4C61-B0CF-2804B7CD3F92}"/>
                </a:ext>
              </a:extLst>
            </p:cNvPr>
            <p:cNvSpPr/>
            <p:nvPr/>
          </p:nvSpPr>
          <p:spPr>
            <a:xfrm>
              <a:off x="-1174045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 name="Freeform: Shape 19">
              <a:extLst>
                <a:ext uri="{FF2B5EF4-FFF2-40B4-BE49-F238E27FC236}">
                  <a16:creationId xmlns:a16="http://schemas.microsoft.com/office/drawing/2014/main" id="{89225A10-E2C2-4500-9A7F-CB62F800DF83}"/>
                </a:ext>
              </a:extLst>
            </p:cNvPr>
            <p:cNvSpPr/>
            <p:nvPr/>
          </p:nvSpPr>
          <p:spPr>
            <a:xfrm>
              <a:off x="-1197543"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3FC22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1" name="TextBox 20">
              <a:extLst>
                <a:ext uri="{FF2B5EF4-FFF2-40B4-BE49-F238E27FC236}">
                  <a16:creationId xmlns:a16="http://schemas.microsoft.com/office/drawing/2014/main" id="{27689F47-9ED6-4ED9-A6A8-357B2795D673}"/>
                </a:ext>
              </a:extLst>
            </p:cNvPr>
            <p:cNvSpPr txBox="1"/>
            <p:nvPr/>
          </p:nvSpPr>
          <p:spPr>
            <a:xfrm rot="16200000">
              <a:off x="-1067928"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fix</a:t>
              </a:r>
              <a:endParaRPr lang="en-AE" sz="3600" b="1" dirty="0">
                <a:solidFill>
                  <a:schemeClr val="bg2"/>
                </a:solidFill>
                <a:latin typeface="Tw Cen MT" panose="020B0602020104020603" pitchFamily="34" charset="0"/>
              </a:endParaRPr>
            </a:p>
          </p:txBody>
        </p:sp>
      </p:grpSp>
      <p:grpSp>
        <p:nvGrpSpPr>
          <p:cNvPr id="9" name="Group 8">
            <a:extLst>
              <a:ext uri="{FF2B5EF4-FFF2-40B4-BE49-F238E27FC236}">
                <a16:creationId xmlns:a16="http://schemas.microsoft.com/office/drawing/2014/main" id="{95BCC006-7A0C-4A4A-8353-7EE0CBA9160C}"/>
              </a:ext>
            </a:extLst>
          </p:cNvPr>
          <p:cNvGrpSpPr/>
          <p:nvPr/>
        </p:nvGrpSpPr>
        <p:grpSpPr>
          <a:xfrm>
            <a:off x="-2161839" y="0"/>
            <a:ext cx="12192000" cy="6858000"/>
            <a:chOff x="-12355843" y="0"/>
            <a:chExt cx="12192000" cy="6858000"/>
          </a:xfrm>
        </p:grpSpPr>
        <p:sp>
          <p:nvSpPr>
            <p:cNvPr id="22" name="Rectangle 21">
              <a:extLst>
                <a:ext uri="{FF2B5EF4-FFF2-40B4-BE49-F238E27FC236}">
                  <a16:creationId xmlns:a16="http://schemas.microsoft.com/office/drawing/2014/main" id="{13D24417-16F9-4C44-B8C2-6A77B5C929F4}"/>
                </a:ext>
              </a:extLst>
            </p:cNvPr>
            <p:cNvSpPr/>
            <p:nvPr/>
          </p:nvSpPr>
          <p:spPr>
            <a:xfrm>
              <a:off x="-1235584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3" name="Freeform: Shape 22">
              <a:extLst>
                <a:ext uri="{FF2B5EF4-FFF2-40B4-BE49-F238E27FC236}">
                  <a16:creationId xmlns:a16="http://schemas.microsoft.com/office/drawing/2014/main" id="{2BD92C2C-7537-4146-88B9-D27A6F738FCB}"/>
                </a:ext>
              </a:extLst>
            </p:cNvPr>
            <p:cNvSpPr/>
            <p:nvPr/>
          </p:nvSpPr>
          <p:spPr>
            <a:xfrm>
              <a:off x="-1812933"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4" name="TextBox 23">
              <a:extLst>
                <a:ext uri="{FF2B5EF4-FFF2-40B4-BE49-F238E27FC236}">
                  <a16:creationId xmlns:a16="http://schemas.microsoft.com/office/drawing/2014/main" id="{A9805BEB-17B4-4A63-97BA-F193BAD75D21}"/>
                </a:ext>
              </a:extLst>
            </p:cNvPr>
            <p:cNvSpPr txBox="1"/>
            <p:nvPr/>
          </p:nvSpPr>
          <p:spPr>
            <a:xfrm rot="16200000">
              <a:off x="-1683318"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education</a:t>
              </a:r>
              <a:endParaRPr lang="en-AE" sz="3600" b="1" dirty="0">
                <a:solidFill>
                  <a:schemeClr val="bg2"/>
                </a:solidFill>
                <a:latin typeface="Tw Cen MT" panose="020B0602020104020603" pitchFamily="34" charset="0"/>
              </a:endParaRPr>
            </a:p>
          </p:txBody>
        </p:sp>
      </p:grpSp>
      <p:grpSp>
        <p:nvGrpSpPr>
          <p:cNvPr id="10" name="Group 9">
            <a:extLst>
              <a:ext uri="{FF2B5EF4-FFF2-40B4-BE49-F238E27FC236}">
                <a16:creationId xmlns:a16="http://schemas.microsoft.com/office/drawing/2014/main" id="{726072BA-EC25-4BC8-9365-5765B20F6237}"/>
              </a:ext>
            </a:extLst>
          </p:cNvPr>
          <p:cNvGrpSpPr/>
          <p:nvPr/>
        </p:nvGrpSpPr>
        <p:grpSpPr>
          <a:xfrm>
            <a:off x="-2682059" y="19050"/>
            <a:ext cx="12192000" cy="6858000"/>
            <a:chOff x="-13069457" y="19050"/>
            <a:chExt cx="12192000" cy="6858000"/>
          </a:xfrm>
        </p:grpSpPr>
        <p:sp>
          <p:nvSpPr>
            <p:cNvPr id="25" name="Rectangle 24">
              <a:extLst>
                <a:ext uri="{FF2B5EF4-FFF2-40B4-BE49-F238E27FC236}">
                  <a16:creationId xmlns:a16="http://schemas.microsoft.com/office/drawing/2014/main" id="{2938650F-2ED4-411E-820B-23F1F8E3C84C}"/>
                </a:ext>
              </a:extLst>
            </p:cNvPr>
            <p:cNvSpPr/>
            <p:nvPr/>
          </p:nvSpPr>
          <p:spPr>
            <a:xfrm>
              <a:off x="-13069457" y="1905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6" name="Freeform: Shape 25">
              <a:extLst>
                <a:ext uri="{FF2B5EF4-FFF2-40B4-BE49-F238E27FC236}">
                  <a16:creationId xmlns:a16="http://schemas.microsoft.com/office/drawing/2014/main" id="{67C4C163-417F-4749-A079-F09F1D913D99}"/>
                </a:ext>
              </a:extLst>
            </p:cNvPr>
            <p:cNvSpPr/>
            <p:nvPr/>
          </p:nvSpPr>
          <p:spPr>
            <a:xfrm>
              <a:off x="-1755872" y="1883201"/>
              <a:ext cx="878414"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7" name="TextBox 26">
              <a:extLst>
                <a:ext uri="{FF2B5EF4-FFF2-40B4-BE49-F238E27FC236}">
                  <a16:creationId xmlns:a16="http://schemas.microsoft.com/office/drawing/2014/main" id="{F02C96AF-F2DE-46C7-9618-E793AB056512}"/>
                </a:ext>
              </a:extLst>
            </p:cNvPr>
            <p:cNvSpPr txBox="1"/>
            <p:nvPr/>
          </p:nvSpPr>
          <p:spPr>
            <a:xfrm rot="16200000">
              <a:off x="-2509919" y="3219883"/>
              <a:ext cx="2432307"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Outcomes</a:t>
              </a:r>
              <a:endParaRPr lang="en-AE" sz="3600" b="1" dirty="0">
                <a:solidFill>
                  <a:schemeClr val="bg2"/>
                </a:solidFill>
                <a:latin typeface="Tw Cen MT" panose="020B0602020104020603" pitchFamily="34" charset="0"/>
              </a:endParaRPr>
            </a:p>
          </p:txBody>
        </p:sp>
      </p:grpSp>
      <p:sp>
        <p:nvSpPr>
          <p:cNvPr id="28" name="Rectangle 27">
            <a:extLst>
              <a:ext uri="{FF2B5EF4-FFF2-40B4-BE49-F238E27FC236}">
                <a16:creationId xmlns:a16="http://schemas.microsoft.com/office/drawing/2014/main" id="{D53A7A59-5222-4895-A05E-FC781A8C4B08}"/>
              </a:ext>
            </a:extLst>
          </p:cNvPr>
          <p:cNvSpPr/>
          <p:nvPr/>
        </p:nvSpPr>
        <p:spPr>
          <a:xfrm>
            <a:off x="-13778011"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9" name="Freeform: Shape 28">
            <a:extLst>
              <a:ext uri="{FF2B5EF4-FFF2-40B4-BE49-F238E27FC236}">
                <a16:creationId xmlns:a16="http://schemas.microsoft.com/office/drawing/2014/main" id="{BCEC4A17-0DD2-4BBF-948C-F13AC0B4C3DE}"/>
              </a:ext>
            </a:extLst>
          </p:cNvPr>
          <p:cNvSpPr/>
          <p:nvPr/>
        </p:nvSpPr>
        <p:spPr>
          <a:xfrm>
            <a:off x="-3235101"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0" name="TextBox 29">
            <a:extLst>
              <a:ext uri="{FF2B5EF4-FFF2-40B4-BE49-F238E27FC236}">
                <a16:creationId xmlns:a16="http://schemas.microsoft.com/office/drawing/2014/main" id="{536054A4-DC40-4888-94DA-1BCF66DFE55B}"/>
              </a:ext>
            </a:extLst>
          </p:cNvPr>
          <p:cNvSpPr txBox="1"/>
          <p:nvPr/>
        </p:nvSpPr>
        <p:spPr>
          <a:xfrm rot="16200000">
            <a:off x="-3105486"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spread</a:t>
            </a:r>
            <a:endParaRPr lang="en-AE" sz="3600" b="1" dirty="0">
              <a:solidFill>
                <a:schemeClr val="bg2"/>
              </a:solidFill>
              <a:latin typeface="Tw Cen MT" panose="020B0602020104020603" pitchFamily="34" charset="0"/>
            </a:endParaRPr>
          </a:p>
        </p:txBody>
      </p:sp>
      <p:sp>
        <p:nvSpPr>
          <p:cNvPr id="31" name="Rectangle 30">
            <a:extLst>
              <a:ext uri="{FF2B5EF4-FFF2-40B4-BE49-F238E27FC236}">
                <a16:creationId xmlns:a16="http://schemas.microsoft.com/office/drawing/2014/main" id="{DDB68D33-DE8C-4FF0-A3FC-A9DAAADB4BF5}"/>
              </a:ext>
            </a:extLst>
          </p:cNvPr>
          <p:cNvSpPr/>
          <p:nvPr/>
        </p:nvSpPr>
        <p:spPr>
          <a:xfrm>
            <a:off x="-14486564"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2" name="Freeform: Shape 31">
            <a:extLst>
              <a:ext uri="{FF2B5EF4-FFF2-40B4-BE49-F238E27FC236}">
                <a16:creationId xmlns:a16="http://schemas.microsoft.com/office/drawing/2014/main" id="{6B9E695F-B352-4162-8BC2-19257CE23063}"/>
              </a:ext>
            </a:extLst>
          </p:cNvPr>
          <p:cNvSpPr/>
          <p:nvPr/>
        </p:nvSpPr>
        <p:spPr>
          <a:xfrm>
            <a:off x="-3943654"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3" name="TextBox 32">
            <a:extLst>
              <a:ext uri="{FF2B5EF4-FFF2-40B4-BE49-F238E27FC236}">
                <a16:creationId xmlns:a16="http://schemas.microsoft.com/office/drawing/2014/main" id="{A2641F18-332F-4AC9-9AD4-E0848A877777}"/>
              </a:ext>
            </a:extLst>
          </p:cNvPr>
          <p:cNvSpPr txBox="1"/>
          <p:nvPr/>
        </p:nvSpPr>
        <p:spPr>
          <a:xfrm rot="16200000">
            <a:off x="-3814039"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future</a:t>
            </a:r>
            <a:endParaRPr lang="en-AE" sz="3600" b="1" dirty="0">
              <a:solidFill>
                <a:schemeClr val="bg2"/>
              </a:solidFill>
              <a:latin typeface="Tw Cen MT" panose="020B0602020104020603" pitchFamily="34" charset="0"/>
            </a:endParaRPr>
          </a:p>
        </p:txBody>
      </p:sp>
      <p:sp>
        <p:nvSpPr>
          <p:cNvPr id="34" name="Rectangle 33">
            <a:extLst>
              <a:ext uri="{FF2B5EF4-FFF2-40B4-BE49-F238E27FC236}">
                <a16:creationId xmlns:a16="http://schemas.microsoft.com/office/drawing/2014/main" id="{5E9F77B5-18FE-4D08-B077-0EF85C92A937}"/>
              </a:ext>
            </a:extLst>
          </p:cNvPr>
          <p:cNvSpPr/>
          <p:nvPr/>
        </p:nvSpPr>
        <p:spPr>
          <a:xfrm>
            <a:off x="-15118911" y="2857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5" name="Freeform: Shape 34">
            <a:extLst>
              <a:ext uri="{FF2B5EF4-FFF2-40B4-BE49-F238E27FC236}">
                <a16:creationId xmlns:a16="http://schemas.microsoft.com/office/drawing/2014/main" id="{9B51CAB8-0160-4402-84E5-4528F91463F0}"/>
              </a:ext>
            </a:extLst>
          </p:cNvPr>
          <p:cNvSpPr/>
          <p:nvPr/>
        </p:nvSpPr>
        <p:spPr>
          <a:xfrm>
            <a:off x="-4576001" y="189272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6" name="TextBox 35">
            <a:extLst>
              <a:ext uri="{FF2B5EF4-FFF2-40B4-BE49-F238E27FC236}">
                <a16:creationId xmlns:a16="http://schemas.microsoft.com/office/drawing/2014/main" id="{6BA2639A-6C5B-4EA0-9247-BE36E2D5E430}"/>
              </a:ext>
            </a:extLst>
          </p:cNvPr>
          <p:cNvSpPr txBox="1"/>
          <p:nvPr/>
        </p:nvSpPr>
        <p:spPr>
          <a:xfrm rot="16200000">
            <a:off x="-4509631" y="3268654"/>
            <a:ext cx="229465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Thank You</a:t>
            </a:r>
            <a:endParaRPr lang="en-AE" sz="3600" b="1" dirty="0">
              <a:solidFill>
                <a:schemeClr val="bg2"/>
              </a:solidFill>
              <a:latin typeface="Tw Cen MT" panose="020B0602020104020603" pitchFamily="34" charset="0"/>
            </a:endParaRPr>
          </a:p>
        </p:txBody>
      </p:sp>
      <p:sp>
        <p:nvSpPr>
          <p:cNvPr id="11" name="TextBox 10">
            <a:extLst>
              <a:ext uri="{FF2B5EF4-FFF2-40B4-BE49-F238E27FC236}">
                <a16:creationId xmlns:a16="http://schemas.microsoft.com/office/drawing/2014/main" id="{7AB4373C-E841-4B14-8F11-ECA91F531116}"/>
              </a:ext>
            </a:extLst>
          </p:cNvPr>
          <p:cNvSpPr txBox="1"/>
          <p:nvPr/>
        </p:nvSpPr>
        <p:spPr>
          <a:xfrm>
            <a:off x="273915" y="2357447"/>
            <a:ext cx="8507752" cy="3970318"/>
          </a:xfrm>
          <a:prstGeom prst="rect">
            <a:avLst/>
          </a:prstGeom>
          <a:noFill/>
        </p:spPr>
        <p:txBody>
          <a:bodyPr wrap="square" rtlCol="0">
            <a:spAutoFit/>
          </a:bodyPr>
          <a:lstStyle/>
          <a:p>
            <a:r>
              <a:rPr lang="en-US" dirty="0">
                <a:latin typeface="Bahnschrift" panose="020B0502040204020203" pitchFamily="34" charset="0"/>
              </a:rPr>
              <a:t>The concerted efforts of organizations and cybersecurity professionals worldwide yielded significant outcomes in response to the WannaCry outbreak: </a:t>
            </a:r>
          </a:p>
          <a:p>
            <a:endParaRPr lang="en-US" dirty="0">
              <a:latin typeface="Bahnschrift" panose="020B0502040204020203" pitchFamily="34" charset="0"/>
            </a:endParaRPr>
          </a:p>
          <a:p>
            <a:r>
              <a:rPr lang="en-US" dirty="0">
                <a:latin typeface="Bahnschrift" panose="020B0502040204020203" pitchFamily="34" charset="0"/>
              </a:rPr>
              <a:t>Mitigation of WannaCry infections across diverse industries through timely patching and the implementation of network segmentation strategies. </a:t>
            </a:r>
          </a:p>
          <a:p>
            <a:endParaRPr lang="en-US" dirty="0">
              <a:latin typeface="Bahnschrift" panose="020B0502040204020203" pitchFamily="34" charset="0"/>
            </a:endParaRPr>
          </a:p>
          <a:p>
            <a:r>
              <a:rPr lang="en-US" dirty="0">
                <a:latin typeface="Bahnschrift" panose="020B0502040204020203" pitchFamily="34" charset="0"/>
              </a:rPr>
              <a:t>Enhanced email security defenses, reducing the success rate of phishing attacks and subsequent ransomware infections. </a:t>
            </a:r>
          </a:p>
          <a:p>
            <a:endParaRPr lang="en-US" dirty="0">
              <a:latin typeface="Bahnschrift" panose="020B0502040204020203" pitchFamily="34" charset="0"/>
            </a:endParaRPr>
          </a:p>
          <a:p>
            <a:r>
              <a:rPr lang="en-US" dirty="0">
                <a:latin typeface="Bahnschrift" panose="020B0502040204020203" pitchFamily="34" charset="0"/>
              </a:rPr>
              <a:t>Strengthened incident response capabilities, enabling organizations to contain WannaCry outbreaks swiftly and minimize disruption to critical services. </a:t>
            </a:r>
          </a:p>
          <a:p>
            <a:endParaRPr lang="en-US" dirty="0">
              <a:latin typeface="Bahnschrift" panose="020B0502040204020203" pitchFamily="34" charset="0"/>
            </a:endParaRPr>
          </a:p>
          <a:p>
            <a:r>
              <a:rPr lang="en-US" dirty="0">
                <a:latin typeface="Bahnschrift" panose="020B0502040204020203" pitchFamily="34" charset="0"/>
              </a:rPr>
              <a:t>Heightened awareness of cybersecurity risks and the importance of proactive defense measures across industries, governments, and global organizations.</a:t>
            </a:r>
          </a:p>
        </p:txBody>
      </p:sp>
      <p:pic>
        <p:nvPicPr>
          <p:cNvPr id="4098" name="Picture 2" descr="Futuristic protection cyber security concept with glow low polygonal hand holding protective shield">
            <a:extLst>
              <a:ext uri="{FF2B5EF4-FFF2-40B4-BE49-F238E27FC236}">
                <a16:creationId xmlns:a16="http://schemas.microsoft.com/office/drawing/2014/main" id="{651426CD-8462-2121-B70F-D64358A30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474" y="90615"/>
            <a:ext cx="3102117" cy="2195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0375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325A1D-D526-41EA-BAFB-DD449F562B11}"/>
              </a:ext>
            </a:extLst>
          </p:cNvPr>
          <p:cNvGrpSpPr/>
          <p:nvPr/>
        </p:nvGrpSpPr>
        <p:grpSpPr>
          <a:xfrm>
            <a:off x="-927" y="0"/>
            <a:ext cx="12192000" cy="6858000"/>
            <a:chOff x="-9784079" y="0"/>
            <a:chExt cx="12192000" cy="6858000"/>
          </a:xfrm>
        </p:grpSpPr>
        <p:sp>
          <p:nvSpPr>
            <p:cNvPr id="4" name="Rectangle 3">
              <a:extLst>
                <a:ext uri="{FF2B5EF4-FFF2-40B4-BE49-F238E27FC236}">
                  <a16:creationId xmlns:a16="http://schemas.microsoft.com/office/drawing/2014/main" id="{B02B6B5F-C4F6-45F7-952F-ADCBAE08E86A}"/>
                </a:ext>
              </a:extLst>
            </p:cNvPr>
            <p:cNvSpPr/>
            <p:nvPr/>
          </p:nvSpPr>
          <p:spPr>
            <a:xfrm>
              <a:off x="-9784079"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7" name="Freeform: Shape 6">
              <a:extLst>
                <a:ext uri="{FF2B5EF4-FFF2-40B4-BE49-F238E27FC236}">
                  <a16:creationId xmlns:a16="http://schemas.microsoft.com/office/drawing/2014/main" id="{C40843AD-1B0B-4B06-8162-06D4B128834E}"/>
                </a:ext>
              </a:extLst>
            </p:cNvPr>
            <p:cNvSpPr/>
            <p:nvPr/>
          </p:nvSpPr>
          <p:spPr>
            <a:xfrm>
              <a:off x="758831"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F6504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8" name="TextBox 7">
              <a:extLst>
                <a:ext uri="{FF2B5EF4-FFF2-40B4-BE49-F238E27FC236}">
                  <a16:creationId xmlns:a16="http://schemas.microsoft.com/office/drawing/2014/main" id="{8E660BCD-014B-496B-9376-CFBD2941D689}"/>
                </a:ext>
              </a:extLst>
            </p:cNvPr>
            <p:cNvSpPr txBox="1"/>
            <p:nvPr/>
          </p:nvSpPr>
          <p:spPr>
            <a:xfrm rot="16200000">
              <a:off x="888446"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AE" sz="3600" b="1" dirty="0">
                <a:solidFill>
                  <a:schemeClr val="bg2"/>
                </a:solidFill>
                <a:latin typeface="Tw Cen MT" panose="020B0602020104020603" pitchFamily="34" charset="0"/>
              </a:endParaRPr>
            </a:p>
          </p:txBody>
        </p:sp>
      </p:grpSp>
      <p:grpSp>
        <p:nvGrpSpPr>
          <p:cNvPr id="3" name="Group 2">
            <a:extLst>
              <a:ext uri="{FF2B5EF4-FFF2-40B4-BE49-F238E27FC236}">
                <a16:creationId xmlns:a16="http://schemas.microsoft.com/office/drawing/2014/main" id="{0D21F0F4-F3A4-4B46-A9A4-80E5FC00DEAA}"/>
              </a:ext>
            </a:extLst>
          </p:cNvPr>
          <p:cNvGrpSpPr/>
          <p:nvPr/>
        </p:nvGrpSpPr>
        <p:grpSpPr>
          <a:xfrm>
            <a:off x="-562367" y="0"/>
            <a:ext cx="12192000" cy="6858000"/>
            <a:chOff x="-10458993" y="0"/>
            <a:chExt cx="12192000" cy="6858000"/>
          </a:xfrm>
        </p:grpSpPr>
        <p:sp>
          <p:nvSpPr>
            <p:cNvPr id="13" name="Rectangle 12">
              <a:extLst>
                <a:ext uri="{FF2B5EF4-FFF2-40B4-BE49-F238E27FC236}">
                  <a16:creationId xmlns:a16="http://schemas.microsoft.com/office/drawing/2014/main" id="{111D526E-687D-479A-BE3F-D7DD010A8DF7}"/>
                </a:ext>
              </a:extLst>
            </p:cNvPr>
            <p:cNvSpPr/>
            <p:nvPr/>
          </p:nvSpPr>
          <p:spPr>
            <a:xfrm>
              <a:off x="-1045899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4" name="Freeform: Shape 13">
              <a:extLst>
                <a:ext uri="{FF2B5EF4-FFF2-40B4-BE49-F238E27FC236}">
                  <a16:creationId xmlns:a16="http://schemas.microsoft.com/office/drawing/2014/main" id="{CAA5D526-E10D-4A7B-8BE0-48BE682A090B}"/>
                </a:ext>
              </a:extLst>
            </p:cNvPr>
            <p:cNvSpPr/>
            <p:nvPr/>
          </p:nvSpPr>
          <p:spPr>
            <a:xfrm>
              <a:off x="83917"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23D7D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15" name="TextBox 14">
              <a:extLst>
                <a:ext uri="{FF2B5EF4-FFF2-40B4-BE49-F238E27FC236}">
                  <a16:creationId xmlns:a16="http://schemas.microsoft.com/office/drawing/2014/main" id="{4F6B8D27-B1A5-4CF8-A1D1-5425F65A7D57}"/>
                </a:ext>
              </a:extLst>
            </p:cNvPr>
            <p:cNvSpPr txBox="1"/>
            <p:nvPr/>
          </p:nvSpPr>
          <p:spPr>
            <a:xfrm rot="16200000">
              <a:off x="213532"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how</a:t>
              </a:r>
              <a:endParaRPr lang="en-AE" sz="3600" b="1" dirty="0">
                <a:solidFill>
                  <a:schemeClr val="bg2"/>
                </a:solidFill>
                <a:latin typeface="Tw Cen MT" panose="020B0602020104020603" pitchFamily="34" charset="0"/>
              </a:endParaRPr>
            </a:p>
          </p:txBody>
        </p:sp>
      </p:grpSp>
      <p:grpSp>
        <p:nvGrpSpPr>
          <p:cNvPr id="5" name="Group 4">
            <a:extLst>
              <a:ext uri="{FF2B5EF4-FFF2-40B4-BE49-F238E27FC236}">
                <a16:creationId xmlns:a16="http://schemas.microsoft.com/office/drawing/2014/main" id="{26A9CF3A-0077-47D8-8E5C-ECB27DE2D9EC}"/>
              </a:ext>
            </a:extLst>
          </p:cNvPr>
          <p:cNvGrpSpPr/>
          <p:nvPr/>
        </p:nvGrpSpPr>
        <p:grpSpPr>
          <a:xfrm>
            <a:off x="-1104381" y="9525"/>
            <a:ext cx="12192000" cy="6858000"/>
            <a:chOff x="-11105276" y="9525"/>
            <a:chExt cx="12192000" cy="6858000"/>
          </a:xfrm>
        </p:grpSpPr>
        <p:sp>
          <p:nvSpPr>
            <p:cNvPr id="16" name="Rectangle 15">
              <a:extLst>
                <a:ext uri="{FF2B5EF4-FFF2-40B4-BE49-F238E27FC236}">
                  <a16:creationId xmlns:a16="http://schemas.microsoft.com/office/drawing/2014/main" id="{A8005A8C-DD87-4103-87CF-F5AD86C3E681}"/>
                </a:ext>
              </a:extLst>
            </p:cNvPr>
            <p:cNvSpPr/>
            <p:nvPr/>
          </p:nvSpPr>
          <p:spPr>
            <a:xfrm>
              <a:off x="-11105276"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 name="Freeform: Shape 16">
              <a:extLst>
                <a:ext uri="{FF2B5EF4-FFF2-40B4-BE49-F238E27FC236}">
                  <a16:creationId xmlns:a16="http://schemas.microsoft.com/office/drawing/2014/main" id="{2E5D9BD9-9200-4A38-B26F-D9320A562B2B}"/>
                </a:ext>
              </a:extLst>
            </p:cNvPr>
            <p:cNvSpPr/>
            <p:nvPr/>
          </p:nvSpPr>
          <p:spPr>
            <a:xfrm>
              <a:off x="-562366"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0C93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18" name="TextBox 17">
              <a:extLst>
                <a:ext uri="{FF2B5EF4-FFF2-40B4-BE49-F238E27FC236}">
                  <a16:creationId xmlns:a16="http://schemas.microsoft.com/office/drawing/2014/main" id="{485CAC64-AA73-488F-967F-91625526422B}"/>
                </a:ext>
              </a:extLst>
            </p:cNvPr>
            <p:cNvSpPr txBox="1"/>
            <p:nvPr/>
          </p:nvSpPr>
          <p:spPr>
            <a:xfrm rot="16200000">
              <a:off x="-432751"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impact</a:t>
              </a:r>
              <a:endParaRPr lang="en-AE" sz="3600" b="1" dirty="0">
                <a:solidFill>
                  <a:schemeClr val="bg2"/>
                </a:solidFill>
                <a:latin typeface="Tw Cen MT" panose="020B0602020104020603" pitchFamily="34" charset="0"/>
              </a:endParaRPr>
            </a:p>
          </p:txBody>
        </p:sp>
      </p:grpSp>
      <p:grpSp>
        <p:nvGrpSpPr>
          <p:cNvPr id="6" name="Group 5">
            <a:extLst>
              <a:ext uri="{FF2B5EF4-FFF2-40B4-BE49-F238E27FC236}">
                <a16:creationId xmlns:a16="http://schemas.microsoft.com/office/drawing/2014/main" id="{5C670EF4-C422-489F-BC35-D7254C20D623}"/>
              </a:ext>
            </a:extLst>
          </p:cNvPr>
          <p:cNvGrpSpPr/>
          <p:nvPr/>
        </p:nvGrpSpPr>
        <p:grpSpPr>
          <a:xfrm>
            <a:off x="-1636016" y="0"/>
            <a:ext cx="12192000" cy="6858000"/>
            <a:chOff x="-11740453" y="0"/>
            <a:chExt cx="12192000" cy="6858000"/>
          </a:xfrm>
        </p:grpSpPr>
        <p:sp>
          <p:nvSpPr>
            <p:cNvPr id="19" name="Rectangle 18">
              <a:extLst>
                <a:ext uri="{FF2B5EF4-FFF2-40B4-BE49-F238E27FC236}">
                  <a16:creationId xmlns:a16="http://schemas.microsoft.com/office/drawing/2014/main" id="{681B51E2-9F56-4C61-B0CF-2804B7CD3F92}"/>
                </a:ext>
              </a:extLst>
            </p:cNvPr>
            <p:cNvSpPr/>
            <p:nvPr/>
          </p:nvSpPr>
          <p:spPr>
            <a:xfrm>
              <a:off x="-1174045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 name="Freeform: Shape 19">
              <a:extLst>
                <a:ext uri="{FF2B5EF4-FFF2-40B4-BE49-F238E27FC236}">
                  <a16:creationId xmlns:a16="http://schemas.microsoft.com/office/drawing/2014/main" id="{89225A10-E2C2-4500-9A7F-CB62F800DF83}"/>
                </a:ext>
              </a:extLst>
            </p:cNvPr>
            <p:cNvSpPr/>
            <p:nvPr/>
          </p:nvSpPr>
          <p:spPr>
            <a:xfrm>
              <a:off x="-1197543"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3FC22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1" name="TextBox 20">
              <a:extLst>
                <a:ext uri="{FF2B5EF4-FFF2-40B4-BE49-F238E27FC236}">
                  <a16:creationId xmlns:a16="http://schemas.microsoft.com/office/drawing/2014/main" id="{27689F47-9ED6-4ED9-A6A8-357B2795D673}"/>
                </a:ext>
              </a:extLst>
            </p:cNvPr>
            <p:cNvSpPr txBox="1"/>
            <p:nvPr/>
          </p:nvSpPr>
          <p:spPr>
            <a:xfrm rot="16200000">
              <a:off x="-1067928"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fix</a:t>
              </a:r>
              <a:endParaRPr lang="en-AE" sz="3600" b="1" dirty="0">
                <a:solidFill>
                  <a:schemeClr val="bg2"/>
                </a:solidFill>
                <a:latin typeface="Tw Cen MT" panose="020B0602020104020603" pitchFamily="34" charset="0"/>
              </a:endParaRPr>
            </a:p>
          </p:txBody>
        </p:sp>
      </p:grpSp>
      <p:grpSp>
        <p:nvGrpSpPr>
          <p:cNvPr id="9" name="Group 8">
            <a:extLst>
              <a:ext uri="{FF2B5EF4-FFF2-40B4-BE49-F238E27FC236}">
                <a16:creationId xmlns:a16="http://schemas.microsoft.com/office/drawing/2014/main" id="{95BCC006-7A0C-4A4A-8353-7EE0CBA9160C}"/>
              </a:ext>
            </a:extLst>
          </p:cNvPr>
          <p:cNvGrpSpPr/>
          <p:nvPr/>
        </p:nvGrpSpPr>
        <p:grpSpPr>
          <a:xfrm>
            <a:off x="-2161839" y="0"/>
            <a:ext cx="12192000" cy="6858000"/>
            <a:chOff x="-12355843" y="0"/>
            <a:chExt cx="12192000" cy="6858000"/>
          </a:xfrm>
        </p:grpSpPr>
        <p:sp>
          <p:nvSpPr>
            <p:cNvPr id="22" name="Rectangle 21">
              <a:extLst>
                <a:ext uri="{FF2B5EF4-FFF2-40B4-BE49-F238E27FC236}">
                  <a16:creationId xmlns:a16="http://schemas.microsoft.com/office/drawing/2014/main" id="{13D24417-16F9-4C44-B8C2-6A77B5C929F4}"/>
                </a:ext>
              </a:extLst>
            </p:cNvPr>
            <p:cNvSpPr/>
            <p:nvPr/>
          </p:nvSpPr>
          <p:spPr>
            <a:xfrm>
              <a:off x="-1235584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3" name="Freeform: Shape 22">
              <a:extLst>
                <a:ext uri="{FF2B5EF4-FFF2-40B4-BE49-F238E27FC236}">
                  <a16:creationId xmlns:a16="http://schemas.microsoft.com/office/drawing/2014/main" id="{2BD92C2C-7537-4146-88B9-D27A6F738FCB}"/>
                </a:ext>
              </a:extLst>
            </p:cNvPr>
            <p:cNvSpPr/>
            <p:nvPr/>
          </p:nvSpPr>
          <p:spPr>
            <a:xfrm>
              <a:off x="-1812933"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4" name="TextBox 23">
              <a:extLst>
                <a:ext uri="{FF2B5EF4-FFF2-40B4-BE49-F238E27FC236}">
                  <a16:creationId xmlns:a16="http://schemas.microsoft.com/office/drawing/2014/main" id="{A9805BEB-17B4-4A63-97BA-F193BAD75D21}"/>
                </a:ext>
              </a:extLst>
            </p:cNvPr>
            <p:cNvSpPr txBox="1"/>
            <p:nvPr/>
          </p:nvSpPr>
          <p:spPr>
            <a:xfrm rot="16200000">
              <a:off x="-1683318"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education</a:t>
              </a:r>
              <a:endParaRPr lang="en-AE" sz="3600" b="1" dirty="0">
                <a:solidFill>
                  <a:schemeClr val="bg2"/>
                </a:solidFill>
                <a:latin typeface="Tw Cen MT" panose="020B0602020104020603" pitchFamily="34" charset="0"/>
              </a:endParaRPr>
            </a:p>
          </p:txBody>
        </p:sp>
      </p:grpSp>
      <p:grpSp>
        <p:nvGrpSpPr>
          <p:cNvPr id="10" name="Group 9">
            <a:extLst>
              <a:ext uri="{FF2B5EF4-FFF2-40B4-BE49-F238E27FC236}">
                <a16:creationId xmlns:a16="http://schemas.microsoft.com/office/drawing/2014/main" id="{726072BA-EC25-4BC8-9365-5765B20F6237}"/>
              </a:ext>
            </a:extLst>
          </p:cNvPr>
          <p:cNvGrpSpPr/>
          <p:nvPr/>
        </p:nvGrpSpPr>
        <p:grpSpPr>
          <a:xfrm>
            <a:off x="-2682059" y="19050"/>
            <a:ext cx="12192000" cy="6858000"/>
            <a:chOff x="-13069457" y="19050"/>
            <a:chExt cx="12192000" cy="6858000"/>
          </a:xfrm>
        </p:grpSpPr>
        <p:sp>
          <p:nvSpPr>
            <p:cNvPr id="25" name="Rectangle 24">
              <a:extLst>
                <a:ext uri="{FF2B5EF4-FFF2-40B4-BE49-F238E27FC236}">
                  <a16:creationId xmlns:a16="http://schemas.microsoft.com/office/drawing/2014/main" id="{2938650F-2ED4-411E-820B-23F1F8E3C84C}"/>
                </a:ext>
              </a:extLst>
            </p:cNvPr>
            <p:cNvSpPr/>
            <p:nvPr/>
          </p:nvSpPr>
          <p:spPr>
            <a:xfrm>
              <a:off x="-13069457" y="1905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6" name="Freeform: Shape 25">
              <a:extLst>
                <a:ext uri="{FF2B5EF4-FFF2-40B4-BE49-F238E27FC236}">
                  <a16:creationId xmlns:a16="http://schemas.microsoft.com/office/drawing/2014/main" id="{67C4C163-417F-4749-A079-F09F1D913D99}"/>
                </a:ext>
              </a:extLst>
            </p:cNvPr>
            <p:cNvSpPr/>
            <p:nvPr/>
          </p:nvSpPr>
          <p:spPr>
            <a:xfrm>
              <a:off x="-2526547" y="188320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7" name="TextBox 26">
              <a:extLst>
                <a:ext uri="{FF2B5EF4-FFF2-40B4-BE49-F238E27FC236}">
                  <a16:creationId xmlns:a16="http://schemas.microsoft.com/office/drawing/2014/main" id="{F02C96AF-F2DE-46C7-9618-E793AB056512}"/>
                </a:ext>
              </a:extLst>
            </p:cNvPr>
            <p:cNvSpPr txBox="1"/>
            <p:nvPr/>
          </p:nvSpPr>
          <p:spPr>
            <a:xfrm rot="16200000">
              <a:off x="-2538528" y="3337480"/>
              <a:ext cx="2451357"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Outcomes</a:t>
              </a:r>
              <a:endParaRPr lang="en-AE" sz="3600" b="1" dirty="0">
                <a:solidFill>
                  <a:schemeClr val="bg2"/>
                </a:solidFill>
                <a:latin typeface="Tw Cen MT" panose="020B0602020104020603" pitchFamily="34" charset="0"/>
              </a:endParaRPr>
            </a:p>
          </p:txBody>
        </p:sp>
      </p:grpSp>
      <p:grpSp>
        <p:nvGrpSpPr>
          <p:cNvPr id="11" name="Group 10">
            <a:extLst>
              <a:ext uri="{FF2B5EF4-FFF2-40B4-BE49-F238E27FC236}">
                <a16:creationId xmlns:a16="http://schemas.microsoft.com/office/drawing/2014/main" id="{6F8A228A-2760-4076-801C-1D985032D044}"/>
              </a:ext>
            </a:extLst>
          </p:cNvPr>
          <p:cNvGrpSpPr/>
          <p:nvPr/>
        </p:nvGrpSpPr>
        <p:grpSpPr>
          <a:xfrm>
            <a:off x="-2929797" y="0"/>
            <a:ext cx="12192000" cy="6858000"/>
            <a:chOff x="-13689486" y="19050"/>
            <a:chExt cx="12192000" cy="6858000"/>
          </a:xfrm>
        </p:grpSpPr>
        <p:sp>
          <p:nvSpPr>
            <p:cNvPr id="28" name="Rectangle 27">
              <a:extLst>
                <a:ext uri="{FF2B5EF4-FFF2-40B4-BE49-F238E27FC236}">
                  <a16:creationId xmlns:a16="http://schemas.microsoft.com/office/drawing/2014/main" id="{D53A7A59-5222-4895-A05E-FC781A8C4B08}"/>
                </a:ext>
              </a:extLst>
            </p:cNvPr>
            <p:cNvSpPr/>
            <p:nvPr/>
          </p:nvSpPr>
          <p:spPr>
            <a:xfrm>
              <a:off x="-13689486" y="1905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9" name="Freeform: Shape 28">
              <a:extLst>
                <a:ext uri="{FF2B5EF4-FFF2-40B4-BE49-F238E27FC236}">
                  <a16:creationId xmlns:a16="http://schemas.microsoft.com/office/drawing/2014/main" id="{BCEC4A17-0DD2-4BBF-948C-F13AC0B4C3DE}"/>
                </a:ext>
              </a:extLst>
            </p:cNvPr>
            <p:cNvSpPr/>
            <p:nvPr/>
          </p:nvSpPr>
          <p:spPr>
            <a:xfrm>
              <a:off x="-2420844" y="1873676"/>
              <a:ext cx="901946"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0" name="TextBox 29">
              <a:extLst>
                <a:ext uri="{FF2B5EF4-FFF2-40B4-BE49-F238E27FC236}">
                  <a16:creationId xmlns:a16="http://schemas.microsoft.com/office/drawing/2014/main" id="{536054A4-DC40-4888-94DA-1BCF66DFE55B}"/>
                </a:ext>
              </a:extLst>
            </p:cNvPr>
            <p:cNvSpPr txBox="1"/>
            <p:nvPr/>
          </p:nvSpPr>
          <p:spPr>
            <a:xfrm rot="16200000">
              <a:off x="-3099466" y="3105834"/>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spread</a:t>
              </a:r>
              <a:endParaRPr lang="en-AE" sz="3600" b="1" dirty="0">
                <a:solidFill>
                  <a:schemeClr val="bg2"/>
                </a:solidFill>
                <a:latin typeface="Tw Cen MT" panose="020B0602020104020603" pitchFamily="34" charset="0"/>
              </a:endParaRPr>
            </a:p>
          </p:txBody>
        </p:sp>
      </p:grpSp>
      <p:sp>
        <p:nvSpPr>
          <p:cNvPr id="31" name="Rectangle 30">
            <a:extLst>
              <a:ext uri="{FF2B5EF4-FFF2-40B4-BE49-F238E27FC236}">
                <a16:creationId xmlns:a16="http://schemas.microsoft.com/office/drawing/2014/main" id="{DDB68D33-DE8C-4FF0-A3FC-A9DAAADB4BF5}"/>
              </a:ext>
            </a:extLst>
          </p:cNvPr>
          <p:cNvSpPr/>
          <p:nvPr/>
        </p:nvSpPr>
        <p:spPr>
          <a:xfrm>
            <a:off x="-14486564"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2" name="Freeform: Shape 31">
            <a:extLst>
              <a:ext uri="{FF2B5EF4-FFF2-40B4-BE49-F238E27FC236}">
                <a16:creationId xmlns:a16="http://schemas.microsoft.com/office/drawing/2014/main" id="{6B9E695F-B352-4162-8BC2-19257CE23063}"/>
              </a:ext>
            </a:extLst>
          </p:cNvPr>
          <p:cNvSpPr/>
          <p:nvPr/>
        </p:nvSpPr>
        <p:spPr>
          <a:xfrm>
            <a:off x="-3943654"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3" name="TextBox 32">
            <a:extLst>
              <a:ext uri="{FF2B5EF4-FFF2-40B4-BE49-F238E27FC236}">
                <a16:creationId xmlns:a16="http://schemas.microsoft.com/office/drawing/2014/main" id="{A2641F18-332F-4AC9-9AD4-E0848A877777}"/>
              </a:ext>
            </a:extLst>
          </p:cNvPr>
          <p:cNvSpPr txBox="1"/>
          <p:nvPr/>
        </p:nvSpPr>
        <p:spPr>
          <a:xfrm rot="16200000">
            <a:off x="-3814039"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future</a:t>
            </a:r>
            <a:endParaRPr lang="en-AE" sz="3600" b="1" dirty="0">
              <a:solidFill>
                <a:schemeClr val="bg2"/>
              </a:solidFill>
              <a:latin typeface="Tw Cen MT" panose="020B0602020104020603" pitchFamily="34" charset="0"/>
            </a:endParaRPr>
          </a:p>
        </p:txBody>
      </p:sp>
      <p:sp>
        <p:nvSpPr>
          <p:cNvPr id="34" name="Rectangle 33">
            <a:extLst>
              <a:ext uri="{FF2B5EF4-FFF2-40B4-BE49-F238E27FC236}">
                <a16:creationId xmlns:a16="http://schemas.microsoft.com/office/drawing/2014/main" id="{5E9F77B5-18FE-4D08-B077-0EF85C92A937}"/>
              </a:ext>
            </a:extLst>
          </p:cNvPr>
          <p:cNvSpPr/>
          <p:nvPr/>
        </p:nvSpPr>
        <p:spPr>
          <a:xfrm>
            <a:off x="-15118911" y="2857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5" name="Freeform: Shape 34">
            <a:extLst>
              <a:ext uri="{FF2B5EF4-FFF2-40B4-BE49-F238E27FC236}">
                <a16:creationId xmlns:a16="http://schemas.microsoft.com/office/drawing/2014/main" id="{9B51CAB8-0160-4402-84E5-4528F91463F0}"/>
              </a:ext>
            </a:extLst>
          </p:cNvPr>
          <p:cNvSpPr/>
          <p:nvPr/>
        </p:nvSpPr>
        <p:spPr>
          <a:xfrm>
            <a:off x="-4576001" y="189272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6" name="TextBox 35">
            <a:extLst>
              <a:ext uri="{FF2B5EF4-FFF2-40B4-BE49-F238E27FC236}">
                <a16:creationId xmlns:a16="http://schemas.microsoft.com/office/drawing/2014/main" id="{6BA2639A-6C5B-4EA0-9247-BE36E2D5E430}"/>
              </a:ext>
            </a:extLst>
          </p:cNvPr>
          <p:cNvSpPr txBox="1"/>
          <p:nvPr/>
        </p:nvSpPr>
        <p:spPr>
          <a:xfrm rot="16200000">
            <a:off x="-4544044" y="3303067"/>
            <a:ext cx="2363481"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Thank You</a:t>
            </a:r>
            <a:endParaRPr lang="en-AE" sz="3600" b="1" dirty="0">
              <a:solidFill>
                <a:schemeClr val="bg2"/>
              </a:solidFill>
              <a:latin typeface="Tw Cen MT" panose="020B0602020104020603" pitchFamily="34" charset="0"/>
            </a:endParaRPr>
          </a:p>
        </p:txBody>
      </p:sp>
      <p:sp>
        <p:nvSpPr>
          <p:cNvPr id="37" name="TextBox 36">
            <a:extLst>
              <a:ext uri="{FF2B5EF4-FFF2-40B4-BE49-F238E27FC236}">
                <a16:creationId xmlns:a16="http://schemas.microsoft.com/office/drawing/2014/main" id="{F27EDDB0-A064-4F5D-A931-B6DF71241492}"/>
              </a:ext>
            </a:extLst>
          </p:cNvPr>
          <p:cNvSpPr txBox="1"/>
          <p:nvPr/>
        </p:nvSpPr>
        <p:spPr>
          <a:xfrm>
            <a:off x="113153" y="2546894"/>
            <a:ext cx="8357509" cy="4401205"/>
          </a:xfrm>
          <a:prstGeom prst="rect">
            <a:avLst/>
          </a:prstGeom>
          <a:noFill/>
        </p:spPr>
        <p:txBody>
          <a:bodyPr wrap="square" rtlCol="0">
            <a:spAutoFit/>
          </a:bodyPr>
          <a:lstStyle/>
          <a:p>
            <a:r>
              <a:rPr lang="en-US" sz="2000" dirty="0">
                <a:latin typeface="Bahnschrift" panose="020B0502040204020203" pitchFamily="34" charset="0"/>
              </a:rPr>
              <a:t>The WannaCry ransomware attack spread through a vulnerability called </a:t>
            </a:r>
            <a:r>
              <a:rPr lang="en-US" sz="2000" dirty="0" err="1">
                <a:latin typeface="Bahnschrift" panose="020B0502040204020203" pitchFamily="34" charset="0"/>
              </a:rPr>
              <a:t>EternalBlue</a:t>
            </a:r>
            <a:r>
              <a:rPr lang="en-US" sz="2000" dirty="0">
                <a:latin typeface="Bahnschrift" panose="020B0502040204020203" pitchFamily="34" charset="0"/>
              </a:rPr>
              <a:t>. </a:t>
            </a:r>
            <a:r>
              <a:rPr lang="en-US" sz="2000" dirty="0" err="1">
                <a:latin typeface="Bahnschrift" panose="020B0502040204020203" pitchFamily="34" charset="0"/>
              </a:rPr>
              <a:t>EternalBlue</a:t>
            </a:r>
            <a:r>
              <a:rPr lang="en-US" sz="2000" dirty="0">
                <a:latin typeface="Bahnschrift" panose="020B0502040204020203" pitchFamily="34" charset="0"/>
              </a:rPr>
              <a:t> targeted a flaw in Microsoft's SMB protocol used by Windows systems, allowing attackers to remotely execute code without user interaction. Infection: WannaCry combined </a:t>
            </a:r>
            <a:r>
              <a:rPr lang="en-US" sz="2000" dirty="0" err="1">
                <a:latin typeface="Bahnschrift" panose="020B0502040204020203" pitchFamily="34" charset="0"/>
              </a:rPr>
              <a:t>EternalBlue</a:t>
            </a:r>
            <a:r>
              <a:rPr lang="en-US" sz="2000" dirty="0">
                <a:latin typeface="Bahnschrift" panose="020B0502040204020203" pitchFamily="34" charset="0"/>
              </a:rPr>
              <a:t> with ransomware, infecting systems and encrypting files. It then spread through networks by scanning for vulnerable systems. Propagation: Upon finding a vulnerable system, WannaCry used </a:t>
            </a:r>
            <a:r>
              <a:rPr lang="en-US" sz="2000" dirty="0" err="1">
                <a:latin typeface="Bahnschrift" panose="020B0502040204020203" pitchFamily="34" charset="0"/>
              </a:rPr>
              <a:t>EternalBlue</a:t>
            </a:r>
            <a:r>
              <a:rPr lang="en-US" sz="2000" dirty="0">
                <a:latin typeface="Bahnschrift" panose="020B0502040204020203" pitchFamily="34" charset="0"/>
              </a:rPr>
              <a:t> to infiltrate and infect it, rapidly spreading the ransomware across networks. Ransom: Infected systems displayed ransom notes demanding payment in Bitcoin for decryption keys, threatening permanent file loss if payment wasn't made. Impact: The combination of WannaCry's ransomware payload and </a:t>
            </a:r>
            <a:r>
              <a:rPr lang="en-US" sz="2000" dirty="0" err="1">
                <a:latin typeface="Bahnschrift" panose="020B0502040204020203" pitchFamily="34" charset="0"/>
              </a:rPr>
              <a:t>EternalBlue's</a:t>
            </a:r>
            <a:r>
              <a:rPr lang="en-US" sz="2000" dirty="0">
                <a:latin typeface="Bahnschrift" panose="020B0502040204020203" pitchFamily="34" charset="0"/>
              </a:rPr>
              <a:t> propagation capabilities led to one of the largest and most disruptive cyberattacks in history.</a:t>
            </a:r>
            <a:endParaRPr lang="en-AE" sz="2000" dirty="0">
              <a:latin typeface="Bahnschrift" panose="020B0502040204020203" pitchFamily="34" charset="0"/>
            </a:endParaRPr>
          </a:p>
        </p:txBody>
      </p:sp>
      <p:pic>
        <p:nvPicPr>
          <p:cNvPr id="5122" name="Picture 2" descr="Researchers Port NSA EternalBlue Exploit to Windows 10">
            <a:extLst>
              <a:ext uri="{FF2B5EF4-FFF2-40B4-BE49-F238E27FC236}">
                <a16:creationId xmlns:a16="http://schemas.microsoft.com/office/drawing/2014/main" id="{50A3FA16-E55A-2805-A79F-0F07E3BE95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909" y="248802"/>
            <a:ext cx="6488816" cy="236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8937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325A1D-D526-41EA-BAFB-DD449F562B11}"/>
              </a:ext>
            </a:extLst>
          </p:cNvPr>
          <p:cNvGrpSpPr/>
          <p:nvPr/>
        </p:nvGrpSpPr>
        <p:grpSpPr>
          <a:xfrm>
            <a:off x="-927" y="0"/>
            <a:ext cx="12192000" cy="6858000"/>
            <a:chOff x="-9784079" y="0"/>
            <a:chExt cx="12192000" cy="6858000"/>
          </a:xfrm>
        </p:grpSpPr>
        <p:sp>
          <p:nvSpPr>
            <p:cNvPr id="4" name="Rectangle 3">
              <a:extLst>
                <a:ext uri="{FF2B5EF4-FFF2-40B4-BE49-F238E27FC236}">
                  <a16:creationId xmlns:a16="http://schemas.microsoft.com/office/drawing/2014/main" id="{B02B6B5F-C4F6-45F7-952F-ADCBAE08E86A}"/>
                </a:ext>
              </a:extLst>
            </p:cNvPr>
            <p:cNvSpPr/>
            <p:nvPr/>
          </p:nvSpPr>
          <p:spPr>
            <a:xfrm>
              <a:off x="-9784079"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7" name="Freeform: Shape 6">
              <a:extLst>
                <a:ext uri="{FF2B5EF4-FFF2-40B4-BE49-F238E27FC236}">
                  <a16:creationId xmlns:a16="http://schemas.microsoft.com/office/drawing/2014/main" id="{C40843AD-1B0B-4B06-8162-06D4B128834E}"/>
                </a:ext>
              </a:extLst>
            </p:cNvPr>
            <p:cNvSpPr/>
            <p:nvPr/>
          </p:nvSpPr>
          <p:spPr>
            <a:xfrm>
              <a:off x="758831"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F6504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8" name="TextBox 7">
              <a:extLst>
                <a:ext uri="{FF2B5EF4-FFF2-40B4-BE49-F238E27FC236}">
                  <a16:creationId xmlns:a16="http://schemas.microsoft.com/office/drawing/2014/main" id="{8E660BCD-014B-496B-9376-CFBD2941D689}"/>
                </a:ext>
              </a:extLst>
            </p:cNvPr>
            <p:cNvSpPr txBox="1"/>
            <p:nvPr/>
          </p:nvSpPr>
          <p:spPr>
            <a:xfrm rot="16200000">
              <a:off x="888446"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AE" sz="3600" b="1" dirty="0">
                <a:solidFill>
                  <a:schemeClr val="bg2"/>
                </a:solidFill>
                <a:latin typeface="Tw Cen MT" panose="020B0602020104020603" pitchFamily="34" charset="0"/>
              </a:endParaRPr>
            </a:p>
          </p:txBody>
        </p:sp>
      </p:grpSp>
      <p:grpSp>
        <p:nvGrpSpPr>
          <p:cNvPr id="3" name="Group 2">
            <a:extLst>
              <a:ext uri="{FF2B5EF4-FFF2-40B4-BE49-F238E27FC236}">
                <a16:creationId xmlns:a16="http://schemas.microsoft.com/office/drawing/2014/main" id="{0D21F0F4-F3A4-4B46-A9A4-80E5FC00DEAA}"/>
              </a:ext>
            </a:extLst>
          </p:cNvPr>
          <p:cNvGrpSpPr/>
          <p:nvPr/>
        </p:nvGrpSpPr>
        <p:grpSpPr>
          <a:xfrm>
            <a:off x="-562367" y="0"/>
            <a:ext cx="12192000" cy="6858000"/>
            <a:chOff x="-10458993" y="0"/>
            <a:chExt cx="12192000" cy="6858000"/>
          </a:xfrm>
        </p:grpSpPr>
        <p:sp>
          <p:nvSpPr>
            <p:cNvPr id="13" name="Rectangle 12">
              <a:extLst>
                <a:ext uri="{FF2B5EF4-FFF2-40B4-BE49-F238E27FC236}">
                  <a16:creationId xmlns:a16="http://schemas.microsoft.com/office/drawing/2014/main" id="{111D526E-687D-479A-BE3F-D7DD010A8DF7}"/>
                </a:ext>
              </a:extLst>
            </p:cNvPr>
            <p:cNvSpPr/>
            <p:nvPr/>
          </p:nvSpPr>
          <p:spPr>
            <a:xfrm>
              <a:off x="-1045899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4" name="Freeform: Shape 13">
              <a:extLst>
                <a:ext uri="{FF2B5EF4-FFF2-40B4-BE49-F238E27FC236}">
                  <a16:creationId xmlns:a16="http://schemas.microsoft.com/office/drawing/2014/main" id="{CAA5D526-E10D-4A7B-8BE0-48BE682A090B}"/>
                </a:ext>
              </a:extLst>
            </p:cNvPr>
            <p:cNvSpPr/>
            <p:nvPr/>
          </p:nvSpPr>
          <p:spPr>
            <a:xfrm>
              <a:off x="83917"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23D7D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15" name="TextBox 14">
              <a:extLst>
                <a:ext uri="{FF2B5EF4-FFF2-40B4-BE49-F238E27FC236}">
                  <a16:creationId xmlns:a16="http://schemas.microsoft.com/office/drawing/2014/main" id="{4F6B8D27-B1A5-4CF8-A1D1-5425F65A7D57}"/>
                </a:ext>
              </a:extLst>
            </p:cNvPr>
            <p:cNvSpPr txBox="1"/>
            <p:nvPr/>
          </p:nvSpPr>
          <p:spPr>
            <a:xfrm rot="16200000">
              <a:off x="213532"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why</a:t>
              </a:r>
              <a:endParaRPr lang="en-AE" sz="3600" b="1" dirty="0">
                <a:solidFill>
                  <a:schemeClr val="bg2"/>
                </a:solidFill>
                <a:latin typeface="Tw Cen MT" panose="020B0602020104020603" pitchFamily="34" charset="0"/>
              </a:endParaRPr>
            </a:p>
          </p:txBody>
        </p:sp>
      </p:grpSp>
      <p:grpSp>
        <p:nvGrpSpPr>
          <p:cNvPr id="5" name="Group 4">
            <a:extLst>
              <a:ext uri="{FF2B5EF4-FFF2-40B4-BE49-F238E27FC236}">
                <a16:creationId xmlns:a16="http://schemas.microsoft.com/office/drawing/2014/main" id="{26A9CF3A-0077-47D8-8E5C-ECB27DE2D9EC}"/>
              </a:ext>
            </a:extLst>
          </p:cNvPr>
          <p:cNvGrpSpPr/>
          <p:nvPr/>
        </p:nvGrpSpPr>
        <p:grpSpPr>
          <a:xfrm>
            <a:off x="-1104381" y="9525"/>
            <a:ext cx="12192000" cy="6858000"/>
            <a:chOff x="-11105276" y="9525"/>
            <a:chExt cx="12192000" cy="6858000"/>
          </a:xfrm>
        </p:grpSpPr>
        <p:sp>
          <p:nvSpPr>
            <p:cNvPr id="16" name="Rectangle 15">
              <a:extLst>
                <a:ext uri="{FF2B5EF4-FFF2-40B4-BE49-F238E27FC236}">
                  <a16:creationId xmlns:a16="http://schemas.microsoft.com/office/drawing/2014/main" id="{A8005A8C-DD87-4103-87CF-F5AD86C3E681}"/>
                </a:ext>
              </a:extLst>
            </p:cNvPr>
            <p:cNvSpPr/>
            <p:nvPr/>
          </p:nvSpPr>
          <p:spPr>
            <a:xfrm>
              <a:off x="-11105276"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 name="Freeform: Shape 16">
              <a:extLst>
                <a:ext uri="{FF2B5EF4-FFF2-40B4-BE49-F238E27FC236}">
                  <a16:creationId xmlns:a16="http://schemas.microsoft.com/office/drawing/2014/main" id="{2E5D9BD9-9200-4A38-B26F-D9320A562B2B}"/>
                </a:ext>
              </a:extLst>
            </p:cNvPr>
            <p:cNvSpPr/>
            <p:nvPr/>
          </p:nvSpPr>
          <p:spPr>
            <a:xfrm>
              <a:off x="-562366"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0C93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18" name="TextBox 17">
              <a:extLst>
                <a:ext uri="{FF2B5EF4-FFF2-40B4-BE49-F238E27FC236}">
                  <a16:creationId xmlns:a16="http://schemas.microsoft.com/office/drawing/2014/main" id="{485CAC64-AA73-488F-967F-91625526422B}"/>
                </a:ext>
              </a:extLst>
            </p:cNvPr>
            <p:cNvSpPr txBox="1"/>
            <p:nvPr/>
          </p:nvSpPr>
          <p:spPr>
            <a:xfrm rot="16200000">
              <a:off x="-432751"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impact</a:t>
              </a:r>
              <a:endParaRPr lang="en-AE" sz="3600" b="1" dirty="0">
                <a:solidFill>
                  <a:schemeClr val="bg2"/>
                </a:solidFill>
                <a:latin typeface="Tw Cen MT" panose="020B0602020104020603" pitchFamily="34" charset="0"/>
              </a:endParaRPr>
            </a:p>
          </p:txBody>
        </p:sp>
      </p:grpSp>
      <p:grpSp>
        <p:nvGrpSpPr>
          <p:cNvPr id="6" name="Group 5">
            <a:extLst>
              <a:ext uri="{FF2B5EF4-FFF2-40B4-BE49-F238E27FC236}">
                <a16:creationId xmlns:a16="http://schemas.microsoft.com/office/drawing/2014/main" id="{5C670EF4-C422-489F-BC35-D7254C20D623}"/>
              </a:ext>
            </a:extLst>
          </p:cNvPr>
          <p:cNvGrpSpPr/>
          <p:nvPr/>
        </p:nvGrpSpPr>
        <p:grpSpPr>
          <a:xfrm>
            <a:off x="-1636016" y="0"/>
            <a:ext cx="12192000" cy="6858000"/>
            <a:chOff x="-11740453" y="0"/>
            <a:chExt cx="12192000" cy="6858000"/>
          </a:xfrm>
        </p:grpSpPr>
        <p:sp>
          <p:nvSpPr>
            <p:cNvPr id="19" name="Rectangle 18">
              <a:extLst>
                <a:ext uri="{FF2B5EF4-FFF2-40B4-BE49-F238E27FC236}">
                  <a16:creationId xmlns:a16="http://schemas.microsoft.com/office/drawing/2014/main" id="{681B51E2-9F56-4C61-B0CF-2804B7CD3F92}"/>
                </a:ext>
              </a:extLst>
            </p:cNvPr>
            <p:cNvSpPr/>
            <p:nvPr/>
          </p:nvSpPr>
          <p:spPr>
            <a:xfrm>
              <a:off x="-1174045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 name="Freeform: Shape 19">
              <a:extLst>
                <a:ext uri="{FF2B5EF4-FFF2-40B4-BE49-F238E27FC236}">
                  <a16:creationId xmlns:a16="http://schemas.microsoft.com/office/drawing/2014/main" id="{89225A10-E2C2-4500-9A7F-CB62F800DF83}"/>
                </a:ext>
              </a:extLst>
            </p:cNvPr>
            <p:cNvSpPr/>
            <p:nvPr/>
          </p:nvSpPr>
          <p:spPr>
            <a:xfrm>
              <a:off x="-1197543"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3FC22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1" name="TextBox 20">
              <a:extLst>
                <a:ext uri="{FF2B5EF4-FFF2-40B4-BE49-F238E27FC236}">
                  <a16:creationId xmlns:a16="http://schemas.microsoft.com/office/drawing/2014/main" id="{27689F47-9ED6-4ED9-A6A8-357B2795D673}"/>
                </a:ext>
              </a:extLst>
            </p:cNvPr>
            <p:cNvSpPr txBox="1"/>
            <p:nvPr/>
          </p:nvSpPr>
          <p:spPr>
            <a:xfrm rot="16200000">
              <a:off x="-1067928"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fix</a:t>
              </a:r>
              <a:endParaRPr lang="en-AE" sz="3600" b="1" dirty="0">
                <a:solidFill>
                  <a:schemeClr val="bg2"/>
                </a:solidFill>
                <a:latin typeface="Tw Cen MT" panose="020B0602020104020603" pitchFamily="34" charset="0"/>
              </a:endParaRPr>
            </a:p>
          </p:txBody>
        </p:sp>
      </p:grpSp>
      <p:grpSp>
        <p:nvGrpSpPr>
          <p:cNvPr id="9" name="Group 8">
            <a:extLst>
              <a:ext uri="{FF2B5EF4-FFF2-40B4-BE49-F238E27FC236}">
                <a16:creationId xmlns:a16="http://schemas.microsoft.com/office/drawing/2014/main" id="{95BCC006-7A0C-4A4A-8353-7EE0CBA9160C}"/>
              </a:ext>
            </a:extLst>
          </p:cNvPr>
          <p:cNvGrpSpPr/>
          <p:nvPr/>
        </p:nvGrpSpPr>
        <p:grpSpPr>
          <a:xfrm>
            <a:off x="-2161839" y="0"/>
            <a:ext cx="12192000" cy="6858000"/>
            <a:chOff x="-12355843" y="0"/>
            <a:chExt cx="12192000" cy="6858000"/>
          </a:xfrm>
        </p:grpSpPr>
        <p:sp>
          <p:nvSpPr>
            <p:cNvPr id="22" name="Rectangle 21">
              <a:extLst>
                <a:ext uri="{FF2B5EF4-FFF2-40B4-BE49-F238E27FC236}">
                  <a16:creationId xmlns:a16="http://schemas.microsoft.com/office/drawing/2014/main" id="{13D24417-16F9-4C44-B8C2-6A77B5C929F4}"/>
                </a:ext>
              </a:extLst>
            </p:cNvPr>
            <p:cNvSpPr/>
            <p:nvPr/>
          </p:nvSpPr>
          <p:spPr>
            <a:xfrm>
              <a:off x="-12355843" y="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3" name="Freeform: Shape 22">
              <a:extLst>
                <a:ext uri="{FF2B5EF4-FFF2-40B4-BE49-F238E27FC236}">
                  <a16:creationId xmlns:a16="http://schemas.microsoft.com/office/drawing/2014/main" id="{2BD92C2C-7537-4146-88B9-D27A6F738FCB}"/>
                </a:ext>
              </a:extLst>
            </p:cNvPr>
            <p:cNvSpPr/>
            <p:nvPr/>
          </p:nvSpPr>
          <p:spPr>
            <a:xfrm>
              <a:off x="-1812933" y="186415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4" name="TextBox 23">
              <a:extLst>
                <a:ext uri="{FF2B5EF4-FFF2-40B4-BE49-F238E27FC236}">
                  <a16:creationId xmlns:a16="http://schemas.microsoft.com/office/drawing/2014/main" id="{A9805BEB-17B4-4A63-97BA-F193BAD75D21}"/>
                </a:ext>
              </a:extLst>
            </p:cNvPr>
            <p:cNvSpPr txBox="1"/>
            <p:nvPr/>
          </p:nvSpPr>
          <p:spPr>
            <a:xfrm rot="16200000">
              <a:off x="-1683318" y="3176835"/>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education</a:t>
              </a:r>
              <a:endParaRPr lang="en-AE" sz="3600" b="1" dirty="0">
                <a:solidFill>
                  <a:schemeClr val="bg2"/>
                </a:solidFill>
                <a:latin typeface="Tw Cen MT" panose="020B0602020104020603" pitchFamily="34" charset="0"/>
              </a:endParaRPr>
            </a:p>
          </p:txBody>
        </p:sp>
      </p:grpSp>
      <p:grpSp>
        <p:nvGrpSpPr>
          <p:cNvPr id="10" name="Group 9">
            <a:extLst>
              <a:ext uri="{FF2B5EF4-FFF2-40B4-BE49-F238E27FC236}">
                <a16:creationId xmlns:a16="http://schemas.microsoft.com/office/drawing/2014/main" id="{726072BA-EC25-4BC8-9365-5765B20F6237}"/>
              </a:ext>
            </a:extLst>
          </p:cNvPr>
          <p:cNvGrpSpPr/>
          <p:nvPr/>
        </p:nvGrpSpPr>
        <p:grpSpPr>
          <a:xfrm>
            <a:off x="-2682059" y="19050"/>
            <a:ext cx="12192000" cy="6858000"/>
            <a:chOff x="-13069457" y="19050"/>
            <a:chExt cx="12192000" cy="6858000"/>
          </a:xfrm>
        </p:grpSpPr>
        <p:sp>
          <p:nvSpPr>
            <p:cNvPr id="25" name="Rectangle 24">
              <a:extLst>
                <a:ext uri="{FF2B5EF4-FFF2-40B4-BE49-F238E27FC236}">
                  <a16:creationId xmlns:a16="http://schemas.microsoft.com/office/drawing/2014/main" id="{2938650F-2ED4-411E-820B-23F1F8E3C84C}"/>
                </a:ext>
              </a:extLst>
            </p:cNvPr>
            <p:cNvSpPr/>
            <p:nvPr/>
          </p:nvSpPr>
          <p:spPr>
            <a:xfrm>
              <a:off x="-13069457" y="19050"/>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6" name="Freeform: Shape 25">
              <a:extLst>
                <a:ext uri="{FF2B5EF4-FFF2-40B4-BE49-F238E27FC236}">
                  <a16:creationId xmlns:a16="http://schemas.microsoft.com/office/drawing/2014/main" id="{67C4C163-417F-4749-A079-F09F1D913D99}"/>
                </a:ext>
              </a:extLst>
            </p:cNvPr>
            <p:cNvSpPr/>
            <p:nvPr/>
          </p:nvSpPr>
          <p:spPr>
            <a:xfrm>
              <a:off x="-2526547" y="1883201"/>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27" name="TextBox 26">
              <a:extLst>
                <a:ext uri="{FF2B5EF4-FFF2-40B4-BE49-F238E27FC236}">
                  <a16:creationId xmlns:a16="http://schemas.microsoft.com/office/drawing/2014/main" id="{F02C96AF-F2DE-46C7-9618-E793AB056512}"/>
                </a:ext>
              </a:extLst>
            </p:cNvPr>
            <p:cNvSpPr txBox="1"/>
            <p:nvPr/>
          </p:nvSpPr>
          <p:spPr>
            <a:xfrm rot="16200000">
              <a:off x="-2537064" y="3377943"/>
              <a:ext cx="2585481"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Outcomes</a:t>
              </a:r>
              <a:endParaRPr lang="en-AE" sz="3600" b="1" dirty="0">
                <a:solidFill>
                  <a:schemeClr val="bg2"/>
                </a:solidFill>
                <a:latin typeface="Tw Cen MT" panose="020B0602020104020603" pitchFamily="34" charset="0"/>
              </a:endParaRPr>
            </a:p>
          </p:txBody>
        </p:sp>
      </p:grpSp>
      <p:grpSp>
        <p:nvGrpSpPr>
          <p:cNvPr id="11" name="Group 10">
            <a:extLst>
              <a:ext uri="{FF2B5EF4-FFF2-40B4-BE49-F238E27FC236}">
                <a16:creationId xmlns:a16="http://schemas.microsoft.com/office/drawing/2014/main" id="{6F8A228A-2760-4076-801C-1D985032D044}"/>
              </a:ext>
            </a:extLst>
          </p:cNvPr>
          <p:cNvGrpSpPr/>
          <p:nvPr/>
        </p:nvGrpSpPr>
        <p:grpSpPr>
          <a:xfrm>
            <a:off x="-3224073" y="9525"/>
            <a:ext cx="12192000" cy="6858000"/>
            <a:chOff x="-13778011" y="9525"/>
            <a:chExt cx="12192000" cy="6858000"/>
          </a:xfrm>
        </p:grpSpPr>
        <p:sp>
          <p:nvSpPr>
            <p:cNvPr id="28" name="Rectangle 27">
              <a:extLst>
                <a:ext uri="{FF2B5EF4-FFF2-40B4-BE49-F238E27FC236}">
                  <a16:creationId xmlns:a16="http://schemas.microsoft.com/office/drawing/2014/main" id="{D53A7A59-5222-4895-A05E-FC781A8C4B08}"/>
                </a:ext>
              </a:extLst>
            </p:cNvPr>
            <p:cNvSpPr/>
            <p:nvPr/>
          </p:nvSpPr>
          <p:spPr>
            <a:xfrm>
              <a:off x="-13778011"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9" name="Freeform: Shape 28">
              <a:extLst>
                <a:ext uri="{FF2B5EF4-FFF2-40B4-BE49-F238E27FC236}">
                  <a16:creationId xmlns:a16="http://schemas.microsoft.com/office/drawing/2014/main" id="{BCEC4A17-0DD2-4BBF-948C-F13AC0B4C3DE}"/>
                </a:ext>
              </a:extLst>
            </p:cNvPr>
            <p:cNvSpPr/>
            <p:nvPr/>
          </p:nvSpPr>
          <p:spPr>
            <a:xfrm>
              <a:off x="-3235101"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0" name="TextBox 29">
              <a:extLst>
                <a:ext uri="{FF2B5EF4-FFF2-40B4-BE49-F238E27FC236}">
                  <a16:creationId xmlns:a16="http://schemas.microsoft.com/office/drawing/2014/main" id="{536054A4-DC40-4888-94DA-1BCF66DFE55B}"/>
                </a:ext>
              </a:extLst>
            </p:cNvPr>
            <p:cNvSpPr txBox="1"/>
            <p:nvPr/>
          </p:nvSpPr>
          <p:spPr>
            <a:xfrm rot="16200000">
              <a:off x="-3105486" y="3186360"/>
              <a:ext cx="2168165" cy="646331"/>
            </a:xfrm>
            <a:prstGeom prst="rect">
              <a:avLst/>
            </a:prstGeom>
            <a:noFill/>
          </p:spPr>
          <p:txBody>
            <a:bodyPr wrap="square" rtlCol="0">
              <a:spAutoFit/>
            </a:bodyPr>
            <a:lstStyle/>
            <a:p>
              <a:pPr algn="ctr"/>
              <a:r>
                <a:rPr lang="en-US" sz="3600" b="1">
                  <a:solidFill>
                    <a:schemeClr val="bg2"/>
                  </a:solidFill>
                  <a:latin typeface="Tw Cen MT" panose="020B0602020104020603" pitchFamily="34" charset="0"/>
                </a:rPr>
                <a:t>spread</a:t>
              </a:r>
              <a:endParaRPr lang="en-AE" sz="3600" b="1" dirty="0">
                <a:solidFill>
                  <a:schemeClr val="bg2"/>
                </a:solidFill>
                <a:latin typeface="Tw Cen MT" panose="020B0602020104020603" pitchFamily="34" charset="0"/>
              </a:endParaRPr>
            </a:p>
          </p:txBody>
        </p:sp>
      </p:grpSp>
      <p:grpSp>
        <p:nvGrpSpPr>
          <p:cNvPr id="12" name="Group 11">
            <a:extLst>
              <a:ext uri="{FF2B5EF4-FFF2-40B4-BE49-F238E27FC236}">
                <a16:creationId xmlns:a16="http://schemas.microsoft.com/office/drawing/2014/main" id="{A47C1AC0-5405-40B8-8C3B-32E0B268ECA0}"/>
              </a:ext>
            </a:extLst>
          </p:cNvPr>
          <p:cNvGrpSpPr/>
          <p:nvPr/>
        </p:nvGrpSpPr>
        <p:grpSpPr>
          <a:xfrm>
            <a:off x="-3766087" y="9525"/>
            <a:ext cx="12192000" cy="6858000"/>
            <a:chOff x="-14486564" y="9525"/>
            <a:chExt cx="12192000" cy="6858000"/>
          </a:xfrm>
        </p:grpSpPr>
        <p:sp>
          <p:nvSpPr>
            <p:cNvPr id="31" name="Rectangle 30">
              <a:extLst>
                <a:ext uri="{FF2B5EF4-FFF2-40B4-BE49-F238E27FC236}">
                  <a16:creationId xmlns:a16="http://schemas.microsoft.com/office/drawing/2014/main" id="{DDB68D33-DE8C-4FF0-A3FC-A9DAAADB4BF5}"/>
                </a:ext>
              </a:extLst>
            </p:cNvPr>
            <p:cNvSpPr/>
            <p:nvPr/>
          </p:nvSpPr>
          <p:spPr>
            <a:xfrm>
              <a:off x="-14486564" y="952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2" name="Freeform: Shape 31">
              <a:extLst>
                <a:ext uri="{FF2B5EF4-FFF2-40B4-BE49-F238E27FC236}">
                  <a16:creationId xmlns:a16="http://schemas.microsoft.com/office/drawing/2014/main" id="{6B9E695F-B352-4162-8BC2-19257CE23063}"/>
                </a:ext>
              </a:extLst>
            </p:cNvPr>
            <p:cNvSpPr/>
            <p:nvPr/>
          </p:nvSpPr>
          <p:spPr>
            <a:xfrm>
              <a:off x="-3943654" y="1873676"/>
              <a:ext cx="1649089"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3" name="TextBox 32">
              <a:extLst>
                <a:ext uri="{FF2B5EF4-FFF2-40B4-BE49-F238E27FC236}">
                  <a16:creationId xmlns:a16="http://schemas.microsoft.com/office/drawing/2014/main" id="{A2641F18-332F-4AC9-9AD4-E0848A877777}"/>
                </a:ext>
              </a:extLst>
            </p:cNvPr>
            <p:cNvSpPr txBox="1"/>
            <p:nvPr/>
          </p:nvSpPr>
          <p:spPr>
            <a:xfrm rot="16200000">
              <a:off x="-3814039" y="3186360"/>
              <a:ext cx="2168165"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future</a:t>
              </a:r>
              <a:endParaRPr lang="en-AE" sz="3600" b="1" dirty="0">
                <a:solidFill>
                  <a:schemeClr val="bg2"/>
                </a:solidFill>
                <a:latin typeface="Tw Cen MT" panose="020B0602020104020603" pitchFamily="34" charset="0"/>
              </a:endParaRPr>
            </a:p>
          </p:txBody>
        </p:sp>
      </p:grpSp>
      <p:grpSp>
        <p:nvGrpSpPr>
          <p:cNvPr id="37" name="Group 36">
            <a:extLst>
              <a:ext uri="{FF2B5EF4-FFF2-40B4-BE49-F238E27FC236}">
                <a16:creationId xmlns:a16="http://schemas.microsoft.com/office/drawing/2014/main" id="{7B3439A0-CD2F-4B1B-A966-9F020FEDE3BA}"/>
              </a:ext>
            </a:extLst>
          </p:cNvPr>
          <p:cNvGrpSpPr/>
          <p:nvPr/>
        </p:nvGrpSpPr>
        <p:grpSpPr>
          <a:xfrm>
            <a:off x="-4201144" y="28575"/>
            <a:ext cx="12192000" cy="6858000"/>
            <a:chOff x="-15108025" y="28575"/>
            <a:chExt cx="12192000" cy="6858000"/>
          </a:xfrm>
        </p:grpSpPr>
        <p:sp>
          <p:nvSpPr>
            <p:cNvPr id="34" name="Rectangle 33">
              <a:extLst>
                <a:ext uri="{FF2B5EF4-FFF2-40B4-BE49-F238E27FC236}">
                  <a16:creationId xmlns:a16="http://schemas.microsoft.com/office/drawing/2014/main" id="{5E9F77B5-18FE-4D08-B077-0EF85C92A937}"/>
                </a:ext>
              </a:extLst>
            </p:cNvPr>
            <p:cNvSpPr/>
            <p:nvPr/>
          </p:nvSpPr>
          <p:spPr>
            <a:xfrm>
              <a:off x="-15108025" y="28575"/>
              <a:ext cx="12192000" cy="6858000"/>
            </a:xfrm>
            <a:prstGeom prst="rect">
              <a:avLst/>
            </a:prstGeom>
            <a:solidFill>
              <a:schemeClr val="accent3">
                <a:lumMod val="20000"/>
                <a:lumOff val="8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5" name="Freeform: Shape 34">
              <a:extLst>
                <a:ext uri="{FF2B5EF4-FFF2-40B4-BE49-F238E27FC236}">
                  <a16:creationId xmlns:a16="http://schemas.microsoft.com/office/drawing/2014/main" id="{9B51CAB8-0160-4402-84E5-4528F91463F0}"/>
                </a:ext>
              </a:extLst>
            </p:cNvPr>
            <p:cNvSpPr/>
            <p:nvPr/>
          </p:nvSpPr>
          <p:spPr>
            <a:xfrm>
              <a:off x="-4173758" y="1892726"/>
              <a:ext cx="1257732" cy="3129698"/>
            </a:xfrm>
            <a:custGeom>
              <a:avLst/>
              <a:gdLst>
                <a:gd name="connsiteX0" fmla="*/ 1564849 w 1649089"/>
                <a:gd name="connsiteY0" fmla="*/ 0 h 3129698"/>
                <a:gd name="connsiteX1" fmla="*/ 1649089 w 1649089"/>
                <a:gd name="connsiteY1" fmla="*/ 4254 h 3129698"/>
                <a:gd name="connsiteX2" fmla="*/ 1649089 w 1649089"/>
                <a:gd name="connsiteY2" fmla="*/ 3125445 h 3129698"/>
                <a:gd name="connsiteX3" fmla="*/ 1564849 w 1649089"/>
                <a:gd name="connsiteY3" fmla="*/ 3129698 h 3129698"/>
                <a:gd name="connsiteX4" fmla="*/ 0 w 1649089"/>
                <a:gd name="connsiteY4" fmla="*/ 1564849 h 3129698"/>
                <a:gd name="connsiteX5" fmla="*/ 1564849 w 1649089"/>
                <a:gd name="connsiteY5" fmla="*/ 0 h 312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89" h="3129698">
                  <a:moveTo>
                    <a:pt x="1564849" y="0"/>
                  </a:moveTo>
                  <a:lnTo>
                    <a:pt x="1649089" y="4254"/>
                  </a:lnTo>
                  <a:lnTo>
                    <a:pt x="1649089" y="3125445"/>
                  </a:lnTo>
                  <a:lnTo>
                    <a:pt x="1564849" y="3129698"/>
                  </a:lnTo>
                  <a:cubicBezTo>
                    <a:pt x="700607" y="3129698"/>
                    <a:pt x="0" y="2429091"/>
                    <a:pt x="0" y="1564849"/>
                  </a:cubicBezTo>
                  <a:cubicBezTo>
                    <a:pt x="0" y="700607"/>
                    <a:pt x="700607" y="0"/>
                    <a:pt x="1564849" y="0"/>
                  </a:cubicBezTo>
                  <a:close/>
                </a:path>
              </a:pathLst>
            </a:custGeom>
            <a:solidFill>
              <a:srgbClr val="EB47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E" dirty="0"/>
            </a:p>
          </p:txBody>
        </p:sp>
        <p:sp>
          <p:nvSpPr>
            <p:cNvPr id="36" name="TextBox 35">
              <a:extLst>
                <a:ext uri="{FF2B5EF4-FFF2-40B4-BE49-F238E27FC236}">
                  <a16:creationId xmlns:a16="http://schemas.microsoft.com/office/drawing/2014/main" id="{6BA2639A-6C5B-4EA0-9247-BE36E2D5E430}"/>
                </a:ext>
              </a:extLst>
            </p:cNvPr>
            <p:cNvSpPr txBox="1"/>
            <p:nvPr/>
          </p:nvSpPr>
          <p:spPr>
            <a:xfrm rot="16200000">
              <a:off x="-4510600" y="3275469"/>
              <a:ext cx="2298957"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Thank You</a:t>
              </a:r>
              <a:endParaRPr lang="en-AE" sz="3600" b="1" dirty="0">
                <a:solidFill>
                  <a:schemeClr val="bg2"/>
                </a:solidFill>
                <a:latin typeface="Tw Cen MT" panose="020B0602020104020603" pitchFamily="34" charset="0"/>
              </a:endParaRPr>
            </a:p>
          </p:txBody>
        </p:sp>
      </p:grpSp>
      <p:sp>
        <p:nvSpPr>
          <p:cNvPr id="39" name="Rectangle 38">
            <a:extLst>
              <a:ext uri="{FF2B5EF4-FFF2-40B4-BE49-F238E27FC236}">
                <a16:creationId xmlns:a16="http://schemas.microsoft.com/office/drawing/2014/main" id="{51E09A21-67EE-4A6E-A691-E382ACAB7C9A}"/>
              </a:ext>
            </a:extLst>
          </p:cNvPr>
          <p:cNvSpPr/>
          <p:nvPr/>
        </p:nvSpPr>
        <p:spPr>
          <a:xfrm>
            <a:off x="-769687" y="2425443"/>
            <a:ext cx="8195481" cy="1446550"/>
          </a:xfrm>
          <a:prstGeom prst="rect">
            <a:avLst/>
          </a:prstGeom>
          <a:noFill/>
        </p:spPr>
        <p:txBody>
          <a:bodyPr wrap="square" lIns="91440" tIns="45720" rIns="91440" bIns="45720">
            <a:spAutoFit/>
          </a:bodyPr>
          <a:lstStyle/>
          <a:p>
            <a:pPr algn="ctr"/>
            <a:r>
              <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panose="020B0502040204020203" pitchFamily="34" charset="0"/>
              </a:rPr>
              <a:t>THANK YOU</a:t>
            </a:r>
            <a:endParaRPr lang="en-AE"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panose="020B0502040204020203" pitchFamily="34" charset="0"/>
            </a:endParaRPr>
          </a:p>
        </p:txBody>
      </p:sp>
    </p:spTree>
    <p:extLst>
      <p:ext uri="{BB962C8B-B14F-4D97-AF65-F5344CB8AC3E}">
        <p14:creationId xmlns:p14="http://schemas.microsoft.com/office/powerpoint/2010/main" val="10962785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611</Words>
  <Application>Microsoft Office PowerPoint</Application>
  <PresentationFormat>Widescreen</PresentationFormat>
  <Paragraphs>112</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Bahnschrift</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Bessel Binny</dc:creator>
  <cp:lastModifiedBy>Bessel Binny</cp:lastModifiedBy>
  <cp:revision>57</cp:revision>
  <dcterms:created xsi:type="dcterms:W3CDTF">2022-01-25T08:29:36Z</dcterms:created>
  <dcterms:modified xsi:type="dcterms:W3CDTF">2024-05-06T14:35:00Z</dcterms:modified>
</cp:coreProperties>
</file>