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EEE37C-6B82-4B6F-B73D-C5D285F6107C}">
  <a:tblStyle styleId="{E3EEE37C-6B82-4B6F-B73D-C5D285F61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675"/>
  </p:normalViewPr>
  <p:slideViewPr>
    <p:cSldViewPr snapToGrid="0">
      <p:cViewPr varScale="1">
        <p:scale>
          <a:sx n="145" d="100"/>
          <a:sy n="145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173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8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9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Screenshots, logs, Charles reports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5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45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8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38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3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199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414003" y="2152975"/>
            <a:ext cx="44493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 217" descr="img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457200" y="563756"/>
            <a:ext cx="79707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Bitglass QA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9900FF"/>
                </a:solidFill>
              </a:rPr>
              <a:t>We find, report, and prevent product issues </a:t>
            </a: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9900FF"/>
                </a:solidFill>
              </a:rPr>
              <a:t>using our minds, hands, and hearts</a:t>
            </a:r>
            <a:endParaRPr sz="1800" b="1">
              <a:solidFill>
                <a:srgbClr val="741B47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496" y="1939373"/>
            <a:ext cx="2323860" cy="1566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DA0002"/>
                </a:solidFill>
              </a:rPr>
              <a:t>QA Roadmap 2017 - What we </a:t>
            </a:r>
            <a:r>
              <a:rPr lang="en-US" sz="2000" b="1" dirty="0" smtClean="0">
                <a:solidFill>
                  <a:srgbClr val="DA0002"/>
                </a:solidFill>
              </a:rPr>
              <a:t>planned </a:t>
            </a:r>
            <a:r>
              <a:rPr lang="en" sz="2000" b="1" dirty="0" smtClean="0">
                <a:solidFill>
                  <a:srgbClr val="DA0002"/>
                </a:solidFill>
              </a:rPr>
              <a:t>and requested last year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Bumps ahead!</a:t>
              </a:r>
              <a:endParaRPr sz="1100" b="1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81100" y="4072475"/>
            <a:ext cx="4318187" cy="913825"/>
            <a:chOff x="3321443" y="1669974"/>
            <a:chExt cx="2470500" cy="1218433"/>
          </a:xfrm>
        </p:grpSpPr>
        <p:sp>
          <p:nvSpPr>
            <p:cNvPr id="150" name="Shape 150"/>
            <p:cNvSpPr txBox="1"/>
            <p:nvPr/>
          </p:nvSpPr>
          <p:spPr>
            <a:xfrm>
              <a:off x="332144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Brown bag meetings (Lunch and Learn)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Bring back the team hosted events - fun beer busts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405074" y="1669974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3010933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Use cases in story specs!</a:t>
              </a:r>
              <a:endParaRPr sz="1100" i="1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Release story acceptance criteria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Always up to date specs</a:t>
              </a: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>
                  <a:solidFill>
                    <a:srgbClr val="741B47"/>
                  </a:solidFill>
                </a:rPr>
                <a:t>Stories and Specs</a:t>
              </a:r>
              <a:endParaRPr sz="110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791875"/>
            <a:ext cx="2629710" cy="1072900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Stable build runs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VPC == PROD (pre-vpc)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Speed up build runs!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No errors on branch switch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>
                  <a:solidFill>
                    <a:srgbClr val="741B47"/>
                  </a:solidFill>
                </a:rPr>
                <a:t>Environments and Builds</a:t>
              </a:r>
              <a:r>
                <a:rPr lang="en" sz="1200"/>
                <a:t> </a:t>
              </a:r>
              <a:endParaRPr sz="120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details in bug reports</a:t>
              </a:r>
              <a:endParaRPr sz="1100" i="1" dirty="0"/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unit tests!! Developers to monitor their tests regularly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Code push and patch discipline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Automate everything!!!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 218" descr="img2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70" name="Shape 170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rgbClr val="DA0002"/>
                </a:solidFill>
              </a:rPr>
              <a:t>W</a:t>
            </a:r>
            <a:r>
              <a:rPr lang="en-US" sz="2000" b="1" dirty="0" smtClean="0">
                <a:solidFill>
                  <a:srgbClr val="DA0002"/>
                </a:solidFill>
              </a:rPr>
              <a:t>h</a:t>
            </a:r>
            <a:r>
              <a:rPr lang="en" sz="2000" b="1" dirty="0" smtClean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Shape 175"/>
          <p:cNvGraphicFramePr/>
          <p:nvPr>
            <p:extLst>
              <p:ext uri="{D42A27DB-BD31-4B8C-83A1-F6EECF244321}">
                <p14:modId xmlns:p14="http://schemas.microsoft.com/office/powerpoint/2010/main" val="1251068469"/>
              </p:ext>
            </p:extLst>
          </p:nvPr>
        </p:nvGraphicFramePr>
        <p:xfrm>
          <a:off x="457200" y="1106136"/>
          <a:ext cx="8263875" cy="239250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764616"/>
                <a:gridCol w="414950"/>
                <a:gridCol w="3084309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Product quality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unit tests!! Developers to monitor their tests regularly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number of unit tests more than doubled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Automate everything!!!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details in bug reports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Code push and patch discipline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Find and apply ways to measure software quality</a:t>
                      </a:r>
                      <a:endParaRPr sz="1100" b="1" dirty="0">
                        <a:solidFill>
                          <a:srgbClr val="741B4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No real progress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7" y="1144894"/>
            <a:ext cx="9144000" cy="3035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4" y="739078"/>
            <a:ext cx="9144000" cy="344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88" y="599659"/>
            <a:ext cx="6815778" cy="427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 221" descr="img2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82" name="Shape 182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85" name="Shape 185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2306410402"/>
              </p:ext>
            </p:extLst>
          </p:nvPr>
        </p:nvGraphicFramePr>
        <p:xfrm>
          <a:off x="570840" y="1187258"/>
          <a:ext cx="7779784" cy="160008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075119"/>
                <a:gridCol w="448959"/>
                <a:gridCol w="3255706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Stories and Specs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Use cases in story specs</a:t>
                      </a: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!</a:t>
                      </a:r>
                      <a:endParaRPr sz="1100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progress – not more than a year back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Release story acceptance criteria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Exit criteria are normally used in story specs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Always up to date specs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 220" descr="img2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93" name="Shape 193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96" name="Shape 196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98" name="Shape 198"/>
          <p:cNvGraphicFramePr/>
          <p:nvPr>
            <p:extLst>
              <p:ext uri="{D42A27DB-BD31-4B8C-83A1-F6EECF244321}">
                <p14:modId xmlns:p14="http://schemas.microsoft.com/office/powerpoint/2010/main" val="3984522542"/>
              </p:ext>
            </p:extLst>
          </p:nvPr>
        </p:nvGraphicFramePr>
        <p:xfrm>
          <a:off x="534569" y="1142651"/>
          <a:ext cx="7842948" cy="2294099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3944503"/>
                <a:gridCol w="455999"/>
                <a:gridCol w="3442446"/>
              </a:tblGrid>
              <a:tr h="480659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Environments and Builds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Stable build runs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Overall it got better, but we</a:t>
                      </a:r>
                      <a:r>
                        <a:rPr lang="en-US" sz="1100" baseline="0" dirty="0" smtClean="0"/>
                        <a:t> still run into dependency issues which cause multiple build failures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VPC == PROD (pre-vpc)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VPC has 2 banks now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Speed up build runs!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/>
                        <a:t>We hope that</a:t>
                      </a:r>
                      <a:r>
                        <a:rPr lang="en-US" sz="1050" baseline="0" dirty="0" smtClean="0"/>
                        <a:t> Docker-based builds will dramatically speed up the product deployment</a:t>
                      </a:r>
                      <a:endParaRPr sz="105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No errors on branch switch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 223" descr="img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204" name="Shape 204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Shape 206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207" name="Shape 207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3887665528"/>
              </p:ext>
            </p:extLst>
          </p:nvPr>
        </p:nvGraphicFramePr>
        <p:xfrm>
          <a:off x="517053" y="1124330"/>
          <a:ext cx="7652035" cy="120387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249929"/>
                <a:gridCol w="484095"/>
                <a:gridCol w="2918011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 smtClean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Interteam </a:t>
                      </a: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Brown bag meetings (Lunch and Learn)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 talks!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Bring back the team hosted events - fun beer busts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team hosted events since 2015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DA0002"/>
                </a:solidFill>
              </a:rPr>
              <a:t>QA Roadmap </a:t>
            </a:r>
            <a:r>
              <a:rPr lang="en" sz="2400" b="1" dirty="0" smtClean="0">
                <a:solidFill>
                  <a:srgbClr val="DA0002"/>
                </a:solidFill>
              </a:rPr>
              <a:t>2018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</a:rPr>
                <a:t>Bumps ahead!</a:t>
              </a:r>
              <a:endParaRPr sz="1100" b="1" dirty="0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35532" y="4065848"/>
            <a:ext cx="4318187" cy="920453"/>
            <a:chOff x="3295373" y="1661137"/>
            <a:chExt cx="2470500" cy="1227270"/>
          </a:xfrm>
        </p:grpSpPr>
        <p:sp>
          <p:nvSpPr>
            <p:cNvPr id="150" name="Shape 150"/>
            <p:cNvSpPr txBox="1"/>
            <p:nvPr/>
          </p:nvSpPr>
          <p:spPr>
            <a:xfrm>
              <a:off x="329537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Bring </a:t>
              </a:r>
              <a:r>
                <a:rPr lang="en" sz="1200" i="1" dirty="0">
                  <a:solidFill>
                    <a:srgbClr val="3F3F3F"/>
                  </a:solidFill>
                </a:rPr>
                <a:t>back the team hosted events - fun beer busts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352670" y="1661137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 smtClean="0">
                  <a:solidFill>
                    <a:srgbClr val="741B47"/>
                  </a:solidFill>
                </a:rPr>
                <a:t>Corporate culture and team building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4068502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Use cases in story specs!</a:t>
              </a:r>
              <a:endParaRPr sz="1100" i="1" dirty="0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Consider product usability and user friendliness</a:t>
              </a: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Design documents for backend</a:t>
              </a: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Stories and Specs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580662"/>
            <a:ext cx="2629710" cy="1284113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On time releases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Stable </a:t>
              </a:r>
              <a:r>
                <a:rPr lang="en" sz="1200" i="1" dirty="0">
                  <a:solidFill>
                    <a:srgbClr val="3F3F3F"/>
                  </a:solidFill>
                </a:rPr>
                <a:t>build runs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VPC == PROD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(2</a:t>
              </a:r>
              <a:r>
                <a:rPr lang="en-US" sz="1200" i="1" baseline="30000" dirty="0" smtClean="0">
                  <a:solidFill>
                    <a:srgbClr val="3F3F3F"/>
                  </a:solidFill>
                </a:rPr>
                <a:t>nd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region)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Speed up build runs!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Container-based technology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 dirty="0">
                  <a:solidFill>
                    <a:srgbClr val="741B47"/>
                  </a:solidFill>
                </a:rPr>
                <a:t>Environments and Builds</a:t>
              </a:r>
              <a:r>
                <a:rPr lang="en" sz="1200" dirty="0"/>
                <a:t> </a:t>
              </a:r>
              <a:endParaRPr sz="1200" dirty="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646776" y="241637"/>
            <a:ext cx="5402757" cy="1415005"/>
            <a:chOff x="3932861" y="1032348"/>
            <a:chExt cx="3012600" cy="2118457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3"/>
              <a:ext cx="3012600" cy="1394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More </a:t>
              </a:r>
              <a:r>
                <a:rPr lang="en" sz="1200" i="1" dirty="0">
                  <a:solidFill>
                    <a:srgbClr val="3F3F3F"/>
                  </a:solidFill>
                </a:rPr>
                <a:t>unit </a:t>
              </a:r>
              <a:r>
                <a:rPr lang="en" sz="1200" i="1" dirty="0" smtClean="0">
                  <a:solidFill>
                    <a:srgbClr val="3F3F3F"/>
                  </a:solidFill>
                </a:rPr>
                <a:t>tests with </a:t>
              </a:r>
              <a:r>
                <a:rPr lang="en" sz="1200" b="1" i="1" dirty="0" smtClean="0">
                  <a:solidFill>
                    <a:srgbClr val="3F3F3F"/>
                  </a:solidFill>
                </a:rPr>
                <a:t>code coverage measurement </a:t>
              </a:r>
              <a:endParaRPr sz="1200" b="1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Automate everything – use new automation to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o</a:t>
              </a:r>
              <a:r>
                <a:rPr lang="en" sz="1200" i="1" dirty="0" smtClean="0">
                  <a:solidFill>
                    <a:srgbClr val="3F3F3F"/>
                  </a:solidFill>
                </a:rPr>
                <a:t>ls: Sikuli, Appium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Environment monitoring and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analyzing </a:t>
              </a:r>
              <a:r>
                <a:rPr lang="en" sz="1200" i="1" dirty="0" smtClean="0">
                  <a:solidFill>
                    <a:srgbClr val="3F3F3F"/>
                  </a:solidFill>
                </a:rPr>
                <a:t>results (utilize Grafana)</a:t>
              </a:r>
              <a:endParaRPr lang="en-US" sz="1200" i="1" dirty="0" smtClean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-US" sz="1200" i="1" dirty="0" smtClean="0">
                  <a:solidFill>
                    <a:srgbClr val="3F3F3F"/>
                  </a:solidFill>
                </a:rPr>
                <a:t>New UI testing and automation</a:t>
              </a:r>
              <a:endParaRPr lang="en" sz="1200" i="1" dirty="0" smtClean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70959" y="1032348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0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BC751"/>
      </a:accent1>
      <a:accent2>
        <a:srgbClr val="A69A7A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439</Words>
  <Application>Microsoft Office PowerPoint</Application>
  <PresentationFormat>On-screen Show 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Swiss</vt:lpstr>
      <vt:lpstr>2_Office Theme</vt:lpstr>
      <vt:lpstr>Bitglass QA</vt:lpstr>
      <vt:lpstr>QA Roadmap 2017 - What we planned and requested last year</vt:lpstr>
      <vt:lpstr>Where we are in 2018</vt:lpstr>
      <vt:lpstr>Where we are in 2018</vt:lpstr>
      <vt:lpstr>Where we are in 2018</vt:lpstr>
      <vt:lpstr>Where we are in 2018</vt:lpstr>
      <vt:lpstr>QA Roadmap 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Bitglass QA</dc:title>
  <cp:lastModifiedBy>bitglass qa</cp:lastModifiedBy>
  <cp:revision>33</cp:revision>
  <dcterms:modified xsi:type="dcterms:W3CDTF">2018-07-04T01:26:31Z</dcterms:modified>
</cp:coreProperties>
</file>