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72" r:id="rId2"/>
    <p:sldId id="262" r:id="rId3"/>
    <p:sldId id="260" r:id="rId4"/>
    <p:sldId id="263" r:id="rId5"/>
    <p:sldId id="271" r:id="rId6"/>
    <p:sldId id="265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8EA"/>
    <a:srgbClr val="113947"/>
    <a:srgbClr val="FFC000"/>
    <a:srgbClr val="FBA305"/>
    <a:srgbClr val="EFB4BB"/>
    <a:srgbClr val="F8F8F8"/>
    <a:srgbClr val="F2F2F2"/>
    <a:srgbClr val="444444"/>
    <a:srgbClr val="FCB22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3320" autoAdjust="0"/>
  </p:normalViewPr>
  <p:slideViewPr>
    <p:cSldViewPr>
      <p:cViewPr varScale="1">
        <p:scale>
          <a:sx n="118" d="100"/>
          <a:sy n="118" d="100"/>
        </p:scale>
        <p:origin x="120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23" d="100"/>
          <a:sy n="123" d="100"/>
        </p:scale>
        <p:origin x="41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0F60-CA35-4D72-8E66-C05A1DE675E0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E0118-0D85-490A-A622-81680C128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E0118-0D85-490A-A622-81680C1284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8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</a:rPr>
              <a:t>참고문헌</a:t>
            </a: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</a:rPr>
              <a:t> </a:t>
            </a:r>
            <a:endParaRPr lang="en-US" altLang="ko-KR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</a:rPr>
              <a:t>윤일 외 </a:t>
            </a:r>
            <a:r>
              <a:rPr lang="en-US" altLang="ko-KR" b="1" dirty="0">
                <a:solidFill>
                  <a:srgbClr val="113947"/>
                </a:solidFill>
              </a:rPr>
              <a:t>1</a:t>
            </a:r>
            <a:r>
              <a:rPr lang="ko-KR" altLang="en-US" b="1" dirty="0">
                <a:solidFill>
                  <a:srgbClr val="113947"/>
                </a:solidFill>
              </a:rPr>
              <a:t>명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 err="1">
                <a:solidFill>
                  <a:srgbClr val="113947"/>
                </a:solidFill>
              </a:rPr>
              <a:t>밈</a:t>
            </a:r>
            <a:r>
              <a:rPr lang="en-US" altLang="ko-KR" b="1" dirty="0">
                <a:solidFill>
                  <a:srgbClr val="113947"/>
                </a:solidFill>
              </a:rPr>
              <a:t>(meme)</a:t>
            </a:r>
            <a:r>
              <a:rPr lang="ko-KR" altLang="en-US" b="1" dirty="0">
                <a:solidFill>
                  <a:srgbClr val="113947"/>
                </a:solidFill>
              </a:rPr>
              <a:t>의 현상이 문화에 수용되는 공간적 구조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한국공간디자인학회</a:t>
            </a:r>
            <a:r>
              <a:rPr lang="en-US" altLang="ko-KR" b="1" dirty="0">
                <a:solidFill>
                  <a:srgbClr val="113947"/>
                </a:solidFill>
              </a:rPr>
              <a:t>, 2009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113947"/>
                </a:solidFill>
              </a:rPr>
              <a:t>박인성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 err="1">
                <a:solidFill>
                  <a:srgbClr val="113947"/>
                </a:solidFill>
              </a:rPr>
              <a:t>밈과</a:t>
            </a:r>
            <a:r>
              <a:rPr lang="ko-KR" altLang="en-US" b="1" dirty="0">
                <a:solidFill>
                  <a:srgbClr val="113947"/>
                </a:solidFill>
              </a:rPr>
              <a:t> 신조어로 읽는 인터넷 커뮤니티의 부족주의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대중서사학회</a:t>
            </a:r>
            <a:r>
              <a:rPr lang="en-US" altLang="ko-KR" b="1" dirty="0">
                <a:solidFill>
                  <a:srgbClr val="113947"/>
                </a:solidFill>
              </a:rPr>
              <a:t>, 2022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</a:rPr>
              <a:t>한결 외 </a:t>
            </a:r>
            <a:r>
              <a:rPr lang="en-US" altLang="ko-KR" b="1" dirty="0">
                <a:solidFill>
                  <a:srgbClr val="113947"/>
                </a:solidFill>
              </a:rPr>
              <a:t>1</a:t>
            </a:r>
            <a:r>
              <a:rPr lang="ko-KR" altLang="en-US" b="1" dirty="0">
                <a:solidFill>
                  <a:srgbClr val="113947"/>
                </a:solidFill>
              </a:rPr>
              <a:t>명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인터넷 </a:t>
            </a:r>
            <a:r>
              <a:rPr lang="ko-KR" altLang="en-US" b="1" dirty="0" err="1">
                <a:solidFill>
                  <a:srgbClr val="113947"/>
                </a:solidFill>
              </a:rPr>
              <a:t>밈을</a:t>
            </a:r>
            <a:r>
              <a:rPr lang="ko-KR" altLang="en-US" b="1" dirty="0">
                <a:solidFill>
                  <a:srgbClr val="113947"/>
                </a:solidFill>
              </a:rPr>
              <a:t> 활용한 브랜드 마케팅 비평</a:t>
            </a:r>
            <a:r>
              <a:rPr lang="en-US" altLang="ko-KR" b="1" dirty="0">
                <a:solidFill>
                  <a:srgbClr val="113947"/>
                </a:solidFill>
              </a:rPr>
              <a:t>, </a:t>
            </a:r>
            <a:r>
              <a:rPr lang="ko-KR" altLang="en-US" b="1" dirty="0">
                <a:solidFill>
                  <a:srgbClr val="113947"/>
                </a:solidFill>
              </a:rPr>
              <a:t>한국브랜드디자인학회</a:t>
            </a:r>
            <a:r>
              <a:rPr lang="en-US" altLang="ko-KR" b="1" dirty="0">
                <a:solidFill>
                  <a:srgbClr val="113947"/>
                </a:solidFill>
              </a:rPr>
              <a:t>, 2022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2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113947"/>
                </a:solidFill>
              </a:rPr>
              <a:t>Selenium 4: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애플리케이션을 자동화하고 테스트하는 데 사용되는 최신 버전의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웹 브라우저를 제어하고 웹 페이지와 상호작용하는 도구로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페이지 테스팅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스크래핑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자동화 등 다양한 용도로 사용됨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rgbClr val="11394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113947"/>
                </a:solidFill>
              </a:rPr>
              <a:t>BeautifulSoup</a:t>
            </a:r>
            <a:r>
              <a:rPr lang="en-US" altLang="ko-KR" sz="1200" b="1" dirty="0">
                <a:solidFill>
                  <a:srgbClr val="113947"/>
                </a:solidFill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스크래핑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파싱 작업을 간단하게 수행할 수 있도록 도와주는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BeautifulSoup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웹 페이지의 요소를 탐색하고 필요한 정보를 추출하는 작업을 더 쉽게 수행할 수 있도록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도와줌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rgbClr val="113947"/>
                </a:solidFill>
              </a:rPr>
              <a:t>Oracledb</a:t>
            </a:r>
            <a:r>
              <a:rPr lang="en-US" altLang="ko-KR" sz="1200" b="1" dirty="0">
                <a:solidFill>
                  <a:srgbClr val="113947"/>
                </a:solidFill>
              </a:rPr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오라클 데이터베이스에 접속하고 데이터를 조작하는 데 사용되는 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Oracledb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코드에서 오라클 데이터베이스와 통신하여 데이터를 조회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삽입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업데이트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 등 다양한 데이터베이스 작업을 수행할 수 있도록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도와줌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import_ipynb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노트북 환경에서 다른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노트북 파일의 셀을 가져와서 실행하는 데 사용되는 모듈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Import_ipynbs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스크립트나 모듈을 가져오는 </a:t>
            </a:r>
            <a:r>
              <a:rPr lang="en-US" altLang="ko-KR" dirty="0"/>
              <a:t>import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유사한 기능을 제공하지만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노트북 파일 간의 셀을 가져오는 데 특화되어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안에서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ipynb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위해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113947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113947"/>
                </a:solidFill>
              </a:rPr>
              <a:t>Pandas: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분석 및 조작을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 처리와 분석을 편리하게 수행할 수 있는 다양한 기능을 제공함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표 형태의 데이터를 다루는데 사용되며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데이터베이스나 엑셀 스프레드시트와 유사한 형태의 데이터 구조를 다룰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Time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시간과 관련된 기능을 제공하는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표준 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Time</a:t>
            </a:r>
            <a:r>
              <a:rPr lang="ko-KR" altLang="en-US" b="1" dirty="0"/>
              <a:t>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시간을 측정하거나 다양한 시간 관련 작업을 수행할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 체제와 상호 작용하며 파일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등을 다루는데 사용되는 다양한 함수를 제공하는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표준 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및 디렉토리 조작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 변수 접근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 관리 등을 수행할 수 있음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Csv: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텍스트 형식으로 저장하기 위한 일반적인 파일 형식으로 된 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 행은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줄바꿈으로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구분되며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열은 쉼표로 구분됩니다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CSV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파일은 데이터를 표 형식으로 저장하고 공유하기 위해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자주 사용됨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Datetime</a:t>
            </a:r>
            <a:r>
              <a:rPr lang="en-US" altLang="ko-KR" dirty="0"/>
              <a:t>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날짜와 시간을 다루기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표준 라이브러리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날짜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날짜와 시간의 연산 등을 처리할 수 있는 클래스와 함수들을 제공함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29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4E0118-0D85-490A-A622-81680C1284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ADD-7EC9-4F21-9B9A-A9352CB0AEAE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6BB7-E851-4287-8506-3260807B8952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F3D98C-A3AF-437E-9A1D-E87398C1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0CE9-743A-4D19-9086-080C3198E538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082967-2CC9-4712-97D8-77EF5A28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0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D73E-BAD8-404E-9C6A-83A301B3C0D6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8D875F-8680-44BE-81B9-5E78AA1B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6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DD34-DE1F-434C-B4FC-3F7C8D9B7B1B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D3A015-8DC2-4C5A-B23A-74021B2D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7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994-3AAB-4F05-A5AA-1F9D7A2AFD93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9C7C82-194A-4FF9-8924-5C9D159D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0768-09E7-45D3-88E2-BD032F4BD424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A8DE62-A1C8-4800-8DBC-9144C941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F23E-5B8D-4D42-B35C-071FBA4EDEB1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3179-3B86-4AB7-A0F1-BBCC0323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4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6F34-87C2-4D6C-BE7F-F217C03EC939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F17A12-9C81-480F-B5A8-19D046FC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2D92-F6D3-4292-BD45-6ED1DBD3123F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6B2547-566B-4EC8-918A-3E573594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6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283F-DA13-45E7-A351-0FA623915EB3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758FC8D-27FF-423A-AC53-B371D689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435" y="6438763"/>
            <a:ext cx="2743200" cy="365125"/>
          </a:xfrm>
          <a:prstGeom prst="rect">
            <a:avLst/>
          </a:prstGeom>
        </p:spPr>
        <p:txBody>
          <a:bodyPr/>
          <a:lstStyle/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D5937-24CD-4B8C-B91C-2F3C24A317C4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4D42-67B2-4D3E-B9DF-1C7EE579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5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DA48302-9001-4F1D-A9FF-D49C6840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35" y="340865"/>
            <a:ext cx="10904555" cy="237626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000" b="1" dirty="0">
                <a:solidFill>
                  <a:srgbClr val="113947"/>
                </a:solidFill>
                <a:latin typeface="+mj-ea"/>
              </a:rPr>
              <a:t>범죄사건</a:t>
            </a:r>
            <a:r>
              <a:rPr lang="ko-KR" altLang="en-US" sz="4000" dirty="0"/>
              <a:t> </a:t>
            </a:r>
            <a:r>
              <a:rPr lang="ko-KR" altLang="en-US" sz="4000" b="1" dirty="0">
                <a:solidFill>
                  <a:srgbClr val="FFC000"/>
                </a:solidFill>
                <a:latin typeface="+mj-ea"/>
              </a:rPr>
              <a:t>데이터</a:t>
            </a:r>
            <a:r>
              <a:rPr lang="ko-KR" altLang="en-US" sz="4000" dirty="0"/>
              <a:t> </a:t>
            </a:r>
            <a:r>
              <a:rPr lang="ko-KR" altLang="en-US" sz="4000" b="1" dirty="0">
                <a:solidFill>
                  <a:srgbClr val="FFC000"/>
                </a:solidFill>
                <a:latin typeface="+mj-ea"/>
              </a:rPr>
              <a:t>분석</a:t>
            </a:r>
            <a:r>
              <a:rPr lang="ko-KR" altLang="en-US" sz="4000" dirty="0"/>
              <a:t> </a:t>
            </a:r>
            <a:r>
              <a:rPr lang="ko-KR" altLang="en-US" sz="4000" b="1" dirty="0">
                <a:solidFill>
                  <a:srgbClr val="113947"/>
                </a:solidFill>
                <a:latin typeface="+mj-ea"/>
              </a:rPr>
              <a:t>및</a:t>
            </a:r>
            <a:r>
              <a:rPr lang="ko-KR" altLang="en-US" sz="4000" dirty="0"/>
              <a:t> </a:t>
            </a:r>
            <a:r>
              <a:rPr lang="ko-KR" altLang="en-US" sz="4000" b="1" dirty="0">
                <a:solidFill>
                  <a:srgbClr val="FFC000"/>
                </a:solidFill>
                <a:latin typeface="+mj-ea"/>
              </a:rPr>
              <a:t>시각화</a:t>
            </a:r>
            <a:r>
              <a:rPr lang="ko-KR" altLang="en-US" sz="4000" dirty="0"/>
              <a:t> </a:t>
            </a:r>
            <a:r>
              <a:rPr lang="en-US" altLang="ko-KR" sz="4000" b="1" dirty="0">
                <a:solidFill>
                  <a:srgbClr val="113947"/>
                </a:solidFill>
                <a:latin typeface="+mj-ea"/>
              </a:rPr>
              <a:t>with</a:t>
            </a:r>
            <a:r>
              <a:rPr lang="en-US" altLang="ko-KR" sz="4000" dirty="0"/>
              <a:t> </a:t>
            </a:r>
            <a:r>
              <a:rPr lang="en-US" altLang="ko-KR" sz="4000" b="1" dirty="0">
                <a:solidFill>
                  <a:srgbClr val="FBA305"/>
                </a:solidFill>
                <a:latin typeface="+mj-ea"/>
              </a:rPr>
              <a:t>Python</a:t>
            </a:r>
            <a:endParaRPr lang="ko-KR" altLang="en-US" sz="4000" b="1" dirty="0">
              <a:solidFill>
                <a:srgbClr val="FBA305"/>
              </a:solidFill>
              <a:latin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CF316B-45BD-48DB-8C5D-D6A4C009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35" y="4204582"/>
            <a:ext cx="9144000" cy="1358292"/>
          </a:xfrm>
        </p:spPr>
        <p:txBody>
          <a:bodyPr>
            <a:normAutofit fontScale="92500" lnSpcReduction="100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 sz="3800" b="1">
                <a:solidFill>
                  <a:srgbClr val="113947"/>
                </a:solidFill>
                <a:latin typeface="+mj-ea"/>
                <a:ea typeface="+mj-ea"/>
              </a:rPr>
              <a:t>1</a:t>
            </a:r>
            <a:r>
              <a:rPr lang="ko-KR" altLang="en-US" sz="3800" b="1">
                <a:solidFill>
                  <a:srgbClr val="113947"/>
                </a:solidFill>
              </a:rPr>
              <a:t>팀</a:t>
            </a: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900" b="1">
                <a:solidFill>
                  <a:srgbClr val="113947"/>
                </a:solidFill>
              </a:rPr>
              <a:t>백동민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김용욱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김종연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봉세연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이규복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홍지희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9A1A74-60DD-43DB-9364-A8E1465E125F}"/>
              </a:ext>
            </a:extLst>
          </p:cNvPr>
          <p:cNvSpPr/>
          <p:nvPr/>
        </p:nvSpPr>
        <p:spPr>
          <a:xfrm>
            <a:off x="293798" y="2831844"/>
            <a:ext cx="1110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 err="1">
                <a:solidFill>
                  <a:srgbClr val="113947"/>
                </a:solidFill>
              </a:rPr>
              <a:t>ver</a:t>
            </a:r>
            <a:r>
              <a:rPr lang="en-US" altLang="ko-KR" sz="2000" b="1" dirty="0">
                <a:solidFill>
                  <a:srgbClr val="113947"/>
                </a:solidFill>
              </a:rPr>
              <a:t> 1.0.0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F3E372-6575-4436-95A1-528CE11ADF5D}"/>
              </a:ext>
            </a:extLst>
          </p:cNvPr>
          <p:cNvSpPr/>
          <p:nvPr/>
        </p:nvSpPr>
        <p:spPr>
          <a:xfrm>
            <a:off x="339726" y="509856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자바 기반 빅데이터 시각화 개발자 양성과정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B6FA5D-5CE4-4CD9-A17A-00A40AE3F75E}"/>
              </a:ext>
            </a:extLst>
          </p:cNvPr>
          <p:cNvCxnSpPr>
            <a:cxnSpLocks/>
          </p:cNvCxnSpPr>
          <p:nvPr/>
        </p:nvCxnSpPr>
        <p:spPr>
          <a:xfrm>
            <a:off x="335360" y="3194932"/>
            <a:ext cx="1110432" cy="0"/>
          </a:xfrm>
          <a:prstGeom prst="line">
            <a:avLst/>
          </a:prstGeom>
          <a:ln w="38100">
            <a:solidFill>
              <a:srgbClr val="11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908F81D-32A2-40A9-998C-0EACA551D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91" y="147069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4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FAAAC42B-69A4-47A9-9478-4C129A39D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28889"/>
              </p:ext>
            </p:extLst>
          </p:nvPr>
        </p:nvGraphicFramePr>
        <p:xfrm>
          <a:off x="528448" y="1124744"/>
          <a:ext cx="11135104" cy="500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4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변경 내역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0.9.0)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2023.09.14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2023.09.14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초안 수정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0.9.0)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2023.09.21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최종안 작성 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1.0.0)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2023.09.22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2023.09.22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955B87B-82A0-4B64-8682-BED0D98E046E}"/>
              </a:ext>
            </a:extLst>
          </p:cNvPr>
          <p:cNvSpPr/>
          <p:nvPr/>
        </p:nvSpPr>
        <p:spPr>
          <a:xfrm>
            <a:off x="520076" y="718162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113947"/>
                </a:solidFill>
                <a:latin typeface="맑은 고딕" panose="020B0503020000020004" pitchFamily="50" charset="-127"/>
              </a:rPr>
              <a:t>* </a:t>
            </a:r>
            <a:r>
              <a:rPr lang="ko-KR" altLang="en-US" b="1">
                <a:solidFill>
                  <a:srgbClr val="113947"/>
                </a:solidFill>
                <a:latin typeface="맑은 고딕" panose="020B0503020000020004" pitchFamily="50" charset="-127"/>
              </a:rPr>
              <a:t>변경 이력 관리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7593F-A056-46F0-B333-7F2A69CA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13268F-4DF1-4728-BEFF-B99CBB286A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1" r="50000" b="72050"/>
          <a:stretch/>
        </p:blipFill>
        <p:spPr>
          <a:xfrm>
            <a:off x="0" y="1848310"/>
            <a:ext cx="6096000" cy="685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4B78A4-A941-4425-B7FA-89AB3FEEFF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1" b="72050"/>
          <a:stretch/>
        </p:blipFill>
        <p:spPr>
          <a:xfrm>
            <a:off x="0" y="1848310"/>
            <a:ext cx="12192000" cy="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5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BF52B3-A51F-4648-A79C-B7C333CACBF6}"/>
              </a:ext>
            </a:extLst>
          </p:cNvPr>
          <p:cNvSpPr/>
          <p:nvPr/>
        </p:nvSpPr>
        <p:spPr>
          <a:xfrm>
            <a:off x="4013407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4569D6-D9B9-4328-BF75-7FAD97B24B61}"/>
              </a:ext>
            </a:extLst>
          </p:cNvPr>
          <p:cNvSpPr/>
          <p:nvPr/>
        </p:nvSpPr>
        <p:spPr>
          <a:xfrm>
            <a:off x="551447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D4CA-AA59-49EA-8BB3-62A49DA8AEBE}"/>
              </a:ext>
            </a:extLst>
          </p:cNvPr>
          <p:cNvSpPr txBox="1"/>
          <p:nvPr/>
        </p:nvSpPr>
        <p:spPr>
          <a:xfrm>
            <a:off x="276688" y="763310"/>
            <a:ext cx="171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9600" b="1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26000">
                      <a:schemeClr val="bg1"/>
                    </a:gs>
                    <a:gs pos="41000">
                      <a:schemeClr val="bg1">
                        <a:lumMod val="9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9600" b="1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69000">
                    <a:schemeClr val="bg1">
                      <a:lumMod val="85000"/>
                    </a:schemeClr>
                  </a:gs>
                  <a:gs pos="26000">
                    <a:schemeClr val="bg1"/>
                  </a:gs>
                  <a:gs pos="41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ED6DA-08A7-4DA9-9EEA-4FDA39280374}"/>
              </a:ext>
            </a:extLst>
          </p:cNvPr>
          <p:cNvSpPr txBox="1"/>
          <p:nvPr/>
        </p:nvSpPr>
        <p:spPr>
          <a:xfrm>
            <a:off x="427694" y="1458650"/>
            <a:ext cx="575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blipFill>
                  <a:blip r:embed="rId2"/>
                  <a:stretch>
                    <a:fillRect/>
                  </a:stretch>
                </a:blipFill>
                <a:latin typeface="HY견고딕" panose="02030600000101010101" pitchFamily="18" charset="-127"/>
                <a:ea typeface="HY견고딕" panose="02030600000101010101" pitchFamily="18" charset="-127"/>
              </a:rPr>
              <a:t>Project </a:t>
            </a:r>
          </a:p>
          <a:p>
            <a:r>
              <a:rPr lang="en-US" altLang="ko-KR" sz="5400" b="1">
                <a:blipFill>
                  <a:blip r:embed="rId2"/>
                  <a:stretch>
                    <a:fillRect/>
                  </a:stretch>
                </a:blipFill>
                <a:latin typeface="HY견고딕" panose="02030600000101010101" pitchFamily="18" charset="-127"/>
                <a:ea typeface="HY견고딕" panose="02030600000101010101" pitchFamily="18" charset="-127"/>
              </a:rPr>
              <a:t>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E381-DDE7-4C73-8A6D-26BD3D56124F}"/>
              </a:ext>
            </a:extLst>
          </p:cNvPr>
          <p:cNvSpPr txBox="1"/>
          <p:nvPr/>
        </p:nvSpPr>
        <p:spPr>
          <a:xfrm>
            <a:off x="276688" y="277141"/>
            <a:ext cx="5675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00" b="1">
                <a:solidFill>
                  <a:srgbClr val="1139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     </a:t>
            </a:r>
            <a:r>
              <a:rPr lang="en-US" altLang="ko-KR" sz="1100" b="1">
                <a:solidFill>
                  <a:srgbClr val="113947"/>
                </a:solidFill>
                <a:latin typeface="+mj-ea"/>
                <a:ea typeface="+mj-ea"/>
              </a:rPr>
              <a:t>|     </a:t>
            </a:r>
            <a:r>
              <a:rPr lang="ko-KR" altLang="en-US" sz="1100" b="1">
                <a:solidFill>
                  <a:srgbClr val="113947"/>
                </a:solidFill>
                <a:latin typeface="+mj-ea"/>
                <a:ea typeface="+mj-ea"/>
              </a:rPr>
              <a:t>과제 수행범위     </a:t>
            </a:r>
            <a:r>
              <a:rPr lang="en-US" altLang="ko-KR" sz="1100" b="1">
                <a:solidFill>
                  <a:srgbClr val="113947"/>
                </a:solidFill>
                <a:latin typeface="+mj-ea"/>
                <a:ea typeface="+mj-ea"/>
              </a:rPr>
              <a:t>|     </a:t>
            </a:r>
            <a:r>
              <a:rPr lang="en-US" altLang="ko-KR" sz="1200" b="1">
                <a:solidFill>
                  <a:srgbClr val="113947"/>
                </a:solidFill>
                <a:latin typeface="+mj-ea"/>
                <a:ea typeface="+mj-ea"/>
              </a:rPr>
              <a:t>WBS</a:t>
            </a:r>
            <a:r>
              <a:rPr lang="en-US" altLang="ko-KR" sz="1100" b="1">
                <a:solidFill>
                  <a:srgbClr val="113947"/>
                </a:solidFill>
                <a:latin typeface="+mj-ea"/>
              </a:rPr>
              <a:t> (work Breakdown Structure)</a:t>
            </a:r>
            <a:r>
              <a:rPr lang="ko-KR" altLang="en-US" sz="1200" b="1">
                <a:solidFill>
                  <a:srgbClr val="113947"/>
                </a:solidFill>
                <a:latin typeface="+mj-ea"/>
                <a:ea typeface="+mj-ea"/>
              </a:rPr>
              <a:t>     </a:t>
            </a:r>
            <a:r>
              <a:rPr lang="en-US" altLang="ko-KR" sz="1100" b="1">
                <a:solidFill>
                  <a:srgbClr val="113947"/>
                </a:solidFill>
                <a:latin typeface="+mj-ea"/>
              </a:rPr>
              <a:t>|     </a:t>
            </a:r>
            <a:r>
              <a:rPr lang="en-US" altLang="ko-KR" sz="1200" b="1">
                <a:solidFill>
                  <a:srgbClr val="113947"/>
                </a:solidFill>
                <a:latin typeface="+mj-ea"/>
              </a:rPr>
              <a:t>Q</a:t>
            </a:r>
            <a:r>
              <a:rPr lang="en-US" altLang="ko-KR" sz="1100" b="1">
                <a:solidFill>
                  <a:srgbClr val="113947"/>
                </a:solidFill>
                <a:latin typeface="+mj-ea"/>
              </a:rPr>
              <a:t>&amp;</a:t>
            </a:r>
            <a:r>
              <a:rPr lang="en-US" altLang="ko-KR" sz="1200" b="1">
                <a:solidFill>
                  <a:srgbClr val="113947"/>
                </a:solidFill>
                <a:latin typeface="+mj-ea"/>
              </a:rPr>
              <a:t>A</a:t>
            </a:r>
            <a:endParaRPr lang="ko-KR" altLang="en-US" sz="1200" b="1">
              <a:solidFill>
                <a:srgbClr val="113947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E7061-A4A2-4FBA-9AB0-4BE938781B9B}"/>
              </a:ext>
            </a:extLst>
          </p:cNvPr>
          <p:cNvSpPr txBox="1"/>
          <p:nvPr/>
        </p:nvSpPr>
        <p:spPr>
          <a:xfrm>
            <a:off x="501615" y="3261616"/>
            <a:ext cx="5317807" cy="36246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113947"/>
                </a:solidFill>
              </a:rPr>
              <a:t>범죄사건 데이터 분석 및 시각화 </a:t>
            </a:r>
            <a:r>
              <a:rPr lang="en-US" altLang="ko-KR" sz="1400" b="1" dirty="0">
                <a:solidFill>
                  <a:srgbClr val="113947"/>
                </a:solidFill>
              </a:rPr>
              <a:t>with Python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3179BB-F78E-47F1-8820-FDEB730F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4076161"/>
            <a:ext cx="498597" cy="49859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EF220A-47B7-4280-9E55-1A7ECE9BCE0D}"/>
              </a:ext>
            </a:extLst>
          </p:cNvPr>
          <p:cNvSpPr/>
          <p:nvPr/>
        </p:nvSpPr>
        <p:spPr>
          <a:xfrm>
            <a:off x="2282229" y="3861048"/>
            <a:ext cx="1728192" cy="20162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schemeClr val="bg1">
                <a:lumMod val="9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FAB253-3454-43FD-BC2B-2E3728930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25" y="4085829"/>
            <a:ext cx="378000" cy="378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EEBB953-5948-4BD6-A20B-5096FA523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8" y="4076161"/>
            <a:ext cx="378000" cy="37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9A857B-D72E-4C57-B0EB-A815BC4BBACB}"/>
              </a:ext>
            </a:extLst>
          </p:cNvPr>
          <p:cNvSpPr txBox="1"/>
          <p:nvPr/>
        </p:nvSpPr>
        <p:spPr>
          <a:xfrm>
            <a:off x="729233" y="4653136"/>
            <a:ext cx="12950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  <a:p>
            <a:pPr algn="ctr"/>
            <a:endParaRPr lang="en-US" altLang="ko-KR" sz="9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프로젝트 배경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프로젝트 목적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2202AB-AC6F-42D4-8F15-9B881833EA32}"/>
              </a:ext>
            </a:extLst>
          </p:cNvPr>
          <p:cNvSpPr txBox="1"/>
          <p:nvPr/>
        </p:nvSpPr>
        <p:spPr>
          <a:xfrm>
            <a:off x="2498812" y="4653136"/>
            <a:ext cx="1295025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</a:rPr>
              <a:t>Task Range</a:t>
            </a:r>
          </a:p>
          <a:p>
            <a:pPr algn="ctr"/>
            <a:endParaRPr lang="en-US" altLang="ko-KR" sz="9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기본기능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프로젝트 문서 작성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</a:rPr>
              <a:t>발표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BC093-7716-4BA8-902E-3F4AE57A9179}"/>
              </a:ext>
            </a:extLst>
          </p:cNvPr>
          <p:cNvSpPr txBox="1"/>
          <p:nvPr/>
        </p:nvSpPr>
        <p:spPr>
          <a:xfrm>
            <a:off x="4223115" y="4653136"/>
            <a:ext cx="1295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bg1">
                    <a:lumMod val="50000"/>
                  </a:schemeClr>
                </a:solidFill>
              </a:rPr>
              <a:t>WBS</a:t>
            </a:r>
          </a:p>
          <a:p>
            <a:pPr algn="ctr"/>
            <a:endParaRPr lang="en-US" altLang="ko-KR" sz="900" b="1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chemeClr val="bg1">
                    <a:lumMod val="50000"/>
                  </a:schemeClr>
                </a:solidFill>
              </a:rPr>
              <a:t>업무 분류 체계</a:t>
            </a:r>
            <a:endParaRPr lang="en-US" altLang="ko-KR" sz="10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E4F6D9-B2CD-4FD6-B29A-48F3C73F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314269-A690-4D63-A9DC-C95D0A8C3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643" y="270324"/>
            <a:ext cx="5202742" cy="60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6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79A816-4613-496B-BDF2-AB2DA465D7D7}"/>
              </a:ext>
            </a:extLst>
          </p:cNvPr>
          <p:cNvSpPr txBox="1"/>
          <p:nvPr/>
        </p:nvSpPr>
        <p:spPr>
          <a:xfrm>
            <a:off x="292727" y="673848"/>
            <a:ext cx="414506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수행기간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2023.09.11 ~ 2023.09.22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사용언어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Python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사용 프로그램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Anaconda - </a:t>
            </a:r>
            <a:r>
              <a:rPr lang="en-US" altLang="ko-KR" b="1" dirty="0" err="1">
                <a:solidFill>
                  <a:srgbClr val="113947"/>
                </a:solidFill>
                <a:latin typeface="+mn-ea"/>
              </a:rPr>
              <a:t>Jupyter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 Notebook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8F1943-F1F1-48EB-9E2E-6FBB1812E308}"/>
              </a:ext>
            </a:extLst>
          </p:cNvPr>
          <p:cNvSpPr/>
          <p:nvPr/>
        </p:nvSpPr>
        <p:spPr>
          <a:xfrm>
            <a:off x="292727" y="2549953"/>
            <a:ext cx="2100255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배경</a:t>
            </a:r>
            <a:endParaRPr lang="en-US" altLang="ko-K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2321185E-F312-4CC2-80ED-00E2693A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2C8FFF-3665-43C5-B360-580F95C76DA5}"/>
              </a:ext>
            </a:extLst>
          </p:cNvPr>
          <p:cNvSpPr/>
          <p:nvPr/>
        </p:nvSpPr>
        <p:spPr>
          <a:xfrm>
            <a:off x="300951" y="178833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 dirty="0">
                <a:solidFill>
                  <a:srgbClr val="113947"/>
                </a:solidFill>
                <a:latin typeface="+mj-ea"/>
                <a:ea typeface="+mj-ea"/>
              </a:rPr>
              <a:t>01</a:t>
            </a:r>
            <a:r>
              <a:rPr lang="en-US" altLang="ko-KR" sz="100" b="1" spc="600" dirty="0">
                <a:solidFill>
                  <a:srgbClr val="113947"/>
                </a:solidFill>
              </a:rPr>
              <a:t> </a:t>
            </a:r>
            <a:r>
              <a:rPr lang="ko-KR" altLang="en-US" b="1" spc="600" dirty="0">
                <a:solidFill>
                  <a:srgbClr val="113947"/>
                </a:solidFill>
              </a:rPr>
              <a:t>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5E3D-B524-4B85-9729-A7DD5099BD0D}"/>
              </a:ext>
            </a:extLst>
          </p:cNvPr>
          <p:cNvSpPr txBox="1"/>
          <p:nvPr/>
        </p:nvSpPr>
        <p:spPr>
          <a:xfrm>
            <a:off x="300950" y="3027069"/>
            <a:ext cx="1112364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최근 우리의 일상은 다양한 범죄로부터 그 평온함을 위협받고있다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1139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치안 강국이라 평가받던 대한민국의 치안을 시험대에 올려놓은 다발적 흉기난동 사태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내 집마련이 목표인 많은 사람들에게 고통을 준 전세사기를 포함한 다양한 사기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꾸준히 뉴스에 등장하는 성 관련 범죄들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과거 마약청정국이라 불리던 대한민국을 집어삼킨 마약사범들이 대표적이다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1139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위의 범죄들을 포함해 우리의 일상과 밀접한 다양한 범죄들의 특성을 분석하여 다양한 정보를 찾아내고 의미가 있는 결론을 도출하고자 한다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9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2321185E-F312-4CC2-80ED-00E2693A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64332-5DAB-47C2-8EDF-C5683424A71C}"/>
              </a:ext>
            </a:extLst>
          </p:cNvPr>
          <p:cNvSpPr/>
          <p:nvPr/>
        </p:nvSpPr>
        <p:spPr>
          <a:xfrm>
            <a:off x="300951" y="178833"/>
            <a:ext cx="18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 dirty="0">
                <a:solidFill>
                  <a:srgbClr val="113947"/>
                </a:solidFill>
                <a:latin typeface="+mj-ea"/>
                <a:ea typeface="+mj-ea"/>
              </a:rPr>
              <a:t>01</a:t>
            </a:r>
            <a:r>
              <a:rPr lang="en-US" altLang="ko-KR" sz="100" b="1" spc="600" dirty="0">
                <a:solidFill>
                  <a:srgbClr val="113947"/>
                </a:solidFill>
              </a:rPr>
              <a:t> </a:t>
            </a:r>
            <a:r>
              <a:rPr lang="ko-KR" altLang="en-US" b="1" spc="600" dirty="0">
                <a:solidFill>
                  <a:srgbClr val="113947"/>
                </a:solidFill>
              </a:rPr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1BD1B-B21C-433A-B545-9748C0DD7402}"/>
              </a:ext>
            </a:extLst>
          </p:cNvPr>
          <p:cNvSpPr txBox="1"/>
          <p:nvPr/>
        </p:nvSpPr>
        <p:spPr>
          <a:xfrm>
            <a:off x="292727" y="923232"/>
            <a:ext cx="414506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수행기간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2023.08.21 ~ 2023.09.01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사용언어 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Python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113947"/>
                </a:solidFill>
                <a:latin typeface="+mn-ea"/>
              </a:rPr>
              <a:t>사용 프로그램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Anaconda - </a:t>
            </a:r>
            <a:r>
              <a:rPr lang="en-US" altLang="ko-KR" b="1" dirty="0" err="1">
                <a:solidFill>
                  <a:srgbClr val="113947"/>
                </a:solidFill>
                <a:latin typeface="+mn-ea"/>
              </a:rPr>
              <a:t>Jupyter</a:t>
            </a:r>
            <a:r>
              <a:rPr lang="en-US" altLang="ko-KR" b="1" dirty="0">
                <a:solidFill>
                  <a:srgbClr val="113947"/>
                </a:solidFill>
                <a:latin typeface="+mn-ea"/>
              </a:rPr>
              <a:t> Notebook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3C567E-35DD-4803-A987-8A36320EECDD}"/>
              </a:ext>
            </a:extLst>
          </p:cNvPr>
          <p:cNvCxnSpPr/>
          <p:nvPr/>
        </p:nvCxnSpPr>
        <p:spPr>
          <a:xfrm>
            <a:off x="6096000" y="549320"/>
            <a:ext cx="0" cy="576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2E6E6C-8895-4488-81E0-E1D6CB4E563F}"/>
              </a:ext>
            </a:extLst>
          </p:cNvPr>
          <p:cNvSpPr/>
          <p:nvPr/>
        </p:nvSpPr>
        <p:spPr>
          <a:xfrm>
            <a:off x="6270130" y="170881"/>
            <a:ext cx="1415772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기대효과</a:t>
            </a:r>
            <a:endParaRPr lang="en-US" altLang="ko-K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492699-A06C-4B88-B74C-F5284278A8F4}"/>
              </a:ext>
            </a:extLst>
          </p:cNvPr>
          <p:cNvSpPr/>
          <p:nvPr/>
        </p:nvSpPr>
        <p:spPr>
          <a:xfrm>
            <a:off x="289382" y="2759596"/>
            <a:ext cx="2100255" cy="586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목적</a:t>
            </a:r>
            <a:endParaRPr lang="en-US" altLang="ko-K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B4F2C-872A-4732-82E9-C3A3AF7E7280}"/>
              </a:ext>
            </a:extLst>
          </p:cNvPr>
          <p:cNvSpPr txBox="1"/>
          <p:nvPr/>
        </p:nvSpPr>
        <p:spPr>
          <a:xfrm>
            <a:off x="289382" y="3635450"/>
            <a:ext cx="575393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13947"/>
                </a:solidFill>
                <a:latin typeface="+mn-ea"/>
              </a:rPr>
              <a:t>범행과 관련된 통계 데이터를 수집하고 </a:t>
            </a:r>
            <a:r>
              <a:rPr lang="ko-KR" altLang="en-US" sz="1600" b="1" dirty="0" err="1">
                <a:solidFill>
                  <a:srgbClr val="113947"/>
                </a:solidFill>
                <a:latin typeface="+mn-ea"/>
              </a:rPr>
              <a:t>시각화한다</a:t>
            </a:r>
            <a:r>
              <a:rPr lang="en-US" altLang="ko-KR" sz="1600" b="1" dirty="0">
                <a:solidFill>
                  <a:srgbClr val="113947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1139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13947"/>
                </a:solidFill>
                <a:latin typeface="+mn-ea"/>
              </a:rPr>
              <a:t>시각화한 데이터를 분석하여 그 의미를 도출한다</a:t>
            </a:r>
            <a:r>
              <a:rPr lang="en-US" altLang="ko-KR" sz="1600" b="1">
                <a:solidFill>
                  <a:srgbClr val="113947"/>
                </a:solidFill>
                <a:latin typeface="+mn-ea"/>
              </a:rPr>
              <a:t>.</a:t>
            </a:r>
            <a:endParaRPr lang="en-US" altLang="ko-KR" sz="1600" b="1" dirty="0">
              <a:solidFill>
                <a:srgbClr val="113947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D57B1-75B5-44D6-8F85-19FD018BE6A1}"/>
              </a:ext>
            </a:extLst>
          </p:cNvPr>
          <p:cNvSpPr txBox="1"/>
          <p:nvPr/>
        </p:nvSpPr>
        <p:spPr>
          <a:xfrm>
            <a:off x="6270129" y="813495"/>
            <a:ext cx="5848503" cy="184665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13947"/>
                </a:solidFill>
                <a:latin typeface="+mn-ea"/>
              </a:rPr>
              <a:t>다수의 시각화 데이터를 이용하여 특정 결론을 도출할 수 있다</a:t>
            </a:r>
            <a:r>
              <a:rPr lang="en-US" altLang="ko-KR" sz="1600" b="1" dirty="0">
                <a:solidFill>
                  <a:srgbClr val="113947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1139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13947"/>
                </a:solidFill>
                <a:latin typeface="+mn-ea"/>
              </a:rPr>
              <a:t>주제가 다른 데이터를 분석하여 새로운 정보를 도출할 수 있다</a:t>
            </a:r>
            <a:r>
              <a:rPr lang="en-US" altLang="ko-KR" sz="1600" b="1" dirty="0">
                <a:solidFill>
                  <a:srgbClr val="113947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113947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113947"/>
                </a:solidFill>
                <a:latin typeface="+mn-ea"/>
              </a:rPr>
              <a:t>수집한 데이터의 형식에 맞는 시각화 방법을 고안할 수 있다</a:t>
            </a:r>
            <a:r>
              <a:rPr lang="en-US" altLang="ko-KR" sz="1600" b="1" dirty="0">
                <a:solidFill>
                  <a:srgbClr val="113947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54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BF4333-BCD6-49A5-9B02-D4CF70FC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053737-90CC-442B-80D9-55282A18F646}"/>
              </a:ext>
            </a:extLst>
          </p:cNvPr>
          <p:cNvSpPr/>
          <p:nvPr/>
        </p:nvSpPr>
        <p:spPr>
          <a:xfrm>
            <a:off x="429964" y="178833"/>
            <a:ext cx="2857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02</a:t>
            </a:r>
            <a:r>
              <a:rPr lang="en-US" altLang="ko-KR" sz="100" b="1" spc="600">
                <a:solidFill>
                  <a:srgbClr val="113947"/>
                </a:solidFill>
              </a:rPr>
              <a:t> </a:t>
            </a:r>
            <a:r>
              <a:rPr lang="ko-KR" altLang="en-US" b="1" spc="600">
                <a:solidFill>
                  <a:srgbClr val="113947"/>
                </a:solidFill>
              </a:rPr>
              <a:t>과제 수행범위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28B907-9DA5-4DE5-9AEE-982E7F2C934C}"/>
              </a:ext>
            </a:extLst>
          </p:cNvPr>
          <p:cNvCxnSpPr/>
          <p:nvPr/>
        </p:nvCxnSpPr>
        <p:spPr>
          <a:xfrm>
            <a:off x="6096000" y="3876"/>
            <a:ext cx="0" cy="6480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17B03-41A1-4B3A-96D3-0358D7E11427}"/>
              </a:ext>
            </a:extLst>
          </p:cNvPr>
          <p:cNvSpPr/>
          <p:nvPr/>
        </p:nvSpPr>
        <p:spPr>
          <a:xfrm>
            <a:off x="6946448" y="1700808"/>
            <a:ext cx="4367808" cy="5581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프로젝트 문서 작성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94D0C80-D509-44F7-95B3-AACD10B03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88" y="980728"/>
            <a:ext cx="793928" cy="649407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172A92-E46A-46A0-AED1-C7B77D681AE0}"/>
              </a:ext>
            </a:extLst>
          </p:cNvPr>
          <p:cNvCxnSpPr>
            <a:cxnSpLocks/>
          </p:cNvCxnSpPr>
          <p:nvPr/>
        </p:nvCxnSpPr>
        <p:spPr>
          <a:xfrm rot="5400000">
            <a:off x="9143495" y="388343"/>
            <a:ext cx="0" cy="608400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149A3EF1-DA76-470E-8021-1C7601BEB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428" y="4413021"/>
            <a:ext cx="551878" cy="6001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5AA543-F042-462F-BFE1-95590CD4B8DA}"/>
              </a:ext>
            </a:extLst>
          </p:cNvPr>
          <p:cNvSpPr/>
          <p:nvPr/>
        </p:nvSpPr>
        <p:spPr>
          <a:xfrm>
            <a:off x="6946448" y="5083849"/>
            <a:ext cx="4367808" cy="55816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>
                <a:solidFill>
                  <a:schemeClr val="bg1">
                    <a:lumMod val="50000"/>
                  </a:schemeClr>
                </a:solidFill>
                <a:latin typeface="+mn-ea"/>
              </a:rPr>
              <a:t>발표</a:t>
            </a:r>
            <a:endParaRPr lang="en-US" altLang="ko-KR" b="1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E11328-940D-4493-B070-219C3631A451}"/>
              </a:ext>
            </a:extLst>
          </p:cNvPr>
          <p:cNvSpPr/>
          <p:nvPr/>
        </p:nvSpPr>
        <p:spPr>
          <a:xfrm>
            <a:off x="803963" y="874404"/>
            <a:ext cx="4367808" cy="50783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주제 선정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데이터 수집 및 분석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데이터 시각화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해석 및 토의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단위 및 통합 테스트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572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FE67989-9CBD-4A32-97D4-25BEDCBA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3434"/>
              </p:ext>
            </p:extLst>
          </p:nvPr>
        </p:nvGraphicFramePr>
        <p:xfrm>
          <a:off x="536144" y="690796"/>
          <a:ext cx="11305256" cy="435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25592080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57093754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41746254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037855247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528955634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2563920224"/>
                    </a:ext>
                  </a:extLst>
                </a:gridCol>
                <a:gridCol w="375278">
                  <a:extLst>
                    <a:ext uri="{9D8B030D-6E8A-4147-A177-3AD203B41FA5}">
                      <a16:colId xmlns:a16="http://schemas.microsoft.com/office/drawing/2014/main" val="1974717198"/>
                    </a:ext>
                  </a:extLst>
                </a:gridCol>
                <a:gridCol w="357894">
                  <a:extLst>
                    <a:ext uri="{9D8B030D-6E8A-4147-A177-3AD203B41FA5}">
                      <a16:colId xmlns:a16="http://schemas.microsoft.com/office/drawing/2014/main" val="2097205672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2432046176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1608107564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2233716325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3770555652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96424068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1017749475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3563860338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4219979847"/>
                    </a:ext>
                  </a:extLst>
                </a:gridCol>
                <a:gridCol w="366586">
                  <a:extLst>
                    <a:ext uri="{9D8B030D-6E8A-4147-A177-3AD203B41FA5}">
                      <a16:colId xmlns:a16="http://schemas.microsoft.com/office/drawing/2014/main" val="4035961942"/>
                    </a:ext>
                  </a:extLst>
                </a:gridCol>
              </a:tblGrid>
              <a:tr h="1956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+mj-ea"/>
                          <a:ea typeface="+mj-ea"/>
                        </a:rPr>
                        <a:t>단계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세부 업무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진행상황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시작일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종료일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진행율</a:t>
                      </a:r>
                      <a:endParaRPr lang="en-US" altLang="ko-KR" sz="11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백분율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M</a:t>
                      </a:r>
                      <a:endParaRPr lang="ko-KR" altLang="en-US" sz="8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9M</a:t>
                      </a:r>
                      <a:endParaRPr lang="ko-KR" altLang="en-US" sz="900" b="1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3743"/>
                  </a:ext>
                </a:extLst>
              </a:tr>
              <a:tr h="205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3W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4W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39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41641"/>
                  </a:ext>
                </a:extLst>
              </a:tr>
              <a:tr h="1956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</a:t>
                      </a:r>
                      <a:endParaRPr lang="ko-KR" altLang="en-US" sz="900" b="1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11D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12D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13D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14D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15D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18D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19D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20D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21D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22D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1000">
                          <a:srgbClr val="113947"/>
                        </a:gs>
                        <a:gs pos="91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35761490"/>
                  </a:ext>
                </a:extLst>
              </a:tr>
              <a:tr h="3353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분석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주제 선정 토의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2023-09-11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2023-09-13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712547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프로젝트 계획서 작성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2023-09-14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2023-09-15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9032"/>
                  </a:ext>
                </a:extLst>
              </a:tr>
              <a:tr h="33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테이블 정의서 설계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2023-09-15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2023-09-18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78915"/>
                  </a:ext>
                </a:extLst>
              </a:tr>
              <a:tr h="3353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데이터 수집 및 해당 데이터의 시각화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2023-09-12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2023-09-19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EFB4BB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EFB4BB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335730"/>
                  </a:ext>
                </a:extLst>
              </a:tr>
              <a:tr h="316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kern="1200" dirty="0">
                          <a:solidFill>
                            <a:srgbClr val="113947"/>
                          </a:solidFill>
                          <a:latin typeface="+mj-ea"/>
                          <a:ea typeface="+mn-ea"/>
                          <a:cs typeface="+mn-cs"/>
                        </a:rPr>
                        <a:t>시각화 데이터 해석</a:t>
                      </a:r>
                      <a:endParaRPr lang="ko-KR" altLang="en-US" sz="105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2023-09-14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2023-09-19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331"/>
                  </a:ext>
                </a:extLst>
              </a:tr>
              <a:tr h="3353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테스트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단위테스트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2023-09-19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2023-09-19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96698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통합테스트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2023-09-19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2023-09-20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38140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코드리뷰 및 피드백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2023-09-19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2023-09-20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90486"/>
                  </a:ext>
                </a:extLst>
              </a:tr>
              <a:tr h="33535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발표</a:t>
                      </a:r>
                      <a:endParaRPr lang="en-US" altLang="ko-KR" sz="11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및</a:t>
                      </a:r>
                      <a:endParaRPr lang="en-US" altLang="ko-KR" sz="11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수정 보완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발표문서 작성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2023-09-20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2023-09-21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8288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리허설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2023-09-21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2023-09-21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37611"/>
                  </a:ext>
                </a:extLst>
              </a:tr>
              <a:tr h="3353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rgbClr val="113947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113947"/>
                          </a:solidFill>
                          <a:latin typeface="+mj-ea"/>
                          <a:ea typeface="+mj-ea"/>
                        </a:rPr>
                        <a:t>최종 발표 및 피드백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2023-09-22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2023-09-22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394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100%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1394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113947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1609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13393C-46F8-4D81-A507-49273D20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FABCD3-64CA-4596-A9FF-EDD84FB52FE1}"/>
              </a:ext>
            </a:extLst>
          </p:cNvPr>
          <p:cNvSpPr/>
          <p:nvPr/>
        </p:nvSpPr>
        <p:spPr>
          <a:xfrm>
            <a:off x="429964" y="178833"/>
            <a:ext cx="624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03</a:t>
            </a:r>
            <a:r>
              <a:rPr lang="en-US" altLang="ko-KR" sz="100" b="1" spc="600">
                <a:solidFill>
                  <a:srgbClr val="113947"/>
                </a:solidFill>
                <a:latin typeface="+mj-ea"/>
                <a:ea typeface="+mj-ea"/>
              </a:rPr>
              <a:t> </a:t>
            </a:r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WBS</a:t>
            </a:r>
            <a:r>
              <a:rPr lang="en-US" altLang="ko-KR" sz="1400" b="1">
                <a:solidFill>
                  <a:srgbClr val="113947"/>
                </a:solidFill>
                <a:latin typeface="+mj-ea"/>
                <a:ea typeface="+mj-ea"/>
              </a:rPr>
              <a:t>(work Breakdown Structure)</a:t>
            </a:r>
            <a:endParaRPr lang="ko-KR" altLang="en-US" b="1" dirty="0">
              <a:solidFill>
                <a:srgbClr val="113947"/>
              </a:solidFill>
              <a:latin typeface="+mj-ea"/>
              <a:ea typeface="+mj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825CE3-DC27-4090-BB70-7CAC1957CAE9}"/>
              </a:ext>
            </a:extLst>
          </p:cNvPr>
          <p:cNvCxnSpPr/>
          <p:nvPr/>
        </p:nvCxnSpPr>
        <p:spPr>
          <a:xfrm>
            <a:off x="11005823" y="148703"/>
            <a:ext cx="3600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4B11FD-A53A-43E8-9BC1-5BCF7302916B}"/>
              </a:ext>
            </a:extLst>
          </p:cNvPr>
          <p:cNvSpPr txBox="1"/>
          <p:nvPr/>
        </p:nvSpPr>
        <p:spPr>
          <a:xfrm>
            <a:off x="11365863" y="17898"/>
            <a:ext cx="7489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진행상황</a:t>
            </a:r>
            <a:endParaRPr lang="ko-KR" altLang="en-US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B5274-95B4-4DCE-8377-F2EF789BFFEC}"/>
              </a:ext>
            </a:extLst>
          </p:cNvPr>
          <p:cNvSpPr txBox="1"/>
          <p:nvPr/>
        </p:nvSpPr>
        <p:spPr>
          <a:xfrm>
            <a:off x="11379142" y="2042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/>
              <a:t>계획</a:t>
            </a:r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3DCC3B-6F6D-425A-8303-E9C045FB1F1E}"/>
              </a:ext>
            </a:extLst>
          </p:cNvPr>
          <p:cNvSpPr/>
          <p:nvPr/>
        </p:nvSpPr>
        <p:spPr>
          <a:xfrm>
            <a:off x="11037357" y="247311"/>
            <a:ext cx="277033" cy="202246"/>
          </a:xfrm>
          <a:prstGeom prst="rect">
            <a:avLst/>
          </a:prstGeom>
          <a:solidFill>
            <a:srgbClr val="FBE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5E8889-FDAB-4318-82A7-48028AEBFD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3" b="81767"/>
          <a:stretch/>
        </p:blipFill>
        <p:spPr>
          <a:xfrm>
            <a:off x="-15102" y="1340768"/>
            <a:ext cx="12192000" cy="54179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53CCCF-88B3-4DF9-9AEC-F03EC579DCCE}"/>
              </a:ext>
            </a:extLst>
          </p:cNvPr>
          <p:cNvCxnSpPr>
            <a:cxnSpLocks/>
          </p:cNvCxnSpPr>
          <p:nvPr/>
        </p:nvCxnSpPr>
        <p:spPr>
          <a:xfrm>
            <a:off x="8184232" y="1542832"/>
            <a:ext cx="1080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FADC49-15C9-4BDA-AC6E-73210A4266B5}"/>
              </a:ext>
            </a:extLst>
          </p:cNvPr>
          <p:cNvCxnSpPr>
            <a:cxnSpLocks/>
          </p:cNvCxnSpPr>
          <p:nvPr/>
        </p:nvCxnSpPr>
        <p:spPr>
          <a:xfrm>
            <a:off x="9271279" y="1865764"/>
            <a:ext cx="713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CC1322-44AA-4760-A9CC-00556EB2EB1E}"/>
              </a:ext>
            </a:extLst>
          </p:cNvPr>
          <p:cNvCxnSpPr>
            <a:cxnSpLocks/>
          </p:cNvCxnSpPr>
          <p:nvPr/>
        </p:nvCxnSpPr>
        <p:spPr>
          <a:xfrm>
            <a:off x="9631319" y="2204864"/>
            <a:ext cx="741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56FA81-A5AF-4D39-B085-893E47D3B21C}"/>
              </a:ext>
            </a:extLst>
          </p:cNvPr>
          <p:cNvCxnSpPr>
            <a:cxnSpLocks/>
          </p:cNvCxnSpPr>
          <p:nvPr/>
        </p:nvCxnSpPr>
        <p:spPr>
          <a:xfrm>
            <a:off x="8544272" y="2542602"/>
            <a:ext cx="21985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F1D2C2-AAC1-4293-ABA2-849F8DE65C0B}"/>
              </a:ext>
            </a:extLst>
          </p:cNvPr>
          <p:cNvCxnSpPr>
            <a:cxnSpLocks/>
          </p:cNvCxnSpPr>
          <p:nvPr/>
        </p:nvCxnSpPr>
        <p:spPr>
          <a:xfrm>
            <a:off x="9264352" y="2852936"/>
            <a:ext cx="14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BD834F-B4A2-4D75-B980-D51D2277A2CB}"/>
              </a:ext>
            </a:extLst>
          </p:cNvPr>
          <p:cNvCxnSpPr>
            <a:cxnSpLocks/>
          </p:cNvCxnSpPr>
          <p:nvPr/>
        </p:nvCxnSpPr>
        <p:spPr>
          <a:xfrm>
            <a:off x="10373279" y="3212976"/>
            <a:ext cx="3695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A2F1A6E-1C0C-4FDF-94C5-280694FB2B2E}"/>
              </a:ext>
            </a:extLst>
          </p:cNvPr>
          <p:cNvCxnSpPr>
            <a:cxnSpLocks/>
          </p:cNvCxnSpPr>
          <p:nvPr/>
        </p:nvCxnSpPr>
        <p:spPr>
          <a:xfrm>
            <a:off x="10378125" y="3525284"/>
            <a:ext cx="713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1F8629-6BA7-40C6-8BD6-F0E650C1500F}"/>
              </a:ext>
            </a:extLst>
          </p:cNvPr>
          <p:cNvCxnSpPr>
            <a:cxnSpLocks/>
          </p:cNvCxnSpPr>
          <p:nvPr/>
        </p:nvCxnSpPr>
        <p:spPr>
          <a:xfrm>
            <a:off x="10378125" y="3861048"/>
            <a:ext cx="713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367A041-50C3-4C80-BBDC-C085385A1D79}"/>
              </a:ext>
            </a:extLst>
          </p:cNvPr>
          <p:cNvCxnSpPr>
            <a:cxnSpLocks/>
          </p:cNvCxnSpPr>
          <p:nvPr/>
        </p:nvCxnSpPr>
        <p:spPr>
          <a:xfrm>
            <a:off x="10742793" y="4181448"/>
            <a:ext cx="713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E8D3DA-0C67-44FF-9BEA-FF8176B2C8C0}"/>
              </a:ext>
            </a:extLst>
          </p:cNvPr>
          <p:cNvCxnSpPr>
            <a:cxnSpLocks/>
          </p:cNvCxnSpPr>
          <p:nvPr/>
        </p:nvCxnSpPr>
        <p:spPr>
          <a:xfrm>
            <a:off x="11099369" y="4509120"/>
            <a:ext cx="397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551D0B8-C5B7-4AAC-9628-AACC037B4BB3}"/>
              </a:ext>
            </a:extLst>
          </p:cNvPr>
          <p:cNvCxnSpPr>
            <a:cxnSpLocks/>
          </p:cNvCxnSpPr>
          <p:nvPr/>
        </p:nvCxnSpPr>
        <p:spPr>
          <a:xfrm>
            <a:off x="11455946" y="4869160"/>
            <a:ext cx="397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8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F5BB3-D695-4905-A28E-C1E3F06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0037D-9057-4B99-B50E-5C13E2B52DE1}"/>
              </a:ext>
            </a:extLst>
          </p:cNvPr>
          <p:cNvSpPr/>
          <p:nvPr/>
        </p:nvSpPr>
        <p:spPr>
          <a:xfrm>
            <a:off x="429964" y="178833"/>
            <a:ext cx="1489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04</a:t>
            </a:r>
            <a:r>
              <a:rPr lang="en-US" altLang="ko-KR" sz="100" b="1" spc="600">
                <a:solidFill>
                  <a:srgbClr val="113947"/>
                </a:solidFill>
                <a:latin typeface="+mj-ea"/>
                <a:ea typeface="+mj-ea"/>
              </a:rPr>
              <a:t> </a:t>
            </a:r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Q&amp;A</a:t>
            </a:r>
            <a:endParaRPr lang="ko-KR" altLang="en-US" b="1" dirty="0">
              <a:solidFill>
                <a:srgbClr val="113947"/>
              </a:solidFill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FE6B8E-C71E-4B0D-8C4D-100A762E2662}"/>
              </a:ext>
            </a:extLst>
          </p:cNvPr>
          <p:cNvSpPr/>
          <p:nvPr/>
        </p:nvSpPr>
        <p:spPr>
          <a:xfrm>
            <a:off x="3935760" y="1268760"/>
            <a:ext cx="4320480" cy="1440160"/>
          </a:xfrm>
          <a:prstGeom prst="roundRect">
            <a:avLst/>
          </a:prstGeom>
          <a:solidFill>
            <a:schemeClr val="bg1"/>
          </a:solidFill>
          <a:ln>
            <a:solidFill>
              <a:srgbClr val="11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solidFill>
                  <a:srgbClr val="1139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5400">
              <a:solidFill>
                <a:srgbClr val="113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F85D14-DD68-41B8-BCF9-F931E2E66BEB}"/>
              </a:ext>
            </a:extLst>
          </p:cNvPr>
          <p:cNvSpPr/>
          <p:nvPr/>
        </p:nvSpPr>
        <p:spPr>
          <a:xfrm>
            <a:off x="3935760" y="4149081"/>
            <a:ext cx="4320480" cy="1440160"/>
          </a:xfrm>
          <a:prstGeom prst="roundRect">
            <a:avLst/>
          </a:prstGeom>
          <a:solidFill>
            <a:srgbClr val="FFC000"/>
          </a:solidFill>
          <a:ln>
            <a:solidFill>
              <a:srgbClr val="FBA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!</a:t>
            </a:r>
            <a:endParaRPr lang="ko-KR" alt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FBB6EA-96A7-48B3-8A1C-ADAB44396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49" b="26232"/>
          <a:stretch/>
        </p:blipFill>
        <p:spPr>
          <a:xfrm>
            <a:off x="3906349" y="888986"/>
            <a:ext cx="1106215" cy="481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62AE83-C28C-48CF-80D6-E53C66650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33" r="10989"/>
          <a:stretch/>
        </p:blipFill>
        <p:spPr>
          <a:xfrm>
            <a:off x="7608168" y="3698221"/>
            <a:ext cx="382035" cy="45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B402E5C-65C6-4CED-8FBA-A3687976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52" y="2087160"/>
            <a:ext cx="1461052" cy="61622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F5BB3-D695-4905-A28E-C1E3F06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FE6B8E-C71E-4B0D-8C4D-100A762E2662}"/>
              </a:ext>
            </a:extLst>
          </p:cNvPr>
          <p:cNvSpPr/>
          <p:nvPr/>
        </p:nvSpPr>
        <p:spPr>
          <a:xfrm>
            <a:off x="3935760" y="2636912"/>
            <a:ext cx="4320480" cy="14401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11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solidFill>
                  <a:srgbClr val="113947"/>
                </a:solidFill>
                <a:latin typeface="+mn-ea"/>
              </a:rPr>
              <a:t>Thank you</a:t>
            </a:r>
            <a:endParaRPr lang="ko-KR" altLang="en-US" sz="5400">
              <a:solidFill>
                <a:srgbClr val="11394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273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1897</TotalTime>
  <Words>798</Words>
  <Application>Microsoft Office PowerPoint</Application>
  <PresentationFormat>와이드스크린</PresentationFormat>
  <Paragraphs>224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맑은 고딕</vt:lpstr>
      <vt:lpstr>Arial</vt:lpstr>
      <vt:lpstr>Calibri</vt:lpstr>
      <vt:lpstr>Calibri Light</vt:lpstr>
      <vt:lpstr>Office 테마</vt:lpstr>
      <vt:lpstr>범죄사건 데이터 분석 및 시각화 with 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세연 봉</dc:creator>
  <cp:lastModifiedBy>admin</cp:lastModifiedBy>
  <cp:revision>849</cp:revision>
  <dcterms:created xsi:type="dcterms:W3CDTF">2023-06-28T12:55:26Z</dcterms:created>
  <dcterms:modified xsi:type="dcterms:W3CDTF">2023-09-25T00:28:08Z</dcterms:modified>
</cp:coreProperties>
</file>