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35" r:id="rId2"/>
    <p:sldId id="268" r:id="rId3"/>
    <p:sldId id="335" r:id="rId4"/>
    <p:sldId id="334" r:id="rId5"/>
    <p:sldId id="430" r:id="rId6"/>
    <p:sldId id="431" r:id="rId7"/>
    <p:sldId id="432" r:id="rId8"/>
    <p:sldId id="433" r:id="rId9"/>
    <p:sldId id="434" r:id="rId10"/>
    <p:sldId id="428" r:id="rId11"/>
    <p:sldId id="42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CCCCCE"/>
    <a:srgbClr val="E7E8E8"/>
    <a:srgbClr val="11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5320"/>
  </p:normalViewPr>
  <p:slideViewPr>
    <p:cSldViewPr>
      <p:cViewPr varScale="1">
        <p:scale>
          <a:sx n="125" d="100"/>
          <a:sy n="125" d="100"/>
        </p:scale>
        <p:origin x="372" y="102"/>
      </p:cViewPr>
      <p:guideLst>
        <p:guide orient="horz" pos="218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15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170F-B118-4BE6-B236-3F47651E406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E56E-1C39-4619-B2D8-57F349441EC3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E800-6883-4C5F-9BD6-A1E38D8D9F8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8286-ACC9-40CC-8DB3-B1C77A97FDC5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A59B-10CB-411E-8F82-432737D1372A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73C3-27CC-4878-A740-E722C7303DD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910B-46DB-4B5E-BABF-7A9154D7C4B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E060-9ABF-440F-A432-21073DC4AEED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A9F8A-E039-4A50-BB47-8769D566F846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3D4C-EC88-42E8-B7D3-6E1D74B6113E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5E65-9AA2-47FB-89C9-03699894F013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F7E5-C078-445F-AB56-E452E9D3C43F}" type="datetime1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877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대우직업능력개발원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DA48302-9001-4F1D-A9FF-D49C6840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35" y="340865"/>
            <a:ext cx="10904555" cy="23762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000" b="1" dirty="0">
                <a:solidFill>
                  <a:srgbClr val="113947"/>
                </a:solidFill>
                <a:latin typeface="+mj-ea"/>
              </a:rPr>
              <a:t>범죄사건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데이터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분석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113947"/>
                </a:solidFill>
                <a:latin typeface="+mj-ea"/>
              </a:rPr>
              <a:t>및</a:t>
            </a:r>
            <a:r>
              <a:rPr lang="ko-KR" altLang="en-US" sz="4000" dirty="0"/>
              <a:t> </a:t>
            </a:r>
            <a:r>
              <a:rPr lang="ko-KR" altLang="en-US" sz="4000" b="1" dirty="0">
                <a:solidFill>
                  <a:srgbClr val="FFC000"/>
                </a:solidFill>
                <a:latin typeface="+mj-ea"/>
              </a:rPr>
              <a:t>시각화</a:t>
            </a:r>
            <a:r>
              <a:rPr lang="ko-KR" altLang="en-US" sz="4000" dirty="0"/>
              <a:t> </a:t>
            </a:r>
            <a:r>
              <a:rPr lang="en-US" altLang="ko-KR" sz="4000" b="1" dirty="0">
                <a:solidFill>
                  <a:srgbClr val="113947"/>
                </a:solidFill>
                <a:latin typeface="+mj-ea"/>
              </a:rPr>
              <a:t>with</a:t>
            </a:r>
            <a:r>
              <a:rPr lang="en-US" altLang="ko-KR" sz="4000" dirty="0"/>
              <a:t> </a:t>
            </a:r>
            <a:r>
              <a:rPr lang="en-US" altLang="ko-KR" sz="4000" b="1" dirty="0">
                <a:solidFill>
                  <a:srgbClr val="FBA305"/>
                </a:solidFill>
                <a:latin typeface="+mj-ea"/>
              </a:rPr>
              <a:t>Python</a:t>
            </a:r>
            <a:endParaRPr lang="ko-KR" altLang="en-US" sz="4000" b="1" dirty="0">
              <a:solidFill>
                <a:srgbClr val="FBA305"/>
              </a:solidFill>
              <a:latin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CF316B-45BD-48DB-8C5D-D6A4C009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35" y="4204582"/>
            <a:ext cx="9144000" cy="1358292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 sz="3800" b="1">
                <a:solidFill>
                  <a:srgbClr val="113947"/>
                </a:solidFill>
                <a:latin typeface="+mj-ea"/>
                <a:ea typeface="+mj-ea"/>
              </a:rPr>
              <a:t>1</a:t>
            </a:r>
            <a:r>
              <a:rPr lang="ko-KR" altLang="en-US" sz="3800" b="1">
                <a:solidFill>
                  <a:srgbClr val="113947"/>
                </a:solidFill>
              </a:rPr>
              <a:t>팀</a:t>
            </a: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900" b="1">
                <a:solidFill>
                  <a:srgbClr val="113947"/>
                </a:solidFill>
              </a:rPr>
              <a:t>백동민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김용욱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김종연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봉세연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이규복</a:t>
            </a:r>
            <a:r>
              <a:rPr lang="en-US" altLang="ko-KR" sz="1900" b="1">
                <a:solidFill>
                  <a:srgbClr val="113947"/>
                </a:solidFill>
              </a:rPr>
              <a:t>, </a:t>
            </a:r>
            <a:r>
              <a:rPr lang="ko-KR" altLang="en-US" sz="1900" b="1">
                <a:solidFill>
                  <a:srgbClr val="113947"/>
                </a:solidFill>
              </a:rPr>
              <a:t>홍지희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A1A74-60DD-43DB-9364-A8E1465E125F}"/>
              </a:ext>
            </a:extLst>
          </p:cNvPr>
          <p:cNvSpPr/>
          <p:nvPr/>
        </p:nvSpPr>
        <p:spPr>
          <a:xfrm>
            <a:off x="293798" y="2831844"/>
            <a:ext cx="1233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 dirty="0" err="1">
                <a:solidFill>
                  <a:srgbClr val="113947"/>
                </a:solidFill>
              </a:rPr>
              <a:t>ver</a:t>
            </a:r>
            <a:r>
              <a:rPr lang="en-US" altLang="ko-KR" sz="2000" b="1">
                <a:solidFill>
                  <a:srgbClr val="113947"/>
                </a:solidFill>
              </a:rPr>
              <a:t> 1.0.0</a:t>
            </a:r>
            <a:endParaRPr lang="en-US" altLang="ko-KR" sz="2000" b="1" dirty="0">
              <a:solidFill>
                <a:srgbClr val="113947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F3E372-6575-4436-95A1-528CE11ADF5D}"/>
              </a:ext>
            </a:extLst>
          </p:cNvPr>
          <p:cNvSpPr/>
          <p:nvPr/>
        </p:nvSpPr>
        <p:spPr>
          <a:xfrm>
            <a:off x="339726" y="509856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자바 기반 빅데이터 시각화 개발자 양성과정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B6FA5D-5CE4-4CD9-A17A-00A40AE3F75E}"/>
              </a:ext>
            </a:extLst>
          </p:cNvPr>
          <p:cNvCxnSpPr>
            <a:cxnSpLocks/>
          </p:cNvCxnSpPr>
          <p:nvPr/>
        </p:nvCxnSpPr>
        <p:spPr>
          <a:xfrm>
            <a:off x="335360" y="3194932"/>
            <a:ext cx="1110432" cy="0"/>
          </a:xfrm>
          <a:prstGeom prst="line">
            <a:avLst/>
          </a:prstGeom>
          <a:ln w="38100">
            <a:solidFill>
              <a:srgbClr val="11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908F81D-32A2-40A9-998C-0EACA551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91" y="147069"/>
            <a:ext cx="2133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72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90037D-9057-4B99-B50E-5C13E2B52DE1}"/>
              </a:ext>
            </a:extLst>
          </p:cNvPr>
          <p:cNvSpPr/>
          <p:nvPr/>
        </p:nvSpPr>
        <p:spPr>
          <a:xfrm>
            <a:off x="429964" y="178833"/>
            <a:ext cx="148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04</a:t>
            </a:r>
            <a:r>
              <a:rPr lang="en-US" altLang="ko-KR" sz="100" b="1" spc="600">
                <a:solidFill>
                  <a:srgbClr val="113947"/>
                </a:solidFill>
                <a:latin typeface="+mj-ea"/>
                <a:ea typeface="+mj-ea"/>
              </a:rPr>
              <a:t> </a:t>
            </a:r>
            <a:r>
              <a:rPr lang="en-US" altLang="ko-KR" b="1" spc="600">
                <a:solidFill>
                  <a:srgbClr val="113947"/>
                </a:solidFill>
                <a:latin typeface="+mj-ea"/>
                <a:ea typeface="+mj-ea"/>
              </a:rPr>
              <a:t>Q&amp;A</a:t>
            </a:r>
            <a:endParaRPr lang="ko-KR" altLang="en-US" b="1" dirty="0">
              <a:solidFill>
                <a:srgbClr val="113947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1268760"/>
            <a:ext cx="4320480" cy="1440160"/>
          </a:xfrm>
          <a:prstGeom prst="roundRect">
            <a:avLst/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5400">
              <a:solidFill>
                <a:srgbClr val="1139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F85D14-DD68-41B8-BCF9-F931E2E66BEB}"/>
              </a:ext>
            </a:extLst>
          </p:cNvPr>
          <p:cNvSpPr/>
          <p:nvPr/>
        </p:nvSpPr>
        <p:spPr>
          <a:xfrm>
            <a:off x="3935760" y="4149081"/>
            <a:ext cx="4320480" cy="1440160"/>
          </a:xfrm>
          <a:prstGeom prst="roundRect">
            <a:avLst/>
          </a:prstGeom>
          <a:solidFill>
            <a:srgbClr val="FFC000"/>
          </a:solidFill>
          <a:ln>
            <a:solidFill>
              <a:srgbClr val="FBA3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!</a:t>
            </a:r>
            <a:endParaRPr lang="ko-KR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FBB6EA-96A7-48B3-8A1C-ADAB44396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49" b="26232"/>
          <a:stretch/>
        </p:blipFill>
        <p:spPr>
          <a:xfrm>
            <a:off x="3906349" y="888986"/>
            <a:ext cx="1106215" cy="481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62AE83-C28C-48CF-80D6-E53C66650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33" r="10989"/>
          <a:stretch/>
        </p:blipFill>
        <p:spPr>
          <a:xfrm>
            <a:off x="7608168" y="3698221"/>
            <a:ext cx="382035" cy="4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B402E5C-65C6-4CED-8FBA-A3687976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52" y="2087160"/>
            <a:ext cx="1461052" cy="61622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5BB3-D695-4905-A28E-C1E3F06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FE6B8E-C71E-4B0D-8C4D-100A762E2662}"/>
              </a:ext>
            </a:extLst>
          </p:cNvPr>
          <p:cNvSpPr/>
          <p:nvPr/>
        </p:nvSpPr>
        <p:spPr>
          <a:xfrm>
            <a:off x="3935760" y="2636912"/>
            <a:ext cx="4320480" cy="1440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11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>
                <a:solidFill>
                  <a:srgbClr val="113947"/>
                </a:solidFill>
                <a:latin typeface="+mn-ea"/>
              </a:rPr>
              <a:t>Thank you</a:t>
            </a:r>
            <a:endParaRPr lang="ko-KR" altLang="en-US" sz="5400">
              <a:solidFill>
                <a:srgbClr val="1139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27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FAAAC42B-69A4-47A9-9478-4C129A39D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86961"/>
              </p:ext>
            </p:extLst>
          </p:nvPr>
        </p:nvGraphicFramePr>
        <p:xfrm>
          <a:off x="528448" y="1124744"/>
          <a:ext cx="11135104" cy="5009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변경 내역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7000">
                          <a:srgbClr val="113947"/>
                        </a:gs>
                        <a:gs pos="97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검토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39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94000">
                          <a:srgbClr val="113947"/>
                        </a:gs>
                        <a:gs pos="94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baseline="0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0.9.0)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2023.09.21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최종안 작성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dirty="0" err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ver</a:t>
                      </a: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 1.0.0)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팀 전원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2023.09.22</a:t>
                      </a: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 b="1" dirty="0">
                          <a:solidFill>
                            <a:srgbClr val="113947"/>
                          </a:solidFill>
                          <a:latin typeface="+mn-ea"/>
                          <a:ea typeface="+mn-ea"/>
                        </a:rPr>
                        <a:t>이진영 교수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 dirty="0">
                        <a:solidFill>
                          <a:srgbClr val="113947"/>
                        </a:solidFill>
                        <a:latin typeface="+mn-ea"/>
                        <a:ea typeface="+mn-ea"/>
                      </a:endParaRP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955B87B-82A0-4B64-8682-BED0D98E046E}"/>
              </a:ext>
            </a:extLst>
          </p:cNvPr>
          <p:cNvSpPr/>
          <p:nvPr/>
        </p:nvSpPr>
        <p:spPr>
          <a:xfrm>
            <a:off x="520076" y="718162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113947"/>
                </a:solidFill>
                <a:latin typeface="맑은 고딕" panose="020B0503020000020004" pitchFamily="50" charset="-127"/>
              </a:rPr>
              <a:t>* </a:t>
            </a:r>
            <a:r>
              <a:rPr lang="ko-KR" altLang="en-US" b="1">
                <a:solidFill>
                  <a:srgbClr val="113947"/>
                </a:solidFill>
                <a:latin typeface="맑은 고딕" panose="020B0503020000020004" pitchFamily="50" charset="-127"/>
              </a:rPr>
              <a:t>변경 이력 관리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30CC5-A855-414E-BABE-339A24C4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D42-67B2-4D3E-B9DF-1C7EE5796D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7CD4CA-AA59-49EA-8BB3-62A49DA8AEBE}"/>
              </a:ext>
            </a:extLst>
          </p:cNvPr>
          <p:cNvSpPr txBox="1"/>
          <p:nvPr/>
        </p:nvSpPr>
        <p:spPr>
          <a:xfrm>
            <a:off x="276688" y="731860"/>
            <a:ext cx="171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9600" b="1" dirty="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69000">
                      <a:schemeClr val="bg1">
                        <a:lumMod val="85000"/>
                      </a:schemeClr>
                    </a:gs>
                    <a:gs pos="26000">
                      <a:schemeClr val="bg1"/>
                    </a:gs>
                    <a:gs pos="41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9600" b="1" dirty="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85000"/>
                    </a:schemeClr>
                  </a:gs>
                  <a:gs pos="26000">
                    <a:schemeClr val="bg1"/>
                  </a:gs>
                  <a:gs pos="41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ED6DA-08A7-4DA9-9EEA-4FDA39280374}"/>
              </a:ext>
            </a:extLst>
          </p:cNvPr>
          <p:cNvSpPr txBox="1"/>
          <p:nvPr/>
        </p:nvSpPr>
        <p:spPr>
          <a:xfrm>
            <a:off x="427694" y="1474475"/>
            <a:ext cx="5757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Integration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0" lang="en-US" altLang="ko-KR" sz="5400" b="1" i="0" u="none" strike="noStrike" cap="none" normalizeH="0" baseline="0" dirty="0">
              <a:ln>
                <a:noFill/>
              </a:ln>
              <a:gradFill>
                <a:gsLst>
                  <a:gs pos="30000">
                    <a:srgbClr val="C3A59F"/>
                  </a:gs>
                  <a:gs pos="70000">
                    <a:srgbClr val="A0488C"/>
                  </a:gs>
                  <a:gs pos="15000">
                    <a:srgbClr val="113947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44000">
                    <a:srgbClr val="553FCA"/>
                  </a:gs>
                  <a:gs pos="58000">
                    <a:srgbClr val="62416E"/>
                  </a:gs>
                  <a:gs pos="82000">
                    <a:srgbClr val="113947"/>
                  </a:gs>
                </a:gsLst>
                <a:lin ang="16200000" scaled="1"/>
              </a:gra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b="1" dirty="0"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r>
              <a:rPr kumimoji="0" lang="ko-KR" altLang="ko-KR" sz="5400" b="1" i="0" u="none" strike="noStrike" cap="none" normalizeH="0" baseline="0" dirty="0">
                <a:ln>
                  <a:noFill/>
                </a:ln>
                <a:gradFill>
                  <a:gsLst>
                    <a:gs pos="30000">
                      <a:srgbClr val="C3A59F"/>
                    </a:gs>
                    <a:gs pos="70000">
                      <a:srgbClr val="A0488C"/>
                    </a:gs>
                    <a:gs pos="15000">
                      <a:srgbClr val="113947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44000">
                      <a:srgbClr val="553FCA"/>
                    </a:gs>
                    <a:gs pos="58000">
                      <a:srgbClr val="62416E"/>
                    </a:gs>
                    <a:gs pos="82000">
                      <a:srgbClr val="113947"/>
                    </a:gs>
                  </a:gsLst>
                  <a:lin ang="16200000" scaled="1"/>
                </a:gra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499642-8925-E04C-B6FA-A1B34EC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9E2B-18E8-45D9-B8A6-25A833965C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36624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일반인 범죄자 집단의 마약범죄 범행동기 별 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범행동기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95B06E-8E52-4A62-A1E7-E172D09A1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232756"/>
            <a:ext cx="300608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57505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2017</a:t>
                      </a:r>
                      <a:r>
                        <a:rPr lang="ko-KR" altLang="en-US" sz="1600" dirty="0"/>
                        <a:t>년 절도 발생 및 검거횟수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절도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4" name="그림 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E52316E-6C8C-8D4D-9194-DF7B1A0A5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53" y="1750859"/>
            <a:ext cx="4195351" cy="33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88137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인지시간과 검거기간의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인지 및 검거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5" name="그림 4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48FFA0F2-F26C-AAED-A8E6-A06F66C56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92" y="2099233"/>
            <a:ext cx="4068452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25061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년도 별 </a:t>
                      </a:r>
                      <a:r>
                        <a:rPr lang="ko-KR" altLang="en-US" sz="1600" dirty="0" err="1"/>
                        <a:t>장소별</a:t>
                      </a:r>
                      <a:r>
                        <a:rPr lang="ko-KR" altLang="en-US" sz="1600" dirty="0"/>
                        <a:t> 범죄 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범죄장소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9" name="그림 8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BB596C2E-E484-45A6-A0B6-8B5FCDA0C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265654"/>
            <a:ext cx="3888432" cy="42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60818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인구수 대비 범죄자 수 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범죄자 인구수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E85D3-42C9-CD1D-FDBB-2F04A3A5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1" y="2348879"/>
            <a:ext cx="4179709" cy="23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9466BD-9B12-4F94-8253-3643218AB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843348"/>
              </p:ext>
            </p:extLst>
          </p:nvPr>
        </p:nvGraphicFramePr>
        <p:xfrm>
          <a:off x="1249077" y="539678"/>
          <a:ext cx="9815475" cy="530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55">
                  <a:extLst>
                    <a:ext uri="{9D8B030D-6E8A-4147-A177-3AD203B41FA5}">
                      <a16:colId xmlns:a16="http://schemas.microsoft.com/office/drawing/2014/main" val="271145198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171082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076196883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2394017334"/>
                    </a:ext>
                  </a:extLst>
                </a:gridCol>
                <a:gridCol w="852800">
                  <a:extLst>
                    <a:ext uri="{9D8B030D-6E8A-4147-A177-3AD203B41FA5}">
                      <a16:colId xmlns:a16="http://schemas.microsoft.com/office/drawing/2014/main" val="1779753043"/>
                    </a:ext>
                  </a:extLst>
                </a:gridCol>
              </a:tblGrid>
              <a:tr h="1170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테스트 </a:t>
                      </a:r>
                      <a:r>
                        <a:rPr lang="ko-KR" altLang="en-US" sz="1600" dirty="0" err="1"/>
                        <a:t>기능명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 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년도 별 범행도구별 범행건수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4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기대결과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수행결과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91661"/>
                  </a:ext>
                </a:extLst>
              </a:tr>
              <a:tr h="46615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범행도구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656447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9F5574-A46B-4325-9381-E1F40B2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B2F328-680F-4181-8859-3786E12A1987}"/>
              </a:ext>
            </a:extLst>
          </p:cNvPr>
          <p:cNvSpPr/>
          <p:nvPr/>
        </p:nvSpPr>
        <p:spPr>
          <a:xfrm>
            <a:off x="429964" y="178833"/>
            <a:ext cx="1032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spc="600" dirty="0">
                <a:solidFill>
                  <a:srgbClr val="113947"/>
                </a:solidFill>
                <a:latin typeface="+mj-ea"/>
                <a:ea typeface="+mj-ea"/>
              </a:rPr>
              <a:t>통합테스트 수행 내역</a:t>
            </a:r>
            <a:endParaRPr lang="ko-KR" altLang="en-US" b="1" spc="600" dirty="0">
              <a:solidFill>
                <a:srgbClr val="11394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B3F86-8C79-3CB7-1ECA-27959B534268}"/>
              </a:ext>
            </a:extLst>
          </p:cNvPr>
          <p:cNvSpPr txBox="1"/>
          <p:nvPr/>
        </p:nvSpPr>
        <p:spPr>
          <a:xfrm>
            <a:off x="9329146" y="-56207"/>
            <a:ext cx="242567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P:Pass</a:t>
            </a:r>
            <a:br>
              <a:rPr lang="en-US" altLang="ko-KR" dirty="0"/>
            </a:br>
            <a:r>
              <a:rPr lang="en-US" altLang="ko-KR" dirty="0"/>
              <a:t>F:Fail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767B83-2BD5-4323-9C9E-200571F2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" t="2112" r="1351" b="2817"/>
          <a:stretch/>
        </p:blipFill>
        <p:spPr>
          <a:xfrm>
            <a:off x="5058578" y="1914309"/>
            <a:ext cx="4280224" cy="20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245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HY견고딕</vt:lpstr>
      <vt:lpstr>맑은 고딕</vt:lpstr>
      <vt:lpstr>Arial</vt:lpstr>
      <vt:lpstr>Office 테마</vt:lpstr>
      <vt:lpstr>범죄사건 데이터 분석 및 시각화 with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3476</cp:revision>
  <cp:lastPrinted>2023-08-16T22:01:40Z</cp:lastPrinted>
  <dcterms:created xsi:type="dcterms:W3CDTF">2019-01-17T10:29:08Z</dcterms:created>
  <dcterms:modified xsi:type="dcterms:W3CDTF">2023-09-25T02:25:43Z</dcterms:modified>
  <cp:version>0906.0100.01</cp:version>
</cp:coreProperties>
</file>