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61" r:id="rId2"/>
    <p:sldId id="262" r:id="rId3"/>
    <p:sldId id="260" r:id="rId4"/>
    <p:sldId id="263" r:id="rId5"/>
    <p:sldId id="264" r:id="rId6"/>
    <p:sldId id="265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8EA"/>
    <a:srgbClr val="EFB4BB"/>
    <a:srgbClr val="FFC000"/>
    <a:srgbClr val="113947"/>
    <a:srgbClr val="FBA305"/>
    <a:srgbClr val="F8F8F8"/>
    <a:srgbClr val="F2F2F2"/>
    <a:srgbClr val="444444"/>
    <a:srgbClr val="FCB22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0" autoAdjust="0"/>
    <p:restoredTop sz="88953" autoAdjust="0"/>
  </p:normalViewPr>
  <p:slideViewPr>
    <p:cSldViewPr>
      <p:cViewPr>
        <p:scale>
          <a:sx n="100" d="100"/>
          <a:sy n="100" d="100"/>
        </p:scale>
        <p:origin x="72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3" d="100"/>
          <a:sy n="123" d="100"/>
        </p:scale>
        <p:origin x="41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0F60-CA35-4D72-8E66-C05A1DE675E0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E0118-0D85-490A-A622-81680C12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E0118-0D85-490A-A622-81680C1284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입출금 프로그램을 개발함으로써</a:t>
            </a:r>
            <a:r>
              <a:rPr lang="ko-KR" altLang="en-US" b="1"/>
              <a:t> </a:t>
            </a:r>
            <a:r>
              <a:rPr lang="ko-KR" altLang="en-US" b="1">
                <a:solidFill>
                  <a:srgbClr val="FBA305"/>
                </a:solidFill>
              </a:rPr>
              <a:t>자바 언어 구사 능력</a:t>
            </a:r>
            <a:r>
              <a:rPr lang="ko-KR" altLang="en-US" b="1">
                <a:solidFill>
                  <a:srgbClr val="113947"/>
                </a:solidFill>
              </a:rPr>
              <a:t>을</a:t>
            </a:r>
            <a:r>
              <a:rPr lang="ko-KR" altLang="en-US" b="1"/>
              <a:t> </a:t>
            </a:r>
            <a:r>
              <a:rPr lang="ko-KR" altLang="en-US" b="1">
                <a:solidFill>
                  <a:srgbClr val="FBA305"/>
                </a:solidFill>
              </a:rPr>
              <a:t>향상</a:t>
            </a:r>
            <a:r>
              <a:rPr lang="ko-KR" altLang="en-US" b="1">
                <a:solidFill>
                  <a:srgbClr val="113947"/>
                </a:solidFill>
              </a:rPr>
              <a:t>시킨다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FBA305"/>
                </a:solidFill>
              </a:rPr>
              <a:t>이 때</a:t>
            </a:r>
            <a:r>
              <a:rPr lang="en-US" altLang="ko-KR" b="1">
                <a:solidFill>
                  <a:srgbClr val="FBA305"/>
                </a:solidFill>
              </a:rPr>
              <a:t>, </a:t>
            </a:r>
            <a:r>
              <a:rPr lang="ko-KR" altLang="en-US" b="1">
                <a:solidFill>
                  <a:srgbClr val="FBA305"/>
                </a:solidFill>
              </a:rPr>
              <a:t>자바 언어 구사 능력이란</a:t>
            </a:r>
            <a:r>
              <a:rPr lang="en-US" altLang="ko-KR" b="1">
                <a:solidFill>
                  <a:srgbClr val="FBA305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문법</a:t>
            </a:r>
            <a:r>
              <a:rPr lang="en-US" altLang="ko-KR" b="1">
                <a:solidFill>
                  <a:srgbClr val="113947"/>
                </a:solidFill>
              </a:rPr>
              <a:t>(for</a:t>
            </a:r>
            <a:r>
              <a:rPr lang="ko-KR" altLang="en-US" b="1">
                <a:solidFill>
                  <a:srgbClr val="113947"/>
                </a:solidFill>
              </a:rPr>
              <a:t>문 </a:t>
            </a:r>
            <a:r>
              <a:rPr lang="en-US" altLang="ko-KR" b="1">
                <a:solidFill>
                  <a:srgbClr val="113947"/>
                </a:solidFill>
              </a:rPr>
              <a:t>while</a:t>
            </a:r>
            <a:r>
              <a:rPr lang="ko-KR" altLang="en-US" b="1">
                <a:solidFill>
                  <a:srgbClr val="113947"/>
                </a:solidFill>
              </a:rPr>
              <a:t>문</a:t>
            </a:r>
            <a:r>
              <a:rPr lang="en-US" altLang="ko-KR" b="1">
                <a:solidFill>
                  <a:srgbClr val="113947"/>
                </a:solidFill>
              </a:rPr>
              <a:t>, switch case</a:t>
            </a:r>
            <a:r>
              <a:rPr lang="ko-KR" altLang="en-US" b="1">
                <a:solidFill>
                  <a:srgbClr val="113947"/>
                </a:solidFill>
              </a:rPr>
              <a:t>문 등</a:t>
            </a:r>
            <a:r>
              <a:rPr lang="en-US" altLang="ko-KR" b="1">
                <a:solidFill>
                  <a:srgbClr val="113947"/>
                </a:solidFill>
              </a:rPr>
              <a:t>)</a:t>
            </a:r>
            <a:r>
              <a:rPr lang="ko-KR" altLang="en-US" b="1">
                <a:solidFill>
                  <a:srgbClr val="113947"/>
                </a:solidFill>
              </a:rPr>
              <a:t>을</a:t>
            </a:r>
            <a:r>
              <a:rPr lang="en-US" altLang="ko-KR" b="1">
                <a:solidFill>
                  <a:srgbClr val="113947"/>
                </a:solidFill>
              </a:rPr>
              <a:t> </a:t>
            </a:r>
            <a:r>
              <a:rPr lang="ko-KR" altLang="en-US" b="1">
                <a:solidFill>
                  <a:srgbClr val="113947"/>
                </a:solidFill>
              </a:rPr>
              <a:t>이해하고</a:t>
            </a:r>
            <a:r>
              <a:rPr lang="en-US" altLang="ko-KR" b="1">
                <a:solidFill>
                  <a:srgbClr val="113947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각 상황</a:t>
            </a:r>
            <a:r>
              <a:rPr lang="en-US" altLang="ko-KR" b="1">
                <a:solidFill>
                  <a:srgbClr val="113947"/>
                </a:solidFill>
              </a:rPr>
              <a:t>(</a:t>
            </a:r>
            <a:r>
              <a:rPr lang="ko-KR" altLang="en-US" b="1">
                <a:solidFill>
                  <a:srgbClr val="113947"/>
                </a:solidFill>
              </a:rPr>
              <a:t>입금</a:t>
            </a:r>
            <a:r>
              <a:rPr lang="en-US" altLang="ko-KR" b="1">
                <a:solidFill>
                  <a:srgbClr val="113947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출금</a:t>
            </a:r>
            <a:r>
              <a:rPr lang="en-US" altLang="ko-KR" b="1">
                <a:solidFill>
                  <a:srgbClr val="113947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송금</a:t>
            </a:r>
            <a:r>
              <a:rPr lang="en-US" altLang="ko-KR" b="1">
                <a:solidFill>
                  <a:srgbClr val="113947"/>
                </a:solidFill>
              </a:rPr>
              <a:t> </a:t>
            </a:r>
            <a:r>
              <a:rPr lang="ko-KR" altLang="en-US" b="1">
                <a:solidFill>
                  <a:srgbClr val="113947"/>
                </a:solidFill>
              </a:rPr>
              <a:t>등의 상황</a:t>
            </a:r>
            <a:r>
              <a:rPr lang="en-US" altLang="ko-KR" b="1">
                <a:solidFill>
                  <a:srgbClr val="113947"/>
                </a:solidFill>
              </a:rPr>
              <a:t>)</a:t>
            </a:r>
            <a:r>
              <a:rPr lang="ko-KR" altLang="en-US" b="1">
                <a:solidFill>
                  <a:srgbClr val="113947"/>
                </a:solidFill>
              </a:rPr>
              <a:t>에 맞게 적용하여 배운 것을 효과적으로 활용할 수 있는 능력을 말한다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객체 지향의 </a:t>
            </a:r>
            <a:r>
              <a:rPr lang="en-US" altLang="ko-KR" b="1"/>
              <a:t>4</a:t>
            </a:r>
            <a:r>
              <a:rPr lang="ko-KR" altLang="en-US" b="1"/>
              <a:t>대 특징</a:t>
            </a:r>
            <a:endParaRPr lang="en-US" altLang="ko-KR" b="1"/>
          </a:p>
          <a:p>
            <a:pPr lvl="0">
              <a:defRPr/>
            </a:pPr>
            <a:r>
              <a:rPr lang="en-US" altLang="ko-KR" b="1"/>
              <a:t>- </a:t>
            </a:r>
            <a:r>
              <a:rPr lang="ko-KR" altLang="en-US" b="1"/>
              <a:t>추상화</a:t>
            </a:r>
            <a:r>
              <a:rPr lang="en-US" altLang="ko-KR" b="1"/>
              <a:t>(</a:t>
            </a:r>
            <a:r>
              <a:rPr lang="ko-KR" altLang="en-US" b="1"/>
              <a:t>추상클래스 사용</a:t>
            </a:r>
            <a:r>
              <a:rPr lang="en-US" altLang="ko-KR" b="1"/>
              <a:t>), </a:t>
            </a:r>
            <a:r>
              <a:rPr lang="ko-KR" altLang="en-US" b="1"/>
              <a:t>캡슐화</a:t>
            </a:r>
            <a:r>
              <a:rPr lang="en-US" altLang="ko-KR" b="1"/>
              <a:t>(</a:t>
            </a:r>
            <a:r>
              <a:rPr lang="ko-KR" altLang="en-US" b="1"/>
              <a:t>정보은닉</a:t>
            </a:r>
            <a:r>
              <a:rPr lang="en-US" altLang="ko-KR" b="1"/>
              <a:t>), </a:t>
            </a:r>
            <a:r>
              <a:rPr lang="ko-KR" altLang="en-US" b="1"/>
              <a:t>다형성</a:t>
            </a:r>
            <a:r>
              <a:rPr lang="en-US" altLang="ko-KR" b="1"/>
              <a:t>(</a:t>
            </a:r>
            <a:r>
              <a:rPr lang="ko-KR" altLang="en-US" b="1"/>
              <a:t>오버로딩 사용</a:t>
            </a:r>
            <a:r>
              <a:rPr lang="en-US" altLang="ko-KR" b="1"/>
              <a:t>), </a:t>
            </a:r>
            <a:r>
              <a:rPr lang="ko-KR" altLang="en-US" b="1"/>
              <a:t>상속성</a:t>
            </a:r>
            <a:r>
              <a:rPr lang="en-US" altLang="ko-KR" b="1"/>
              <a:t>(</a:t>
            </a:r>
            <a:r>
              <a:rPr lang="ko-KR" altLang="en-US" b="1"/>
              <a:t>오버라이딩 사용</a:t>
            </a:r>
            <a:r>
              <a:rPr lang="en-US" altLang="ko-KR" b="1"/>
              <a:t>)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b="1"/>
              <a:t>언어 구사 능력</a:t>
            </a:r>
            <a:endParaRPr lang="en-US" altLang="ko-KR" b="1"/>
          </a:p>
          <a:p>
            <a:pPr marL="0" lvl="0" indent="0">
              <a:buFontTx/>
              <a:buNone/>
              <a:defRPr/>
            </a:pPr>
            <a:r>
              <a:rPr lang="en-US" altLang="ko-KR" b="1"/>
              <a:t>- </a:t>
            </a:r>
            <a:r>
              <a:rPr lang="ko-KR" altLang="en-US" b="1"/>
              <a:t>라이브러리</a:t>
            </a:r>
            <a:r>
              <a:rPr lang="en-US" altLang="ko-KR" b="1"/>
              <a:t>: apache poi,</a:t>
            </a:r>
            <a:r>
              <a:rPr lang="ko-KR" altLang="en-US" b="1"/>
              <a:t> </a:t>
            </a:r>
            <a:r>
              <a:rPr lang="en-US" altLang="ko-KR" b="1"/>
              <a:t>apache log4j, apache commons compress</a:t>
            </a:r>
            <a:r>
              <a:rPr lang="ko-KR" altLang="en-US" b="1"/>
              <a:t>사용</a:t>
            </a:r>
            <a:endParaRPr lang="en-US" altLang="ko-KR" b="1"/>
          </a:p>
          <a:p>
            <a:pPr marL="0" lvl="0" indent="0">
              <a:buFontTx/>
              <a:buNone/>
              <a:defRPr/>
            </a:pPr>
            <a:r>
              <a:rPr lang="en-US" altLang="ko-KR" b="1"/>
              <a:t>  </a:t>
            </a:r>
            <a:r>
              <a:rPr lang="ko-KR" altLang="en-US" b="1"/>
              <a:t>→ </a:t>
            </a:r>
            <a:r>
              <a:rPr lang="en-US" altLang="ko-KR" b="1"/>
              <a:t>poi</a:t>
            </a:r>
            <a:r>
              <a:rPr lang="ko-KR" altLang="en-US" b="1"/>
              <a:t>는 자바에서 엑셀을 사용하기 위해 필요</a:t>
            </a:r>
            <a:endParaRPr lang="en-US" altLang="ko-KR" b="1"/>
          </a:p>
          <a:p>
            <a:pPr marL="0" lvl="0" indent="0">
              <a:buFontTx/>
              <a:buNone/>
              <a:defRPr/>
            </a:pPr>
            <a:r>
              <a:rPr lang="en-US" altLang="ko-KR" b="1"/>
              <a:t>  </a:t>
            </a:r>
            <a:r>
              <a:rPr lang="ko-KR" altLang="en-US" b="1"/>
              <a:t>→ </a:t>
            </a:r>
            <a:r>
              <a:rPr lang="en-US" altLang="ko-KR" b="1"/>
              <a:t>log4j</a:t>
            </a:r>
            <a:r>
              <a:rPr lang="ko-KR" altLang="en-US" b="1"/>
              <a:t>는 </a:t>
            </a:r>
            <a:r>
              <a:rPr lang="en-US" altLang="ko-KR" b="1"/>
              <a:t>poi</a:t>
            </a:r>
            <a:r>
              <a:rPr lang="ko-KR" altLang="en-US" b="1"/>
              <a:t>의 종속성 충족과</a:t>
            </a:r>
            <a:r>
              <a:rPr lang="en-US" altLang="ko-KR" b="1"/>
              <a:t> </a:t>
            </a:r>
            <a:r>
              <a:rPr lang="ko-KR" altLang="en-US" b="1"/>
              <a:t>로깅을 위해 필요</a:t>
            </a:r>
            <a:endParaRPr lang="en-US" altLang="ko-KR" b="1"/>
          </a:p>
          <a:p>
            <a:pPr marL="0" lvl="0" indent="0">
              <a:buFontTx/>
              <a:buNone/>
              <a:defRPr/>
            </a:pPr>
            <a:r>
              <a:rPr lang="en-US" altLang="ko-KR" b="1"/>
              <a:t>  </a:t>
            </a:r>
            <a:r>
              <a:rPr lang="ko-KR" altLang="en-US" b="1"/>
              <a:t>→ </a:t>
            </a:r>
            <a:r>
              <a:rPr lang="en-US" altLang="ko-KR" b="1"/>
              <a:t>commons compres</a:t>
            </a:r>
            <a:r>
              <a:rPr lang="ko-KR" altLang="en-US" b="1"/>
              <a:t>은 </a:t>
            </a:r>
            <a:r>
              <a:rPr lang="en-US" altLang="ko-KR" b="1"/>
              <a:t>poi</a:t>
            </a:r>
            <a:r>
              <a:rPr lang="ko-KR" altLang="en-US" b="1"/>
              <a:t>의 중속성 충족을 위해 사용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단계별 학습을 통해 자바 언어의 이해도를 향상시키고 자바의 숙련도를 높일 수 있다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이 때</a:t>
            </a:r>
            <a:r>
              <a:rPr lang="en-US" altLang="ko-KR" b="1">
                <a:solidFill>
                  <a:srgbClr val="113947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단계별 학습이란</a:t>
            </a:r>
            <a:r>
              <a:rPr lang="en-US" altLang="ko-KR" b="1">
                <a:solidFill>
                  <a:srgbClr val="113947"/>
                </a:solidFill>
              </a:rPr>
              <a:t>, ‘</a:t>
            </a:r>
            <a:r>
              <a:rPr lang="ko-KR" altLang="en-US" b="1">
                <a:solidFill>
                  <a:srgbClr val="113947"/>
                </a:solidFill>
              </a:rPr>
              <a:t>이것이 자바다</a:t>
            </a:r>
            <a:r>
              <a:rPr lang="en-US" altLang="ko-KR" b="1">
                <a:solidFill>
                  <a:srgbClr val="113947"/>
                </a:solidFill>
              </a:rPr>
              <a:t>’ </a:t>
            </a:r>
            <a:r>
              <a:rPr lang="ko-KR" altLang="en-US" b="1">
                <a:solidFill>
                  <a:srgbClr val="113947"/>
                </a:solidFill>
              </a:rPr>
              <a:t>책 기준</a:t>
            </a:r>
            <a:r>
              <a:rPr lang="en-US" altLang="ko-KR" b="1">
                <a:solidFill>
                  <a:srgbClr val="113947"/>
                </a:solidFill>
              </a:rPr>
              <a:t>:</a:t>
            </a:r>
            <a:r>
              <a:rPr lang="ko-KR" altLang="en-US" b="1">
                <a:solidFill>
                  <a:srgbClr val="113947"/>
                </a:solidFill>
              </a:rPr>
              <a:t> </a:t>
            </a:r>
            <a:r>
              <a:rPr lang="en-US" altLang="ko-KR" b="1">
                <a:solidFill>
                  <a:srgbClr val="113947"/>
                </a:solidFill>
              </a:rPr>
              <a:t>part 01 </a:t>
            </a:r>
            <a:r>
              <a:rPr lang="ko-KR" altLang="en-US" b="1">
                <a:solidFill>
                  <a:srgbClr val="113947"/>
                </a:solidFill>
              </a:rPr>
              <a:t>자바 언어 기초를 시작으로 </a:t>
            </a:r>
            <a:r>
              <a:rPr lang="en-US" altLang="ko-KR" b="1">
                <a:solidFill>
                  <a:srgbClr val="113947"/>
                </a:solidFill>
              </a:rPr>
              <a:t>part 02 </a:t>
            </a:r>
            <a:r>
              <a:rPr lang="ko-KR" altLang="en-US" b="1">
                <a:solidFill>
                  <a:srgbClr val="113947"/>
                </a:solidFill>
              </a:rPr>
              <a:t>객체 지향 프로그래밍을 넘어 </a:t>
            </a:r>
            <a:r>
              <a:rPr lang="en-US" altLang="ko-KR" b="1">
                <a:solidFill>
                  <a:srgbClr val="113947"/>
                </a:solidFill>
              </a:rPr>
              <a:t>part 03 </a:t>
            </a:r>
            <a:r>
              <a:rPr lang="ko-KR" altLang="en-US" b="1">
                <a:solidFill>
                  <a:srgbClr val="113947"/>
                </a:solidFill>
              </a:rPr>
              <a:t>라이브러리 활용의 내용을 이해하고</a:t>
            </a:r>
            <a:r>
              <a:rPr lang="en-US" altLang="ko-KR" b="1">
                <a:solidFill>
                  <a:srgbClr val="113947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이와 관련된 기능을 사용할 수 있는 것을 말한다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76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E0118-0D85-490A-A622-81680C1284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ADD-7EC9-4F21-9B9A-A9352CB0AEAE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BB7-E851-4287-8506-3260807B8952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F3D98C-A3AF-437E-9A1D-E87398C1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0CE9-743A-4D19-9086-080C3198E538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082967-2CC9-4712-97D8-77EF5A28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0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D73E-BAD8-404E-9C6A-83A301B3C0D6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8D875F-8680-44BE-81B9-5E78AA1B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6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DD34-DE1F-434C-B4FC-3F7C8D9B7B1B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D3A015-8DC2-4C5A-B23A-74021B2D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994-3AAB-4F05-A5AA-1F9D7A2AFD93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9C7C82-194A-4FF9-8924-5C9D159D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768-09E7-45D3-88E2-BD032F4BD424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A8DE62-A1C8-4800-8DBC-9144C941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23E-5B8D-4D42-B35C-071FBA4EDEB1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3179-3B86-4AB7-A0F1-BBCC0323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4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6F34-87C2-4D6C-BE7F-F217C03EC939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F17A12-9C81-480F-B5A8-19D046FC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2D92-F6D3-4292-BD45-6ED1DBD3123F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6B2547-566B-4EC8-918A-3E573594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6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283F-DA13-45E7-A351-0FA623915EB3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758FC8D-27FF-423A-AC53-B371D689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5937-24CD-4B8C-B91C-2F3C24A317C4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s.sz-search.com/s.html?q=%EC%96%B4%ED%94%BC%EC%B9%98&amp;p=1&amp;k=3#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DA48302-9001-4F1D-A9FF-D49C6840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36" y="548680"/>
            <a:ext cx="7464152" cy="23762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400" b="1">
                <a:solidFill>
                  <a:srgbClr val="FBA305"/>
                </a:solidFill>
                <a:latin typeface="+mj-ea"/>
              </a:rPr>
              <a:t>은행 입</a:t>
            </a:r>
            <a:r>
              <a:rPr lang="en-US" altLang="ko-KR" sz="4400" b="1">
                <a:solidFill>
                  <a:srgbClr val="FBA305"/>
                </a:solidFill>
                <a:latin typeface="+mj-ea"/>
              </a:rPr>
              <a:t>·</a:t>
            </a:r>
            <a:r>
              <a:rPr lang="ko-KR" altLang="en-US" sz="4400" b="1">
                <a:solidFill>
                  <a:srgbClr val="FBA305"/>
                </a:solidFill>
                <a:latin typeface="+mj-ea"/>
              </a:rPr>
              <a:t>출금 </a:t>
            </a:r>
            <a:r>
              <a:rPr lang="ko-KR" altLang="en-US" sz="4400" b="1">
                <a:solidFill>
                  <a:srgbClr val="113947"/>
                </a:solidFill>
                <a:latin typeface="+mj-ea"/>
              </a:rPr>
              <a:t>관리를 위한 </a:t>
            </a:r>
            <a:br>
              <a:rPr lang="en-US" altLang="ko-KR" sz="4400" b="1">
                <a:solidFill>
                  <a:srgbClr val="113947"/>
                </a:solidFill>
                <a:latin typeface="+mj-ea"/>
              </a:rPr>
            </a:br>
            <a:r>
              <a:rPr lang="en-US" altLang="ko-KR" sz="4400" b="1">
                <a:solidFill>
                  <a:srgbClr val="113947"/>
                </a:solidFill>
                <a:latin typeface="+mj-ea"/>
              </a:rPr>
              <a:t>JAVA</a:t>
            </a:r>
            <a:r>
              <a:rPr lang="ko-KR" altLang="en-US" sz="4400" b="1">
                <a:solidFill>
                  <a:srgbClr val="113947"/>
                </a:solidFill>
                <a:latin typeface="+mj-ea"/>
              </a:rPr>
              <a:t> </a:t>
            </a:r>
            <a:r>
              <a:rPr lang="ko-KR" altLang="en-US" sz="4400" b="1">
                <a:solidFill>
                  <a:srgbClr val="FFC000"/>
                </a:solidFill>
                <a:latin typeface="+mj-ea"/>
              </a:rPr>
              <a:t>프로그램 개발</a:t>
            </a:r>
            <a:endParaRPr lang="ko-KR" altLang="en-US" sz="4400" b="1">
              <a:solidFill>
                <a:srgbClr val="113947"/>
              </a:solidFill>
              <a:latin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CF316B-45BD-48DB-8C5D-D6A4C009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37" y="3719662"/>
            <a:ext cx="9144000" cy="1358292"/>
          </a:xfrm>
        </p:spPr>
        <p:txBody>
          <a:bodyPr>
            <a:normAutofit fontScale="92500" lnSpcReduction="100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 sz="3800" b="1">
                <a:solidFill>
                  <a:srgbClr val="113947"/>
                </a:solidFill>
                <a:latin typeface="+mj-ea"/>
                <a:ea typeface="+mj-ea"/>
              </a:rPr>
              <a:t>1</a:t>
            </a:r>
            <a:r>
              <a:rPr lang="ko-KR" altLang="en-US" sz="3800" b="1">
                <a:solidFill>
                  <a:srgbClr val="113947"/>
                </a:solidFill>
              </a:rPr>
              <a:t>팀</a:t>
            </a: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900" b="1">
                <a:solidFill>
                  <a:srgbClr val="113947"/>
                </a:solidFill>
              </a:rPr>
              <a:t>백동민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김용욱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김종연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봉세연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이규복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홍지희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A1A74-60DD-43DB-9364-A8E1465E125F}"/>
              </a:ext>
            </a:extLst>
          </p:cNvPr>
          <p:cNvSpPr/>
          <p:nvPr/>
        </p:nvSpPr>
        <p:spPr>
          <a:xfrm>
            <a:off x="335360" y="2921896"/>
            <a:ext cx="111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 err="1">
                <a:solidFill>
                  <a:srgbClr val="113947"/>
                </a:solidFill>
              </a:rPr>
              <a:t>ver</a:t>
            </a:r>
            <a:r>
              <a:rPr lang="en-US" altLang="ko-KR" sz="2000" b="1" dirty="0">
                <a:solidFill>
                  <a:srgbClr val="113947"/>
                </a:solidFill>
              </a:rPr>
              <a:t> 1.0.0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F3E372-6575-4436-95A1-528CE11ADF5D}"/>
              </a:ext>
            </a:extLst>
          </p:cNvPr>
          <p:cNvSpPr/>
          <p:nvPr/>
        </p:nvSpPr>
        <p:spPr>
          <a:xfrm>
            <a:off x="339726" y="620688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ko-KR" altLang="en-US" b="1">
                <a:solidFill>
                  <a:schemeClr val="bg1">
                    <a:lumMod val="75000"/>
                  </a:schemeClr>
                </a:solidFill>
              </a:rPr>
              <a:t>자바 기반 빅데이터 시각화 개발자 양성과정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B6FA5D-5CE4-4CD9-A17A-00A40AE3F75E}"/>
              </a:ext>
            </a:extLst>
          </p:cNvPr>
          <p:cNvCxnSpPr>
            <a:cxnSpLocks/>
          </p:cNvCxnSpPr>
          <p:nvPr/>
        </p:nvCxnSpPr>
        <p:spPr>
          <a:xfrm>
            <a:off x="335360" y="3284984"/>
            <a:ext cx="1110432" cy="0"/>
          </a:xfrm>
          <a:prstGeom prst="line">
            <a:avLst/>
          </a:prstGeom>
          <a:ln w="38100">
            <a:solidFill>
              <a:srgbClr val="11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2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FAAAC42B-69A4-47A9-9478-4C129A39D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56033"/>
              </p:ext>
            </p:extLst>
          </p:nvPr>
        </p:nvGraphicFramePr>
        <p:xfrm>
          <a:off x="528448" y="1124744"/>
          <a:ext cx="11135104" cy="5064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변경 내역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0.9.0)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2023.07.03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2023.07.03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차 수정 보완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0.9.1)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프로젝트 배경 추가</a:t>
                      </a:r>
                      <a:r>
                        <a:rPr lang="en-US" altLang="ko-KR" sz="12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프로젝트 목적 수정 및</a:t>
                      </a:r>
                      <a:r>
                        <a:rPr lang="en-US" altLang="ko-KR" sz="12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슬라이드 노트 추가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2023.07.04</a:t>
                      </a: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2023.07.04</a:t>
                      </a: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차 수정 보완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0.9.2)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2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- 4p </a:t>
                      </a:r>
                      <a:r>
                        <a:rPr lang="ko-KR" altLang="en-US" sz="12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프로젝트 목적 슬라이드 노트 추가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2023.07.06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2023.07.06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rgbClr val="113947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effectLst/>
                          <a:latin typeface="+mn-ea"/>
                          <a:ea typeface="+mn-ea"/>
                        </a:rPr>
                        <a:t>최종안 작성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1.0.0)</a:t>
                      </a:r>
                    </a:p>
                    <a:p>
                      <a:endParaRPr lang="ko-KR" altLang="en-US" sz="1400" dirty="0"/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effectLst/>
                        </a:rPr>
                        <a:t>  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2023.07.14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2023.07.14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955B87B-82A0-4B64-8682-BED0D98E046E}"/>
              </a:ext>
            </a:extLst>
          </p:cNvPr>
          <p:cNvSpPr/>
          <p:nvPr/>
        </p:nvSpPr>
        <p:spPr>
          <a:xfrm>
            <a:off x="520076" y="718162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113947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b="1">
                <a:solidFill>
                  <a:srgbClr val="113947"/>
                </a:solidFill>
                <a:latin typeface="맑은 고딕" panose="020B0503020000020004" pitchFamily="50" charset="-127"/>
              </a:rPr>
              <a:t>변경 이력 관리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7593F-A056-46F0-B333-7F2A69CA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F52B3-A51F-4648-A79C-B7C333CACBF6}"/>
              </a:ext>
            </a:extLst>
          </p:cNvPr>
          <p:cNvSpPr/>
          <p:nvPr/>
        </p:nvSpPr>
        <p:spPr>
          <a:xfrm>
            <a:off x="4013407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4569D6-D9B9-4328-BF75-7FAD97B24B61}"/>
              </a:ext>
            </a:extLst>
          </p:cNvPr>
          <p:cNvSpPr/>
          <p:nvPr/>
        </p:nvSpPr>
        <p:spPr>
          <a:xfrm>
            <a:off x="551447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D4CA-AA59-49EA-8BB3-62A49DA8AEBE}"/>
              </a:ext>
            </a:extLst>
          </p:cNvPr>
          <p:cNvSpPr txBox="1"/>
          <p:nvPr/>
        </p:nvSpPr>
        <p:spPr>
          <a:xfrm>
            <a:off x="276688" y="763310"/>
            <a:ext cx="171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9600" b="1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26000">
                      <a:schemeClr val="bg1"/>
                    </a:gs>
                    <a:gs pos="41000">
                      <a:schemeClr val="bg1">
                        <a:lumMod val="9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9600" b="1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69000">
                    <a:schemeClr val="bg1">
                      <a:lumMod val="85000"/>
                    </a:schemeClr>
                  </a:gs>
                  <a:gs pos="26000">
                    <a:schemeClr val="bg1"/>
                  </a:gs>
                  <a:gs pos="41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달러 환율, 세계 경제, 팔, 사업, 증권 거래소, 상징, 화살, 방향">
            <a:extLst>
              <a:ext uri="{FF2B5EF4-FFF2-40B4-BE49-F238E27FC236}">
                <a16:creationId xmlns:a16="http://schemas.microsoft.com/office/drawing/2014/main" id="{169AD25E-8E9C-45FB-9F71-B433E189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138" y="1124744"/>
            <a:ext cx="532372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FED6DA-08A7-4DA9-9EEA-4FDA39280374}"/>
              </a:ext>
            </a:extLst>
          </p:cNvPr>
          <p:cNvSpPr txBox="1"/>
          <p:nvPr/>
        </p:nvSpPr>
        <p:spPr>
          <a:xfrm>
            <a:off x="427694" y="1458650"/>
            <a:ext cx="575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blipFill>
                  <a:blip r:embed="rId3"/>
                  <a:stretch>
                    <a:fillRect/>
                  </a:stretch>
                </a:blipFill>
                <a:latin typeface="HY견고딕" panose="02030600000101010101" pitchFamily="18" charset="-127"/>
                <a:ea typeface="HY견고딕" panose="02030600000101010101" pitchFamily="18" charset="-127"/>
              </a:rPr>
              <a:t>Project Planner</a:t>
            </a:r>
            <a:endParaRPr lang="ko-KR" altLang="en-US" sz="5400" b="1">
              <a:blipFill>
                <a:blip r:embed="rId3"/>
                <a:stretch>
                  <a:fillRect/>
                </a:stretch>
              </a:blip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E381-DDE7-4C73-8A6D-26BD3D56124F}"/>
              </a:ext>
            </a:extLst>
          </p:cNvPr>
          <p:cNvSpPr txBox="1"/>
          <p:nvPr/>
        </p:nvSpPr>
        <p:spPr>
          <a:xfrm>
            <a:off x="276688" y="277141"/>
            <a:ext cx="5675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b="1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  <a:ea typeface="+mj-ea"/>
              </a:rPr>
              <a:t>|     </a:t>
            </a:r>
            <a:r>
              <a:rPr lang="ko-KR" altLang="en-US" sz="1100" b="1">
                <a:solidFill>
                  <a:srgbClr val="113947"/>
                </a:solidFill>
                <a:latin typeface="+mj-ea"/>
                <a:ea typeface="+mj-ea"/>
              </a:rPr>
              <a:t>과제 수행범위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  <a:ea typeface="+mj-ea"/>
              </a:rPr>
              <a:t>|     </a:t>
            </a:r>
            <a:r>
              <a:rPr lang="en-US" altLang="ko-KR" sz="1200" b="1">
                <a:solidFill>
                  <a:srgbClr val="113947"/>
                </a:solidFill>
                <a:latin typeface="+mj-ea"/>
                <a:ea typeface="+mj-ea"/>
              </a:rPr>
              <a:t>WBS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 (work Breakdown Structure)</a:t>
            </a:r>
            <a:r>
              <a:rPr lang="ko-KR" altLang="en-US" sz="1200" b="1">
                <a:solidFill>
                  <a:srgbClr val="113947"/>
                </a:solidFill>
                <a:latin typeface="+mj-ea"/>
                <a:ea typeface="+mj-ea"/>
              </a:rPr>
              <a:t>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|     </a:t>
            </a:r>
            <a:r>
              <a:rPr lang="en-US" altLang="ko-KR" sz="1200" b="1">
                <a:solidFill>
                  <a:srgbClr val="113947"/>
                </a:solidFill>
                <a:latin typeface="+mj-ea"/>
              </a:rPr>
              <a:t>Q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&amp;</a:t>
            </a:r>
            <a:r>
              <a:rPr lang="en-US" altLang="ko-KR" sz="1200" b="1">
                <a:solidFill>
                  <a:srgbClr val="113947"/>
                </a:solidFill>
                <a:latin typeface="+mj-ea"/>
              </a:rPr>
              <a:t>A</a:t>
            </a:r>
            <a:endParaRPr lang="ko-KR" altLang="en-US" sz="1200" b="1">
              <a:solidFill>
                <a:srgbClr val="113947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E7061-A4A2-4FBA-9AB0-4BE938781B9B}"/>
              </a:ext>
            </a:extLst>
          </p:cNvPr>
          <p:cNvSpPr txBox="1"/>
          <p:nvPr/>
        </p:nvSpPr>
        <p:spPr>
          <a:xfrm>
            <a:off x="423792" y="3212976"/>
            <a:ext cx="44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은행 입</a:t>
            </a:r>
            <a:r>
              <a:rPr lang="en-US" altLang="ko-KR" sz="1600" b="1">
                <a:solidFill>
                  <a:srgbClr val="113947"/>
                </a:solidFill>
              </a:rPr>
              <a:t>·</a:t>
            </a:r>
            <a:r>
              <a:rPr lang="ko-KR" altLang="en-US" sz="1600" b="1">
                <a:solidFill>
                  <a:srgbClr val="113947"/>
                </a:solidFill>
              </a:rPr>
              <a:t>출금 관리를 위한 </a:t>
            </a:r>
            <a:r>
              <a:rPr lang="en-US" altLang="ko-KR" sz="1600" b="1">
                <a:solidFill>
                  <a:srgbClr val="113947"/>
                </a:solidFill>
              </a:rPr>
              <a:t>JAVA </a:t>
            </a:r>
            <a:r>
              <a:rPr lang="ko-KR" altLang="en-US" sz="1600" b="1">
                <a:solidFill>
                  <a:srgbClr val="113947"/>
                </a:solidFill>
              </a:rPr>
              <a:t>프로그램 개발</a:t>
            </a:r>
            <a:endParaRPr lang="en-US" altLang="ko-KR" sz="1600" b="1">
              <a:solidFill>
                <a:srgbClr val="113947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3179BB-F78E-47F1-8820-FDEB730F2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4076161"/>
            <a:ext cx="498597" cy="4985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EF220A-47B7-4280-9E55-1A7ECE9BCE0D}"/>
              </a:ext>
            </a:extLst>
          </p:cNvPr>
          <p:cNvSpPr/>
          <p:nvPr/>
        </p:nvSpPr>
        <p:spPr>
          <a:xfrm>
            <a:off x="2282229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FAB253-3454-43FD-BC2B-2E3728930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25" y="4085829"/>
            <a:ext cx="378000" cy="378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EEBB953-5948-4BD6-A20B-5096FA523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8" y="4076161"/>
            <a:ext cx="378000" cy="37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9A857B-D72E-4C57-B0EB-A815BC4BBACB}"/>
              </a:ext>
            </a:extLst>
          </p:cNvPr>
          <p:cNvSpPr txBox="1"/>
          <p:nvPr/>
        </p:nvSpPr>
        <p:spPr>
          <a:xfrm>
            <a:off x="729233" y="4653136"/>
            <a:ext cx="129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  <a:p>
            <a:pPr algn="ctr"/>
            <a:endParaRPr lang="en-US" altLang="ko-KR" sz="9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프로젝트 배경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프로젝트 목적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2202AB-AC6F-42D4-8F15-9B881833EA32}"/>
              </a:ext>
            </a:extLst>
          </p:cNvPr>
          <p:cNvSpPr txBox="1"/>
          <p:nvPr/>
        </p:nvSpPr>
        <p:spPr>
          <a:xfrm>
            <a:off x="2498812" y="4653136"/>
            <a:ext cx="1295025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</a:rPr>
              <a:t>Task Range</a:t>
            </a:r>
          </a:p>
          <a:p>
            <a:pPr algn="ctr"/>
            <a:endParaRPr lang="en-US" altLang="ko-KR" sz="9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기본기능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프로젝트 문서 작성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BC093-7716-4BA8-902E-3F4AE57A9179}"/>
              </a:ext>
            </a:extLst>
          </p:cNvPr>
          <p:cNvSpPr txBox="1"/>
          <p:nvPr/>
        </p:nvSpPr>
        <p:spPr>
          <a:xfrm>
            <a:off x="4223115" y="4653136"/>
            <a:ext cx="129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</a:rPr>
              <a:t>WBS</a:t>
            </a:r>
          </a:p>
          <a:p>
            <a:pPr algn="ctr"/>
            <a:endParaRPr lang="en-US" altLang="ko-KR" sz="9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업무 분류 체계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E4F6D9-B2CD-4FD6-B29A-48F3C73F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6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9A816-4613-496B-BDF2-AB2DA465D7D7}"/>
              </a:ext>
            </a:extLst>
          </p:cNvPr>
          <p:cNvSpPr txBox="1"/>
          <p:nvPr/>
        </p:nvSpPr>
        <p:spPr>
          <a:xfrm>
            <a:off x="421741" y="923232"/>
            <a:ext cx="4145064" cy="8697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수행기간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2023.07.03 ~ 2023.07.14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사용언어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JAVA</a:t>
            </a:r>
            <a:endParaRPr lang="ko-KR" altLang="en-US" b="1" dirty="0">
              <a:solidFill>
                <a:srgbClr val="11394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B89A5-BCBD-4F5A-A3EB-F98D27852475}"/>
              </a:ext>
            </a:extLst>
          </p:cNvPr>
          <p:cNvSpPr txBox="1"/>
          <p:nvPr/>
        </p:nvSpPr>
        <p:spPr>
          <a:xfrm>
            <a:off x="421742" y="2862930"/>
            <a:ext cx="5256584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현 입</a:t>
            </a:r>
            <a:r>
              <a:rPr lang="en-US" altLang="ko-KR" b="1">
                <a:solidFill>
                  <a:srgbClr val="113947"/>
                </a:solidFill>
              </a:rPr>
              <a:t>·</a:t>
            </a:r>
            <a:r>
              <a:rPr lang="ko-KR" altLang="en-US" b="1">
                <a:solidFill>
                  <a:srgbClr val="113947"/>
                </a:solidFill>
              </a:rPr>
              <a:t>출금 시스템의 비밀번호 오류 시 발생되는</a:t>
            </a:r>
            <a:endParaRPr lang="en-US" altLang="ko-KR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문제에 불편함을 느껴 이를 개선해 보고자 했다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8F1943-F1F1-48EB-9E2E-6FBB1812E308}"/>
              </a:ext>
            </a:extLst>
          </p:cNvPr>
          <p:cNvSpPr/>
          <p:nvPr/>
        </p:nvSpPr>
        <p:spPr>
          <a:xfrm>
            <a:off x="421741" y="2276872"/>
            <a:ext cx="2100255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113947"/>
                </a:solidFill>
              </a:rPr>
              <a:t>프로젝트 배경</a:t>
            </a:r>
            <a:endParaRPr lang="en-US" altLang="ko-KR" sz="2400" b="1" dirty="0">
              <a:solidFill>
                <a:srgbClr val="113947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8BA80A-3622-4963-9B13-BBC775A9A93F}"/>
              </a:ext>
            </a:extLst>
          </p:cNvPr>
          <p:cNvCxnSpPr/>
          <p:nvPr/>
        </p:nvCxnSpPr>
        <p:spPr>
          <a:xfrm>
            <a:off x="759593" y="3684100"/>
            <a:ext cx="0" cy="2520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4AB7DC-410B-4256-B4E1-38D3094D38BB}"/>
              </a:ext>
            </a:extLst>
          </p:cNvPr>
          <p:cNvSpPr txBox="1"/>
          <p:nvPr/>
        </p:nvSpPr>
        <p:spPr>
          <a:xfrm>
            <a:off x="509380" y="3932838"/>
            <a:ext cx="4810162" cy="1985159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비밀번호 오류 시</a:t>
            </a:r>
            <a:endParaRPr lang="en-US" altLang="ko-KR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즉시 오류 메시지 팝업창이 뜨는 것이 아닌</a:t>
            </a:r>
            <a:r>
              <a:rPr lang="en-US" altLang="ko-KR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일의 진행이 계속 되다가</a:t>
            </a:r>
            <a:endParaRPr lang="en-US" altLang="ko-KR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맨 마지막에 오류 메시지를 띄워주는 것</a:t>
            </a:r>
            <a:endParaRPr lang="en-US" altLang="ko-KR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2B51CE2-F7F7-4AFC-810E-0A7A6DD61B80}"/>
              </a:ext>
            </a:extLst>
          </p:cNvPr>
          <p:cNvCxnSpPr>
            <a:cxnSpLocks/>
          </p:cNvCxnSpPr>
          <p:nvPr/>
        </p:nvCxnSpPr>
        <p:spPr>
          <a:xfrm>
            <a:off x="505223" y="3699730"/>
            <a:ext cx="46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7CA084-B82F-4792-9B1E-4C17D123D928}"/>
              </a:ext>
            </a:extLst>
          </p:cNvPr>
          <p:cNvSpPr txBox="1"/>
          <p:nvPr/>
        </p:nvSpPr>
        <p:spPr>
          <a:xfrm>
            <a:off x="6312025" y="814408"/>
            <a:ext cx="5256584" cy="54938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입</a:t>
            </a:r>
            <a:r>
              <a:rPr lang="en-US" altLang="ko-KR" b="1">
                <a:solidFill>
                  <a:srgbClr val="113947"/>
                </a:solidFill>
              </a:rPr>
              <a:t>·</a:t>
            </a:r>
            <a:r>
              <a:rPr lang="ko-KR" altLang="en-US" b="1">
                <a:solidFill>
                  <a:srgbClr val="113947"/>
                </a:solidFill>
              </a:rPr>
              <a:t>출금 프로그램을 개발함으로써</a:t>
            </a: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BA305"/>
                </a:solidFill>
              </a:rPr>
              <a:t>자바 </a:t>
            </a:r>
            <a:r>
              <a:rPr lang="ko-KR" altLang="en-US" b="1" dirty="0">
                <a:solidFill>
                  <a:srgbClr val="FBA305"/>
                </a:solidFill>
              </a:rPr>
              <a:t>언어 </a:t>
            </a:r>
            <a:r>
              <a:rPr lang="ko-KR" altLang="en-US" b="1">
                <a:solidFill>
                  <a:srgbClr val="FBA305"/>
                </a:solidFill>
              </a:rPr>
              <a:t>구사 능력</a:t>
            </a:r>
            <a:r>
              <a:rPr lang="ko-KR" altLang="en-US" b="1">
                <a:solidFill>
                  <a:srgbClr val="113947"/>
                </a:solidFill>
              </a:rPr>
              <a:t>을</a:t>
            </a:r>
            <a:r>
              <a:rPr lang="ko-KR" altLang="en-US" b="1"/>
              <a:t> </a:t>
            </a:r>
            <a:r>
              <a:rPr lang="ko-KR" altLang="en-US" b="1">
                <a:solidFill>
                  <a:srgbClr val="FBA305"/>
                </a:solidFill>
              </a:rPr>
              <a:t>향상</a:t>
            </a:r>
            <a:r>
              <a:rPr lang="ko-KR" altLang="en-US" b="1">
                <a:solidFill>
                  <a:srgbClr val="113947"/>
                </a:solidFill>
              </a:rPr>
              <a:t>시킨다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객체 </a:t>
            </a:r>
            <a:r>
              <a:rPr lang="ko-KR" altLang="en-US" b="1" dirty="0">
                <a:solidFill>
                  <a:srgbClr val="113947"/>
                </a:solidFill>
              </a:rPr>
              <a:t>지향적 </a:t>
            </a:r>
            <a:r>
              <a:rPr lang="ko-KR" altLang="en-US" b="1">
                <a:solidFill>
                  <a:srgbClr val="113947"/>
                </a:solidFill>
              </a:rPr>
              <a:t>개발을 통해</a:t>
            </a:r>
            <a:endParaRPr lang="en-US" altLang="ko-KR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BA305"/>
                </a:solidFill>
              </a:rPr>
              <a:t>객체 </a:t>
            </a:r>
            <a:r>
              <a:rPr lang="ko-KR" altLang="en-US" b="1" dirty="0">
                <a:solidFill>
                  <a:srgbClr val="FBA305"/>
                </a:solidFill>
              </a:rPr>
              <a:t>지향</a:t>
            </a:r>
            <a:r>
              <a:rPr lang="ko-KR" altLang="en-US" b="1" dirty="0">
                <a:solidFill>
                  <a:srgbClr val="113947"/>
                </a:solidFill>
              </a:rPr>
              <a:t>의</a:t>
            </a:r>
            <a:r>
              <a:rPr lang="ko-KR" altLang="en-US" b="1" dirty="0">
                <a:solidFill>
                  <a:srgbClr val="FBA305"/>
                </a:solidFill>
              </a:rPr>
              <a:t> </a:t>
            </a:r>
            <a:r>
              <a:rPr lang="en-US" altLang="ko-KR" b="1" dirty="0">
                <a:solidFill>
                  <a:srgbClr val="FBA305"/>
                </a:solidFill>
              </a:rPr>
              <a:t>4</a:t>
            </a:r>
            <a:r>
              <a:rPr lang="ko-KR" altLang="en-US" b="1" dirty="0">
                <a:solidFill>
                  <a:srgbClr val="FBA305"/>
                </a:solidFill>
              </a:rPr>
              <a:t>대 </a:t>
            </a:r>
            <a:r>
              <a:rPr lang="ko-KR" altLang="en-US" b="1">
                <a:solidFill>
                  <a:srgbClr val="FBA305"/>
                </a:solidFill>
              </a:rPr>
              <a:t>특징</a:t>
            </a:r>
            <a:r>
              <a:rPr lang="ko-KR" altLang="en-US" b="1">
                <a:solidFill>
                  <a:srgbClr val="113947"/>
                </a:solidFill>
              </a:rPr>
              <a:t>을 </a:t>
            </a:r>
            <a:r>
              <a:rPr lang="ko-KR" altLang="en-US" b="1">
                <a:solidFill>
                  <a:srgbClr val="FBA305"/>
                </a:solidFill>
              </a:rPr>
              <a:t>이해</a:t>
            </a:r>
            <a:r>
              <a:rPr lang="ko-KR" altLang="en-US" b="1">
                <a:solidFill>
                  <a:srgbClr val="113947"/>
                </a:solidFill>
              </a:rPr>
              <a:t>한다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자바를 </a:t>
            </a:r>
            <a:r>
              <a:rPr lang="ko-KR" altLang="en-US" b="1" dirty="0">
                <a:solidFill>
                  <a:srgbClr val="113947"/>
                </a:solidFill>
              </a:rPr>
              <a:t>이용한 </a:t>
            </a:r>
            <a:r>
              <a:rPr lang="ko-KR" altLang="en-US" b="1" dirty="0">
                <a:solidFill>
                  <a:srgbClr val="FBA305"/>
                </a:solidFill>
              </a:rPr>
              <a:t>프로젝트 수행 능력</a:t>
            </a:r>
            <a:r>
              <a:rPr lang="ko-KR" altLang="en-US" b="1" dirty="0">
                <a:solidFill>
                  <a:srgbClr val="113947"/>
                </a:solidFill>
              </a:rPr>
              <a:t>을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BA305"/>
                </a:solidFill>
              </a:rPr>
              <a:t>향상</a:t>
            </a:r>
            <a:r>
              <a:rPr lang="ko-KR" altLang="en-US" b="1" dirty="0">
                <a:solidFill>
                  <a:srgbClr val="113947"/>
                </a:solidFill>
              </a:rPr>
              <a:t>시킨다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  <a:r>
              <a:rPr lang="ko-KR" altLang="en-US" b="1">
                <a:solidFill>
                  <a:srgbClr val="113947"/>
                </a:solidFill>
              </a:rPr>
              <a:t> </a:t>
            </a:r>
            <a:endParaRPr lang="en-US" altLang="ko-KR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BA305"/>
                </a:solidFill>
              </a:rPr>
              <a:t>라이브러리 기능</a:t>
            </a:r>
            <a:r>
              <a:rPr lang="ko-KR" altLang="en-US" b="1">
                <a:solidFill>
                  <a:srgbClr val="113947"/>
                </a:solidFill>
              </a:rPr>
              <a:t>의 </a:t>
            </a:r>
            <a:r>
              <a:rPr lang="ko-KR" altLang="en-US" b="1">
                <a:solidFill>
                  <a:srgbClr val="FBA305"/>
                </a:solidFill>
              </a:rPr>
              <a:t>종류</a:t>
            </a:r>
            <a:r>
              <a:rPr lang="ko-KR" altLang="en-US" b="1">
                <a:solidFill>
                  <a:srgbClr val="113947"/>
                </a:solidFill>
              </a:rPr>
              <a:t>와 </a:t>
            </a:r>
            <a:r>
              <a:rPr lang="ko-KR" altLang="en-US" b="1">
                <a:solidFill>
                  <a:srgbClr val="FBA305"/>
                </a:solidFill>
              </a:rPr>
              <a:t>사용 방법</a:t>
            </a:r>
            <a:r>
              <a:rPr lang="ko-KR" altLang="en-US" b="1">
                <a:solidFill>
                  <a:srgbClr val="113947"/>
                </a:solidFill>
              </a:rPr>
              <a:t>을 </a:t>
            </a:r>
            <a:r>
              <a:rPr lang="ko-KR" altLang="en-US" b="1">
                <a:solidFill>
                  <a:srgbClr val="FBA305"/>
                </a:solidFill>
              </a:rPr>
              <a:t>파악</a:t>
            </a:r>
            <a:r>
              <a:rPr lang="ko-KR" altLang="en-US" b="1">
                <a:solidFill>
                  <a:srgbClr val="113947"/>
                </a:solidFill>
              </a:rPr>
              <a:t>하고</a:t>
            </a:r>
            <a:r>
              <a:rPr lang="en-US" altLang="ko-KR" b="1">
                <a:solidFill>
                  <a:srgbClr val="113947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자바의 </a:t>
            </a:r>
            <a:r>
              <a:rPr lang="ko-KR" altLang="en-US" b="1" dirty="0">
                <a:solidFill>
                  <a:srgbClr val="113947"/>
                </a:solidFill>
              </a:rPr>
              <a:t>라이브러리 </a:t>
            </a:r>
            <a:r>
              <a:rPr lang="ko-KR" altLang="en-US" b="1">
                <a:solidFill>
                  <a:srgbClr val="113947"/>
                </a:solidFill>
              </a:rPr>
              <a:t>기능을 </a:t>
            </a:r>
            <a:r>
              <a:rPr lang="ko-KR" altLang="en-US" b="1">
                <a:solidFill>
                  <a:srgbClr val="FBA305"/>
                </a:solidFill>
              </a:rPr>
              <a:t>사용</a:t>
            </a:r>
            <a:r>
              <a:rPr lang="ko-KR" altLang="en-US" b="1">
                <a:solidFill>
                  <a:srgbClr val="113947"/>
                </a:solidFill>
              </a:rPr>
              <a:t>한다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</a:rPr>
              <a:t>팀 프로젝트를 진행하여</a:t>
            </a:r>
            <a:endParaRPr lang="en-US" altLang="ko-KR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BA305"/>
                </a:solidFill>
              </a:rPr>
              <a:t>팀원 간</a:t>
            </a:r>
            <a:r>
              <a:rPr lang="ko-KR" altLang="en-US" b="1">
                <a:solidFill>
                  <a:srgbClr val="113947"/>
                </a:solidFill>
              </a:rPr>
              <a:t>의 </a:t>
            </a:r>
            <a:r>
              <a:rPr lang="ko-KR" altLang="en-US" b="1">
                <a:solidFill>
                  <a:srgbClr val="FBA305"/>
                </a:solidFill>
              </a:rPr>
              <a:t>협업 </a:t>
            </a:r>
            <a:r>
              <a:rPr lang="ko-KR" altLang="en-US" b="1">
                <a:solidFill>
                  <a:srgbClr val="113947"/>
                </a:solidFill>
              </a:rPr>
              <a:t>능력을 기를 수 있다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  <a:endParaRPr lang="en-US" altLang="ko-KR" b="1" dirty="0">
              <a:solidFill>
                <a:srgbClr val="113947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AF297C-D61F-4775-8592-97386D9F3BFC}"/>
              </a:ext>
            </a:extLst>
          </p:cNvPr>
          <p:cNvSpPr/>
          <p:nvPr/>
        </p:nvSpPr>
        <p:spPr>
          <a:xfrm>
            <a:off x="6312024" y="228350"/>
            <a:ext cx="2100255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113947"/>
                </a:solidFill>
              </a:rPr>
              <a:t>프로젝트 목적</a:t>
            </a:r>
            <a:endParaRPr lang="en-US" altLang="ko-KR" sz="2400" b="1" dirty="0">
              <a:solidFill>
                <a:srgbClr val="113947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7F78C5-CB67-4D4B-BE34-ADFEDBC528B5}"/>
              </a:ext>
            </a:extLst>
          </p:cNvPr>
          <p:cNvCxnSpPr/>
          <p:nvPr/>
        </p:nvCxnSpPr>
        <p:spPr>
          <a:xfrm>
            <a:off x="6096000" y="549320"/>
            <a:ext cx="0" cy="576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2321185E-F312-4CC2-80ED-00E2693A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2C8FFF-3665-43C5-B360-580F95C76DA5}"/>
              </a:ext>
            </a:extLst>
          </p:cNvPr>
          <p:cNvSpPr/>
          <p:nvPr/>
        </p:nvSpPr>
        <p:spPr>
          <a:xfrm>
            <a:off x="429965" y="178833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01</a:t>
            </a:r>
            <a:r>
              <a:rPr lang="en-US" altLang="ko-KR" sz="100" b="1" spc="600">
                <a:solidFill>
                  <a:srgbClr val="113947"/>
                </a:solidFill>
              </a:rPr>
              <a:t> </a:t>
            </a:r>
            <a:r>
              <a:rPr lang="ko-KR" altLang="en-US" b="1" spc="600">
                <a:solidFill>
                  <a:srgbClr val="113947"/>
                </a:solidFill>
              </a:rPr>
              <a:t>개요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4B590D4-BEF1-4E3F-B9CA-59DCF3FE4D73}"/>
              </a:ext>
            </a:extLst>
          </p:cNvPr>
          <p:cNvCxnSpPr/>
          <p:nvPr/>
        </p:nvCxnSpPr>
        <p:spPr>
          <a:xfrm>
            <a:off x="6096000" y="3876"/>
            <a:ext cx="0" cy="648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18D7CF9-46D7-4637-B33F-8652A2C53426}"/>
              </a:ext>
            </a:extLst>
          </p:cNvPr>
          <p:cNvCxnSpPr/>
          <p:nvPr/>
        </p:nvCxnSpPr>
        <p:spPr>
          <a:xfrm>
            <a:off x="8973270" y="3876"/>
            <a:ext cx="0" cy="684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0A7114C-077C-478D-B9B4-7864E99D7734}"/>
              </a:ext>
            </a:extLst>
          </p:cNvPr>
          <p:cNvCxnSpPr/>
          <p:nvPr/>
        </p:nvCxnSpPr>
        <p:spPr>
          <a:xfrm>
            <a:off x="11853591" y="3876"/>
            <a:ext cx="0" cy="684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8E07CC4-CC93-4ECD-A28E-1EAA86D5DDC7}"/>
              </a:ext>
            </a:extLst>
          </p:cNvPr>
          <p:cNvCxnSpPr/>
          <p:nvPr/>
        </p:nvCxnSpPr>
        <p:spPr>
          <a:xfrm>
            <a:off x="3216671" y="11691"/>
            <a:ext cx="0" cy="684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6D259B6-1530-4200-8677-23A8BB28E72B}"/>
              </a:ext>
            </a:extLst>
          </p:cNvPr>
          <p:cNvCxnSpPr/>
          <p:nvPr/>
        </p:nvCxnSpPr>
        <p:spPr>
          <a:xfrm>
            <a:off x="343174" y="3876"/>
            <a:ext cx="0" cy="684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79A816-4613-496B-BDF2-AB2DA465D7D7}"/>
              </a:ext>
            </a:extLst>
          </p:cNvPr>
          <p:cNvSpPr txBox="1"/>
          <p:nvPr/>
        </p:nvSpPr>
        <p:spPr>
          <a:xfrm>
            <a:off x="421740" y="923232"/>
            <a:ext cx="430609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수행기간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2023.07.03 ~ 2023.07.14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사용언어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JAVA</a:t>
            </a:r>
            <a:endParaRPr lang="ko-KR" altLang="en-US" b="1" dirty="0">
              <a:solidFill>
                <a:srgbClr val="113947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550DC-DC96-408D-A6A1-002257FE1C6C}"/>
              </a:ext>
            </a:extLst>
          </p:cNvPr>
          <p:cNvSpPr txBox="1"/>
          <p:nvPr/>
        </p:nvSpPr>
        <p:spPr>
          <a:xfrm>
            <a:off x="421741" y="2862930"/>
            <a:ext cx="776248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>
                <a:solidFill>
                  <a:srgbClr val="FBA305"/>
                </a:solidFill>
              </a:rPr>
              <a:t>자바 언어</a:t>
            </a:r>
            <a:r>
              <a:rPr lang="ko-KR" altLang="en-US" b="1">
                <a:solidFill>
                  <a:srgbClr val="113947"/>
                </a:solidFill>
              </a:rPr>
              <a:t>의 </a:t>
            </a:r>
            <a:r>
              <a:rPr lang="ko-KR" altLang="en-US" b="1">
                <a:solidFill>
                  <a:srgbClr val="FBA305"/>
                </a:solidFill>
              </a:rPr>
              <a:t>이해도</a:t>
            </a:r>
            <a:r>
              <a:rPr lang="ko-KR" altLang="en-US" b="1">
                <a:solidFill>
                  <a:srgbClr val="113947"/>
                </a:solidFill>
              </a:rPr>
              <a:t>를 </a:t>
            </a:r>
            <a:r>
              <a:rPr lang="ko-KR" altLang="en-US" b="1">
                <a:solidFill>
                  <a:srgbClr val="FBA305"/>
                </a:solidFill>
              </a:rPr>
              <a:t>향상</a:t>
            </a:r>
            <a:r>
              <a:rPr lang="ko-KR" altLang="en-US" b="1">
                <a:solidFill>
                  <a:srgbClr val="113947"/>
                </a:solidFill>
              </a:rPr>
              <a:t>시켜 자바의 </a:t>
            </a:r>
            <a:r>
              <a:rPr lang="ko-KR" altLang="en-US" b="1">
                <a:solidFill>
                  <a:srgbClr val="FBA305"/>
                </a:solidFill>
              </a:rPr>
              <a:t>숙련도</a:t>
            </a:r>
            <a:r>
              <a:rPr lang="ko-KR" altLang="en-US" b="1">
                <a:solidFill>
                  <a:srgbClr val="113947"/>
                </a:solidFill>
              </a:rPr>
              <a:t>를 높일 수 있다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1">
                <a:solidFill>
                  <a:srgbClr val="113947"/>
                </a:solidFill>
              </a:rPr>
              <a:t>다양한</a:t>
            </a:r>
            <a:r>
              <a:rPr lang="ko-KR" altLang="en-US" b="1">
                <a:solidFill>
                  <a:srgbClr val="FBA305"/>
                </a:solidFill>
              </a:rPr>
              <a:t> 라이브러리</a:t>
            </a:r>
            <a:r>
              <a:rPr lang="ko-KR" altLang="en-US" b="1">
                <a:solidFill>
                  <a:srgbClr val="113947"/>
                </a:solidFill>
              </a:rPr>
              <a:t>를 </a:t>
            </a:r>
            <a:r>
              <a:rPr lang="ko-KR" altLang="en-US" b="1">
                <a:solidFill>
                  <a:srgbClr val="FBA305"/>
                </a:solidFill>
              </a:rPr>
              <a:t>적용</a:t>
            </a:r>
            <a:r>
              <a:rPr lang="ko-KR" altLang="en-US" b="1">
                <a:solidFill>
                  <a:srgbClr val="113947"/>
                </a:solidFill>
              </a:rPr>
              <a:t>하여 </a:t>
            </a:r>
            <a:r>
              <a:rPr lang="ko-KR" altLang="en-US" b="1">
                <a:solidFill>
                  <a:srgbClr val="FBA305"/>
                </a:solidFill>
              </a:rPr>
              <a:t>사용</a:t>
            </a:r>
            <a:r>
              <a:rPr lang="ko-KR" altLang="en-US" b="1">
                <a:solidFill>
                  <a:srgbClr val="113947"/>
                </a:solidFill>
              </a:rPr>
              <a:t>할 수 있다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1">
                <a:solidFill>
                  <a:srgbClr val="113947"/>
                </a:solidFill>
              </a:rPr>
              <a:t>팀 프로젝트의 </a:t>
            </a:r>
            <a:r>
              <a:rPr lang="ko-KR" altLang="en-US" b="1">
                <a:solidFill>
                  <a:srgbClr val="FBA305"/>
                </a:solidFill>
              </a:rPr>
              <a:t>진행방식</a:t>
            </a:r>
            <a:r>
              <a:rPr lang="ko-KR" altLang="en-US" b="1">
                <a:solidFill>
                  <a:srgbClr val="113947"/>
                </a:solidFill>
              </a:rPr>
              <a:t>을 </a:t>
            </a:r>
            <a:r>
              <a:rPr lang="ko-KR" altLang="en-US" b="1">
                <a:solidFill>
                  <a:srgbClr val="FBA305"/>
                </a:solidFill>
              </a:rPr>
              <a:t>이해</a:t>
            </a:r>
            <a:r>
              <a:rPr lang="ko-KR" altLang="en-US" b="1">
                <a:solidFill>
                  <a:srgbClr val="113947"/>
                </a:solidFill>
              </a:rPr>
              <a:t>할 수 있다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CE9398-9CFA-43D4-B763-E8BCDFCFA8B5}"/>
              </a:ext>
            </a:extLst>
          </p:cNvPr>
          <p:cNvSpPr/>
          <p:nvPr/>
        </p:nvSpPr>
        <p:spPr>
          <a:xfrm>
            <a:off x="421741" y="2276872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113947"/>
                </a:solidFill>
              </a:rPr>
              <a:t>기대효과</a:t>
            </a:r>
            <a:endParaRPr lang="en-US" altLang="ko-KR" sz="2400" b="1" dirty="0">
              <a:solidFill>
                <a:srgbClr val="113947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DEDA15-4103-4A17-8ADD-03239289DE33}"/>
              </a:ext>
            </a:extLst>
          </p:cNvPr>
          <p:cNvSpPr/>
          <p:nvPr/>
        </p:nvSpPr>
        <p:spPr>
          <a:xfrm>
            <a:off x="429965" y="178833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01</a:t>
            </a:r>
            <a:r>
              <a:rPr lang="en-US" altLang="ko-KR" sz="100" b="1" spc="600">
                <a:solidFill>
                  <a:srgbClr val="113947"/>
                </a:solidFill>
              </a:rPr>
              <a:t> </a:t>
            </a:r>
            <a:r>
              <a:rPr lang="ko-KR" altLang="en-US" b="1" spc="600">
                <a:solidFill>
                  <a:srgbClr val="113947"/>
                </a:solidFill>
              </a:rPr>
              <a:t>개요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7A8D88-23E7-486F-9210-3221A862B285}"/>
              </a:ext>
            </a:extLst>
          </p:cNvPr>
          <p:cNvSpPr/>
          <p:nvPr/>
        </p:nvSpPr>
        <p:spPr>
          <a:xfrm>
            <a:off x="343174" y="6309320"/>
            <a:ext cx="2880321" cy="548680"/>
          </a:xfrm>
          <a:prstGeom prst="rect">
            <a:avLst/>
          </a:prstGeom>
          <a:solidFill>
            <a:srgbClr val="F8F8F8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D4DAC1D-C502-45F0-81E7-32057E8183C7}"/>
              </a:ext>
            </a:extLst>
          </p:cNvPr>
          <p:cNvSpPr/>
          <p:nvPr/>
        </p:nvSpPr>
        <p:spPr>
          <a:xfrm>
            <a:off x="3216501" y="5229200"/>
            <a:ext cx="2880321" cy="1628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98560E-A297-499D-B80B-E310FD57AD5B}"/>
              </a:ext>
            </a:extLst>
          </p:cNvPr>
          <p:cNvSpPr/>
          <p:nvPr/>
        </p:nvSpPr>
        <p:spPr>
          <a:xfrm>
            <a:off x="6096000" y="3933057"/>
            <a:ext cx="2880321" cy="2924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B70CF53-B519-466C-8591-D2967CBBF3BB}"/>
              </a:ext>
            </a:extLst>
          </p:cNvPr>
          <p:cNvSpPr/>
          <p:nvPr/>
        </p:nvSpPr>
        <p:spPr>
          <a:xfrm>
            <a:off x="8973270" y="1995665"/>
            <a:ext cx="2880321" cy="4869160"/>
          </a:xfrm>
          <a:prstGeom prst="rect">
            <a:avLst/>
          </a:prstGeom>
          <a:solidFill>
            <a:srgbClr val="444444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A305"/>
              </a:solidFill>
            </a:endParaRPr>
          </a:p>
        </p:txBody>
      </p:sp>
      <p:sp>
        <p:nvSpPr>
          <p:cNvPr id="68" name="슬라이드 번호 개체 틀 67">
            <a:extLst>
              <a:ext uri="{FF2B5EF4-FFF2-40B4-BE49-F238E27FC236}">
                <a16:creationId xmlns:a16="http://schemas.microsoft.com/office/drawing/2014/main" id="{697532ED-84A0-470C-905D-C27835D0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7" name="Picture 3" descr="kakao emoticon shop">
            <a:hlinkClick r:id="rId3"/>
            <a:extLst>
              <a:ext uri="{FF2B5EF4-FFF2-40B4-BE49-F238E27FC236}">
                <a16:creationId xmlns:a16="http://schemas.microsoft.com/office/drawing/2014/main" id="{0F6DE022-D4EF-4B9A-A2B2-49FB73E6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78" b="97778" l="1778" r="96889">
                        <a14:foregroundMark x1="11111" y1="34222" x2="11111" y2="34222"/>
                        <a14:foregroundMark x1="21333" y1="24444" x2="21333" y2="24444"/>
                        <a14:foregroundMark x1="81778" y1="20889" x2="81778" y2="20889"/>
                        <a14:foregroundMark x1="90222" y1="31556" x2="90222" y2="31556"/>
                        <a14:foregroundMark x1="90222" y1="44889" x2="90222" y2="44889"/>
                        <a14:foregroundMark x1="43111" y1="37778" x2="43111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32" y="1384897"/>
            <a:ext cx="828217" cy="8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4F78E4-833B-483C-9F1B-65293D4A4EC2}"/>
              </a:ext>
            </a:extLst>
          </p:cNvPr>
          <p:cNvSpPr/>
          <p:nvPr/>
        </p:nvSpPr>
        <p:spPr>
          <a:xfrm>
            <a:off x="9371490" y="404664"/>
            <a:ext cx="2088230" cy="730204"/>
          </a:xfrm>
          <a:prstGeom prst="roundRect">
            <a:avLst/>
          </a:prstGeom>
          <a:solidFill>
            <a:srgbClr val="EFB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CE70A50-5B3E-48D1-ABC4-BA8134252651}"/>
              </a:ext>
            </a:extLst>
          </p:cNvPr>
          <p:cNvSpPr/>
          <p:nvPr/>
        </p:nvSpPr>
        <p:spPr>
          <a:xfrm rot="18879258">
            <a:off x="10296748" y="973250"/>
            <a:ext cx="243181" cy="245491"/>
          </a:xfrm>
          <a:prstGeom prst="rtTriangle">
            <a:avLst/>
          </a:prstGeom>
          <a:solidFill>
            <a:srgbClr val="EFB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CB2F0-199B-439A-B6B6-B04B7E968134}"/>
              </a:ext>
            </a:extLst>
          </p:cNvPr>
          <p:cNvSpPr txBox="1"/>
          <p:nvPr/>
        </p:nvSpPr>
        <p:spPr>
          <a:xfrm>
            <a:off x="9432002" y="637024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숙련도가 향상되었어요</a:t>
            </a:r>
            <a:r>
              <a:rPr lang="ko-KR" altLang="en-US" sz="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!_!</a:t>
            </a:r>
            <a:endParaRPr lang="ko-KR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689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BF4333-BCD6-49A5-9B02-D4CF70FC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F2A4A9-F119-4E1E-8BF0-58B91A10D4D1}"/>
              </a:ext>
            </a:extLst>
          </p:cNvPr>
          <p:cNvSpPr/>
          <p:nvPr/>
        </p:nvSpPr>
        <p:spPr>
          <a:xfrm>
            <a:off x="763493" y="1700808"/>
            <a:ext cx="4367808" cy="41418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관리 기능 구현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보안 기능 구현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정보 문서화 기능 구현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입금 기능 구현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출금 기능 구현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이체 기능 구현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잔액 조회 기능 구현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오류 예외 처리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단위 및 통합 테스트와 디버깅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053737-90CC-442B-80D9-55282A18F646}"/>
              </a:ext>
            </a:extLst>
          </p:cNvPr>
          <p:cNvSpPr/>
          <p:nvPr/>
        </p:nvSpPr>
        <p:spPr>
          <a:xfrm>
            <a:off x="429964" y="178833"/>
            <a:ext cx="2857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02</a:t>
            </a:r>
            <a:r>
              <a:rPr lang="en-US" altLang="ko-KR" sz="100" b="1" spc="600">
                <a:solidFill>
                  <a:srgbClr val="113947"/>
                </a:solidFill>
              </a:rPr>
              <a:t> </a:t>
            </a:r>
            <a:r>
              <a:rPr lang="ko-KR" altLang="en-US" b="1" spc="600">
                <a:solidFill>
                  <a:srgbClr val="113947"/>
                </a:solidFill>
              </a:rPr>
              <a:t>과제 수행범위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28B907-9DA5-4DE5-9AEE-982E7F2C934C}"/>
              </a:ext>
            </a:extLst>
          </p:cNvPr>
          <p:cNvCxnSpPr/>
          <p:nvPr/>
        </p:nvCxnSpPr>
        <p:spPr>
          <a:xfrm>
            <a:off x="6096000" y="3876"/>
            <a:ext cx="0" cy="648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17B03-41A1-4B3A-96D3-0358D7E11427}"/>
              </a:ext>
            </a:extLst>
          </p:cNvPr>
          <p:cNvSpPr/>
          <p:nvPr/>
        </p:nvSpPr>
        <p:spPr>
          <a:xfrm>
            <a:off x="6946448" y="1700808"/>
            <a:ext cx="4367808" cy="5581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문서 작성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37F1CE1-A1F8-4014-ADB5-EB93A6D0D8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62" y="980728"/>
            <a:ext cx="627071" cy="627071"/>
          </a:xfrm>
          <a:prstGeom prst="rect">
            <a:avLst/>
          </a:prstGeom>
          <a:effectLst/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94D0C80-D509-44F7-95B3-AACD10B03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88" y="980728"/>
            <a:ext cx="793928" cy="649407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172A92-E46A-46A0-AED1-C7B77D681AE0}"/>
              </a:ext>
            </a:extLst>
          </p:cNvPr>
          <p:cNvCxnSpPr>
            <a:cxnSpLocks/>
          </p:cNvCxnSpPr>
          <p:nvPr/>
        </p:nvCxnSpPr>
        <p:spPr>
          <a:xfrm rot="5400000">
            <a:off x="9143495" y="388343"/>
            <a:ext cx="0" cy="6084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149A3EF1-DA76-470E-8021-1C7601BEB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428" y="4413021"/>
            <a:ext cx="551878" cy="6001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5AA543-F042-462F-BFE1-95590CD4B8DA}"/>
              </a:ext>
            </a:extLst>
          </p:cNvPr>
          <p:cNvSpPr/>
          <p:nvPr/>
        </p:nvSpPr>
        <p:spPr>
          <a:xfrm>
            <a:off x="6946448" y="5083849"/>
            <a:ext cx="4367808" cy="5581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발표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72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13393C-46F8-4D81-A507-49273D20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FABCD3-64CA-4596-A9FF-EDD84FB52FE1}"/>
              </a:ext>
            </a:extLst>
          </p:cNvPr>
          <p:cNvSpPr/>
          <p:nvPr/>
        </p:nvSpPr>
        <p:spPr>
          <a:xfrm>
            <a:off x="429964" y="178833"/>
            <a:ext cx="624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03</a:t>
            </a:r>
            <a:r>
              <a:rPr lang="en-US" altLang="ko-KR" sz="100" b="1" spc="600">
                <a:solidFill>
                  <a:srgbClr val="113947"/>
                </a:solidFill>
                <a:latin typeface="+mj-ea"/>
                <a:ea typeface="+mj-ea"/>
              </a:rPr>
              <a:t> </a:t>
            </a:r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WBS</a:t>
            </a:r>
            <a:r>
              <a:rPr lang="en-US" altLang="ko-KR" sz="1400" b="1">
                <a:solidFill>
                  <a:srgbClr val="113947"/>
                </a:solidFill>
                <a:latin typeface="+mj-ea"/>
                <a:ea typeface="+mj-ea"/>
              </a:rPr>
              <a:t>(work Breakdown Structure)</a:t>
            </a:r>
            <a:endParaRPr lang="ko-KR" altLang="en-US" b="1" dirty="0">
              <a:solidFill>
                <a:srgbClr val="113947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A84935-AFBF-48BD-B5F9-30DAF46E0A45}"/>
              </a:ext>
            </a:extLst>
          </p:cNvPr>
          <p:cNvGraphicFramePr>
            <a:graphicFrameLocks noGrp="1"/>
          </p:cNvGraphicFramePr>
          <p:nvPr/>
        </p:nvGraphicFramePr>
        <p:xfrm>
          <a:off x="551384" y="548164"/>
          <a:ext cx="11305256" cy="571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25592080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57093754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41746254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037855247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528955634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2563920224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1974717198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2097205672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2432046176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1608107564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2233716325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3770555652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96424068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1017749475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3563860338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4219979847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4035961942"/>
                    </a:ext>
                  </a:extLst>
                </a:gridCol>
              </a:tblGrid>
              <a:tr h="1956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j-ea"/>
                          <a:ea typeface="+mj-ea"/>
                        </a:rPr>
                        <a:t>단계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세부 업무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진행상황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j-ea"/>
                          <a:ea typeface="+mj-ea"/>
                        </a:rPr>
                        <a:t>시작일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종료일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j-ea"/>
                          <a:ea typeface="+mj-ea"/>
                        </a:rPr>
                        <a:t>진행율</a:t>
                      </a:r>
                      <a:endParaRPr lang="en-US" altLang="ko-KR" sz="110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10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>
                          <a:latin typeface="+mj-ea"/>
                          <a:ea typeface="+mj-ea"/>
                        </a:rPr>
                        <a:t>백분율</a:t>
                      </a:r>
                      <a:r>
                        <a:rPr lang="en-US" altLang="ko-KR" sz="110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8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3743"/>
                  </a:ext>
                </a:extLst>
              </a:tr>
              <a:tr h="195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1W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2W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41641"/>
                  </a:ext>
                </a:extLst>
              </a:tr>
              <a:tr h="195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11D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12D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13D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14D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35761490"/>
                  </a:ext>
                </a:extLst>
              </a:tr>
              <a:tr h="3353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분석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프로젝트 계획서 작성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9032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5720" marR="45720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요구사항 정의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2023-07-04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14689"/>
                  </a:ext>
                </a:extLst>
              </a:tr>
              <a:tr h="3353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프로그램 구조설계 및 흐름도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2023-07-03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2023-07-04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78915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변수 및 클래스 명칭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2023-07-04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2023-07-05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16194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클래스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2023-07-04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2023-07-05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27247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화면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2023-07-05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2023-07-07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EFB4BB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EFB4BB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35730"/>
                  </a:ext>
                </a:extLst>
              </a:tr>
              <a:tr h="335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입</a:t>
                      </a: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출금 기능 구현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2023-07-07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2023-07-12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%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33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계좌 관리 기능 구현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2023-07-07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2023-07-12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9366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에러처리 및 예외처리 구현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2023-07-07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2023-07-12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33971"/>
                  </a:ext>
                </a:extLst>
              </a:tr>
              <a:tr h="335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테스트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단위테스트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2023-07-12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96698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통합테스트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38140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코드리뷰 및 피드백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90486"/>
                  </a:ext>
                </a:extLst>
              </a:tr>
              <a:tr h="335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발표</a:t>
                      </a:r>
                      <a:endParaRPr lang="en-US" altLang="ko-KR" sz="11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및</a:t>
                      </a:r>
                      <a:endParaRPr lang="en-US" altLang="ko-KR" sz="11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수정 보완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발표문서 작성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8288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리허설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2023-07-13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3761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최종 발표 및 피드백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2023-07-14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2023-07-14</a:t>
                      </a:r>
                      <a:endParaRPr lang="ko-KR" altLang="en-US" sz="105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1609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8E3018-0E72-4955-9FB7-1DFE76FB7A1A}"/>
              </a:ext>
            </a:extLst>
          </p:cNvPr>
          <p:cNvCxnSpPr/>
          <p:nvPr/>
        </p:nvCxnSpPr>
        <p:spPr>
          <a:xfrm>
            <a:off x="8190810" y="1403250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E389BD-647D-474B-A575-3308C5827CE9}"/>
              </a:ext>
            </a:extLst>
          </p:cNvPr>
          <p:cNvCxnSpPr>
            <a:cxnSpLocks/>
          </p:cNvCxnSpPr>
          <p:nvPr/>
        </p:nvCxnSpPr>
        <p:spPr>
          <a:xfrm>
            <a:off x="8190810" y="1732558"/>
            <a:ext cx="713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C5CA485-1963-424F-99D4-D69EDF787914}"/>
              </a:ext>
            </a:extLst>
          </p:cNvPr>
          <p:cNvCxnSpPr>
            <a:cxnSpLocks/>
          </p:cNvCxnSpPr>
          <p:nvPr/>
        </p:nvCxnSpPr>
        <p:spPr>
          <a:xfrm>
            <a:off x="8190810" y="2060848"/>
            <a:ext cx="713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8A7AE5-9857-4950-AD5C-C77537584F14}"/>
              </a:ext>
            </a:extLst>
          </p:cNvPr>
          <p:cNvCxnSpPr>
            <a:cxnSpLocks/>
          </p:cNvCxnSpPr>
          <p:nvPr/>
        </p:nvCxnSpPr>
        <p:spPr>
          <a:xfrm>
            <a:off x="8550850" y="2414538"/>
            <a:ext cx="713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3251F7-7A71-4B16-9554-D81270BC4C61}"/>
              </a:ext>
            </a:extLst>
          </p:cNvPr>
          <p:cNvCxnSpPr>
            <a:cxnSpLocks/>
          </p:cNvCxnSpPr>
          <p:nvPr/>
        </p:nvCxnSpPr>
        <p:spPr>
          <a:xfrm>
            <a:off x="8560717" y="2734320"/>
            <a:ext cx="713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5D0C8D-0E4A-47A0-B8F3-2DCEE8AB523E}"/>
              </a:ext>
            </a:extLst>
          </p:cNvPr>
          <p:cNvCxnSpPr>
            <a:cxnSpLocks/>
          </p:cNvCxnSpPr>
          <p:nvPr/>
        </p:nvCxnSpPr>
        <p:spPr>
          <a:xfrm>
            <a:off x="8918305" y="3068960"/>
            <a:ext cx="1066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825CE3-DC27-4090-BB70-7CAC1957CAE9}"/>
              </a:ext>
            </a:extLst>
          </p:cNvPr>
          <p:cNvCxnSpPr/>
          <p:nvPr/>
        </p:nvCxnSpPr>
        <p:spPr>
          <a:xfrm>
            <a:off x="11005823" y="148703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4B11FD-A53A-43E8-9BC1-5BCF7302916B}"/>
              </a:ext>
            </a:extLst>
          </p:cNvPr>
          <p:cNvSpPr txBox="1"/>
          <p:nvPr/>
        </p:nvSpPr>
        <p:spPr>
          <a:xfrm>
            <a:off x="11365863" y="17898"/>
            <a:ext cx="748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실제계획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B5274-95B4-4DCE-8377-F2EF789BFFEC}"/>
              </a:ext>
            </a:extLst>
          </p:cNvPr>
          <p:cNvSpPr txBox="1"/>
          <p:nvPr/>
        </p:nvSpPr>
        <p:spPr>
          <a:xfrm>
            <a:off x="11379142" y="2042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진행상황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3DCC3B-6F6D-425A-8303-E9C045FB1F1E}"/>
              </a:ext>
            </a:extLst>
          </p:cNvPr>
          <p:cNvSpPr/>
          <p:nvPr/>
        </p:nvSpPr>
        <p:spPr>
          <a:xfrm>
            <a:off x="11037357" y="247311"/>
            <a:ext cx="277033" cy="202246"/>
          </a:xfrm>
          <a:prstGeom prst="rect">
            <a:avLst/>
          </a:prstGeom>
          <a:solidFill>
            <a:srgbClr val="FB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9942D70-5291-470B-88EA-51C11E69F522}"/>
              </a:ext>
            </a:extLst>
          </p:cNvPr>
          <p:cNvCxnSpPr>
            <a:cxnSpLocks/>
          </p:cNvCxnSpPr>
          <p:nvPr/>
        </p:nvCxnSpPr>
        <p:spPr>
          <a:xfrm>
            <a:off x="9658298" y="3750370"/>
            <a:ext cx="1476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52409E-D70A-48A1-88DE-5F9D7306CE71}"/>
              </a:ext>
            </a:extLst>
          </p:cNvPr>
          <p:cNvCxnSpPr>
            <a:cxnSpLocks/>
          </p:cNvCxnSpPr>
          <p:nvPr/>
        </p:nvCxnSpPr>
        <p:spPr>
          <a:xfrm>
            <a:off x="9660680" y="4084216"/>
            <a:ext cx="1473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67CAD5-999F-4000-9028-DE73B448E48E}"/>
              </a:ext>
            </a:extLst>
          </p:cNvPr>
          <p:cNvCxnSpPr/>
          <p:nvPr/>
        </p:nvCxnSpPr>
        <p:spPr>
          <a:xfrm>
            <a:off x="11134370" y="4430762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C51258-0B40-4393-BF4A-1C33AD99ECC5}"/>
              </a:ext>
            </a:extLst>
          </p:cNvPr>
          <p:cNvCxnSpPr>
            <a:cxnSpLocks/>
          </p:cNvCxnSpPr>
          <p:nvPr/>
        </p:nvCxnSpPr>
        <p:spPr>
          <a:xfrm>
            <a:off x="11134370" y="4750544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BB071E-FEDC-4DB4-8EC8-34F3266BBC43}"/>
              </a:ext>
            </a:extLst>
          </p:cNvPr>
          <p:cNvCxnSpPr/>
          <p:nvPr/>
        </p:nvCxnSpPr>
        <p:spPr>
          <a:xfrm>
            <a:off x="11134370" y="5085184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1B77E1-C6FF-4CA4-91D5-3D5F433D64B9}"/>
              </a:ext>
            </a:extLst>
          </p:cNvPr>
          <p:cNvCxnSpPr/>
          <p:nvPr/>
        </p:nvCxnSpPr>
        <p:spPr>
          <a:xfrm>
            <a:off x="11134370" y="5417666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63CCB3-41EE-4F75-8DC5-FDB0701F2D63}"/>
              </a:ext>
            </a:extLst>
          </p:cNvPr>
          <p:cNvCxnSpPr/>
          <p:nvPr/>
        </p:nvCxnSpPr>
        <p:spPr>
          <a:xfrm>
            <a:off x="11134370" y="5756116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AF6F10-84C0-408A-B2B0-6E64B052B263}"/>
              </a:ext>
            </a:extLst>
          </p:cNvPr>
          <p:cNvCxnSpPr/>
          <p:nvPr/>
        </p:nvCxnSpPr>
        <p:spPr>
          <a:xfrm>
            <a:off x="11494410" y="6093296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0AF833D-87A7-E2A4-DD50-88A022F269B9}"/>
              </a:ext>
            </a:extLst>
          </p:cNvPr>
          <p:cNvCxnSpPr>
            <a:cxnSpLocks/>
          </p:cNvCxnSpPr>
          <p:nvPr/>
        </p:nvCxnSpPr>
        <p:spPr>
          <a:xfrm>
            <a:off x="9660683" y="3414712"/>
            <a:ext cx="1475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8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5BB3-D695-4905-A28E-C1E3F06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0037D-9057-4B99-B50E-5C13E2B52DE1}"/>
              </a:ext>
            </a:extLst>
          </p:cNvPr>
          <p:cNvSpPr/>
          <p:nvPr/>
        </p:nvSpPr>
        <p:spPr>
          <a:xfrm>
            <a:off x="429964" y="178833"/>
            <a:ext cx="1489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04</a:t>
            </a:r>
            <a:r>
              <a:rPr lang="en-US" altLang="ko-KR" sz="100" b="1" spc="600">
                <a:solidFill>
                  <a:srgbClr val="113947"/>
                </a:solidFill>
                <a:latin typeface="+mj-ea"/>
                <a:ea typeface="+mj-ea"/>
              </a:rPr>
              <a:t> </a:t>
            </a:r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Q&amp;A</a:t>
            </a:r>
            <a:endParaRPr lang="ko-KR" altLang="en-US" b="1" dirty="0">
              <a:solidFill>
                <a:srgbClr val="113947"/>
              </a:solidFill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E6B8E-C71E-4B0D-8C4D-100A762E2662}"/>
              </a:ext>
            </a:extLst>
          </p:cNvPr>
          <p:cNvSpPr/>
          <p:nvPr/>
        </p:nvSpPr>
        <p:spPr>
          <a:xfrm>
            <a:off x="3935760" y="1268760"/>
            <a:ext cx="4320480" cy="1440160"/>
          </a:xfrm>
          <a:prstGeom prst="roundRect">
            <a:avLst/>
          </a:prstGeom>
          <a:solidFill>
            <a:schemeClr val="bg1"/>
          </a:solidFill>
          <a:ln>
            <a:solidFill>
              <a:srgbClr val="11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solidFill>
                  <a:srgbClr val="1139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5400">
              <a:solidFill>
                <a:srgbClr val="113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F85D14-DD68-41B8-BCF9-F931E2E66BEB}"/>
              </a:ext>
            </a:extLst>
          </p:cNvPr>
          <p:cNvSpPr/>
          <p:nvPr/>
        </p:nvSpPr>
        <p:spPr>
          <a:xfrm>
            <a:off x="3935760" y="4149081"/>
            <a:ext cx="4320480" cy="1440160"/>
          </a:xfrm>
          <a:prstGeom prst="roundRect">
            <a:avLst/>
          </a:prstGeom>
          <a:solidFill>
            <a:srgbClr val="FFC000"/>
          </a:solidFill>
          <a:ln>
            <a:solidFill>
              <a:srgbClr val="FBA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!</a:t>
            </a:r>
            <a:endParaRPr lang="ko-KR" alt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FBB6EA-96A7-48B3-8A1C-ADAB44396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49" b="26232"/>
          <a:stretch/>
        </p:blipFill>
        <p:spPr>
          <a:xfrm>
            <a:off x="3906349" y="888986"/>
            <a:ext cx="1106215" cy="481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62AE83-C28C-48CF-80D6-E53C66650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33" r="10989"/>
          <a:stretch/>
        </p:blipFill>
        <p:spPr>
          <a:xfrm>
            <a:off x="7608168" y="3698221"/>
            <a:ext cx="382035" cy="4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B402E5C-65C6-4CED-8FBA-A3687976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52" y="2087160"/>
            <a:ext cx="1461052" cy="61622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5BB3-D695-4905-A28E-C1E3F06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E6B8E-C71E-4B0D-8C4D-100A762E2662}"/>
              </a:ext>
            </a:extLst>
          </p:cNvPr>
          <p:cNvSpPr/>
          <p:nvPr/>
        </p:nvSpPr>
        <p:spPr>
          <a:xfrm>
            <a:off x="3935760" y="2636912"/>
            <a:ext cx="4320480" cy="1440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11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solidFill>
                  <a:srgbClr val="113947"/>
                </a:solidFill>
                <a:latin typeface="+mn-ea"/>
              </a:rPr>
              <a:t>Thank you</a:t>
            </a:r>
            <a:endParaRPr lang="ko-KR" altLang="en-US" sz="5400">
              <a:solidFill>
                <a:srgbClr val="1139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273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711</Words>
  <Application>Microsoft Office PowerPoint</Application>
  <PresentationFormat>와이드스크린</PresentationFormat>
  <Paragraphs>240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맑은 고딕</vt:lpstr>
      <vt:lpstr>Arial</vt:lpstr>
      <vt:lpstr>Calibri</vt:lpstr>
      <vt:lpstr>Calibri Light</vt:lpstr>
      <vt:lpstr>Office 테마</vt:lpstr>
      <vt:lpstr>은행 입·출금 관리를 위한  JAVA 프로그램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세연 봉</dc:creator>
  <cp:lastModifiedBy>admin</cp:lastModifiedBy>
  <cp:revision>454</cp:revision>
  <dcterms:created xsi:type="dcterms:W3CDTF">2023-06-28T12:55:26Z</dcterms:created>
  <dcterms:modified xsi:type="dcterms:W3CDTF">2023-07-27T01:13:31Z</dcterms:modified>
</cp:coreProperties>
</file>