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61" r:id="rId2"/>
    <p:sldId id="262" r:id="rId3"/>
    <p:sldId id="260" r:id="rId4"/>
    <p:sldId id="263" r:id="rId5"/>
    <p:sldId id="271" r:id="rId6"/>
    <p:sldId id="265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BE8EA"/>
    <a:srgbClr val="113947"/>
    <a:srgbClr val="FBA305"/>
    <a:srgbClr val="EFB4BB"/>
    <a:srgbClr val="F8F8F8"/>
    <a:srgbClr val="F2F2F2"/>
    <a:srgbClr val="444444"/>
    <a:srgbClr val="FCB22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1946" autoAdjust="0"/>
  </p:normalViewPr>
  <p:slideViewPr>
    <p:cSldViewPr>
      <p:cViewPr>
        <p:scale>
          <a:sx n="200" d="100"/>
          <a:sy n="200" d="100"/>
        </p:scale>
        <p:origin x="-3198" y="-2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23" d="100"/>
          <a:sy n="123" d="100"/>
        </p:scale>
        <p:origin x="41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0F60-CA35-4D72-8E66-C05A1DE675E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E0118-0D85-490A-A622-81680C12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E0118-0D85-490A-A622-81680C1284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</a:rPr>
              <a:t>프로젝트 목적</a:t>
            </a:r>
            <a:endParaRPr lang="en-US" altLang="ko-KR" b="1" dirty="0">
              <a:solidFill>
                <a:srgbClr val="113947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rgbClr val="113947"/>
                </a:solidFill>
              </a:rPr>
              <a:t>GUI</a:t>
            </a:r>
            <a:r>
              <a:rPr lang="ko-KR" altLang="en-US" b="1" dirty="0">
                <a:solidFill>
                  <a:srgbClr val="113947"/>
                </a:solidFill>
              </a:rPr>
              <a:t> 기반으로 은행 입출금 시스템을 재구축한다</a:t>
            </a:r>
            <a:r>
              <a:rPr lang="en-US" altLang="ko-KR" b="1" dirty="0">
                <a:solidFill>
                  <a:srgbClr val="113947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rgbClr val="113947"/>
                </a:solidFill>
              </a:rPr>
              <a:t>→ </a:t>
            </a:r>
            <a:r>
              <a:rPr lang="ko-KR" altLang="en-US" b="1">
                <a:solidFill>
                  <a:srgbClr val="113947"/>
                </a:solidFill>
              </a:rPr>
              <a:t>사용자의 불편함</a:t>
            </a:r>
            <a:r>
              <a:rPr lang="en-US" altLang="ko-KR" b="1">
                <a:solidFill>
                  <a:srgbClr val="113947"/>
                </a:solidFill>
              </a:rPr>
              <a:t>*</a:t>
            </a:r>
            <a:r>
              <a:rPr lang="ko-KR" altLang="en-US" b="1">
                <a:solidFill>
                  <a:srgbClr val="113947"/>
                </a:solidFill>
              </a:rPr>
              <a:t>을 </a:t>
            </a:r>
            <a:r>
              <a:rPr lang="ko-KR" altLang="en-US" b="1" dirty="0">
                <a:solidFill>
                  <a:srgbClr val="113947"/>
                </a:solidFill>
              </a:rPr>
              <a:t>최소화하기 위함이다</a:t>
            </a:r>
            <a:r>
              <a:rPr lang="en-US" altLang="ko-KR" b="1" dirty="0">
                <a:solidFill>
                  <a:srgbClr val="113947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11394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>
                <a:solidFill>
                  <a:srgbClr val="113947"/>
                </a:solidFill>
              </a:rPr>
              <a:t>*</a:t>
            </a:r>
            <a:r>
              <a:rPr lang="ko-KR" altLang="en-US" b="1">
                <a:solidFill>
                  <a:srgbClr val="113947"/>
                </a:solidFill>
              </a:rPr>
              <a:t>사용자의 </a:t>
            </a:r>
            <a:r>
              <a:rPr lang="ko-KR" altLang="en-US" b="1" dirty="0">
                <a:solidFill>
                  <a:srgbClr val="113947"/>
                </a:solidFill>
              </a:rPr>
              <a:t>불편함</a:t>
            </a:r>
            <a:r>
              <a:rPr lang="en-US" altLang="ko-KR" b="1" dirty="0">
                <a:solidFill>
                  <a:srgbClr val="113947"/>
                </a:solidFill>
              </a:rPr>
              <a:t>: </a:t>
            </a:r>
            <a:r>
              <a:rPr lang="ko-KR" altLang="en-US" b="1" dirty="0">
                <a:solidFill>
                  <a:srgbClr val="113947"/>
                </a:solidFill>
              </a:rPr>
              <a:t>직접 </a:t>
            </a:r>
            <a:r>
              <a:rPr lang="ko-KR" altLang="en-US" b="1">
                <a:solidFill>
                  <a:srgbClr val="113947"/>
                </a:solidFill>
              </a:rPr>
              <a:t>키보드로 입력 시</a:t>
            </a:r>
            <a:r>
              <a:rPr lang="en-US" altLang="ko-KR" b="1">
                <a:solidFill>
                  <a:srgbClr val="113947"/>
                </a:solidFill>
              </a:rPr>
              <a:t>, </a:t>
            </a:r>
            <a:r>
              <a:rPr lang="ko-KR" altLang="en-US" b="1">
                <a:solidFill>
                  <a:srgbClr val="113947"/>
                </a:solidFill>
              </a:rPr>
              <a:t>시각적 효과가 없어 직관화 어려움→ </a:t>
            </a:r>
            <a:r>
              <a:rPr lang="ko-KR" altLang="en-US" b="1" dirty="0">
                <a:solidFill>
                  <a:srgbClr val="113947"/>
                </a:solidFill>
              </a:rPr>
              <a:t>마우스 입력 시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시각적인 효과 발생</a:t>
            </a:r>
            <a:endParaRPr lang="en-US" altLang="ko-KR" b="1" dirty="0">
              <a:solidFill>
                <a:srgbClr val="11394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rgbClr val="113947"/>
                </a:solidFill>
              </a:rPr>
              <a:t>시각적인 효과를 통해 보다 직관적으로 입</a:t>
            </a:r>
            <a:r>
              <a:rPr lang="en-US" altLang="ko-KR" b="1" dirty="0">
                <a:solidFill>
                  <a:srgbClr val="113947"/>
                </a:solidFill>
              </a:rPr>
              <a:t>·</a:t>
            </a:r>
            <a:r>
              <a:rPr lang="ko-KR" altLang="en-US" b="1" dirty="0">
                <a:solidFill>
                  <a:srgbClr val="113947"/>
                </a:solidFill>
              </a:rPr>
              <a:t>출금 프로그램 기능을 사용하기 위함이다</a:t>
            </a:r>
            <a:r>
              <a:rPr lang="en-US" altLang="ko-KR" b="1" dirty="0">
                <a:solidFill>
                  <a:srgbClr val="113947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11394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113947"/>
                </a:solidFill>
              </a:rPr>
              <a:t>2. </a:t>
            </a:r>
            <a:r>
              <a:rPr lang="ko-KR" altLang="en-US" b="1" dirty="0">
                <a:solidFill>
                  <a:srgbClr val="113947"/>
                </a:solidFill>
              </a:rPr>
              <a:t>콘솔기반 은행 입출금 시스템에서 구현하지 못했던 기능들을 </a:t>
            </a:r>
            <a:r>
              <a:rPr lang="en-US" altLang="ko-KR" b="1" dirty="0">
                <a:solidFill>
                  <a:srgbClr val="113947"/>
                </a:solidFill>
              </a:rPr>
              <a:t>GUI</a:t>
            </a:r>
            <a:r>
              <a:rPr lang="ko-KR" altLang="en-US" b="1" dirty="0">
                <a:solidFill>
                  <a:srgbClr val="113947"/>
                </a:solidFill>
              </a:rPr>
              <a:t>를 통해 구현한다</a:t>
            </a:r>
            <a:r>
              <a:rPr lang="en-US" altLang="ko-KR" b="1" dirty="0">
                <a:solidFill>
                  <a:srgbClr val="113947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rgbClr val="113947"/>
                </a:solidFill>
              </a:rPr>
              <a:t>→ </a:t>
            </a:r>
            <a:r>
              <a:rPr lang="en-US" altLang="ko-KR" b="1" dirty="0">
                <a:solidFill>
                  <a:srgbClr val="113947"/>
                </a:solidFill>
              </a:rPr>
              <a:t>(</a:t>
            </a:r>
            <a:r>
              <a:rPr lang="ko-KR" altLang="en-US" b="1" dirty="0">
                <a:solidFill>
                  <a:srgbClr val="113947"/>
                </a:solidFill>
              </a:rPr>
              <a:t>콘솔기반 은행 입출금 시스템에서 구현하지 못했던 기능은 무엇이며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이번 프로젝트를 통해 구현할 기능은 무엇인지 작성</a:t>
            </a:r>
            <a:r>
              <a:rPr lang="en-US" altLang="ko-KR" b="1" dirty="0">
                <a:solidFill>
                  <a:srgbClr val="113947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113947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113947"/>
                </a:solidFill>
              </a:rPr>
              <a:t>3. </a:t>
            </a:r>
            <a:r>
              <a:rPr lang="ko-KR" altLang="en-US" b="1" dirty="0">
                <a:solidFill>
                  <a:srgbClr val="113947"/>
                </a:solidFill>
              </a:rPr>
              <a:t>고객의 </a:t>
            </a:r>
            <a:r>
              <a:rPr lang="ko-KR" altLang="en-US" b="1">
                <a:solidFill>
                  <a:srgbClr val="113947"/>
                </a:solidFill>
              </a:rPr>
              <a:t>거래 내용</a:t>
            </a:r>
            <a:r>
              <a:rPr lang="en-US" altLang="ko-KR" b="1">
                <a:solidFill>
                  <a:srgbClr val="113947"/>
                </a:solidFill>
              </a:rPr>
              <a:t>: </a:t>
            </a:r>
            <a:r>
              <a:rPr lang="ko-KR" altLang="en-US" b="1">
                <a:solidFill>
                  <a:srgbClr val="113947"/>
                </a:solidFill>
              </a:rPr>
              <a:t>사용자의 주소</a:t>
            </a:r>
            <a:r>
              <a:rPr lang="en-US" altLang="ko-KR" b="1">
                <a:solidFill>
                  <a:srgbClr val="113947"/>
                </a:solidFill>
              </a:rPr>
              <a:t>, </a:t>
            </a:r>
            <a:r>
              <a:rPr lang="ko-KR" altLang="en-US" b="1">
                <a:solidFill>
                  <a:srgbClr val="113947"/>
                </a:solidFill>
              </a:rPr>
              <a:t>전화번호</a:t>
            </a:r>
            <a:r>
              <a:rPr lang="en-US" altLang="ko-KR" b="1">
                <a:solidFill>
                  <a:srgbClr val="113947"/>
                </a:solidFill>
              </a:rPr>
              <a:t>, </a:t>
            </a:r>
            <a:r>
              <a:rPr lang="ko-KR" altLang="en-US" b="1">
                <a:solidFill>
                  <a:srgbClr val="113947"/>
                </a:solidFill>
              </a:rPr>
              <a:t>입출금 기록</a:t>
            </a:r>
            <a:endParaRPr lang="en-US" altLang="ko-KR" b="1" dirty="0">
              <a:solidFill>
                <a:srgbClr val="11394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113947"/>
                </a:solidFill>
              </a:rPr>
              <a:t>3.1 </a:t>
            </a:r>
            <a:r>
              <a:rPr lang="ko-KR" altLang="en-US" b="1" dirty="0">
                <a:solidFill>
                  <a:srgbClr val="113947"/>
                </a:solidFill>
              </a:rPr>
              <a:t>고객의 거래 내용을 토대로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이를 분석한다</a:t>
            </a:r>
            <a:r>
              <a:rPr lang="en-US" altLang="ko-KR" b="1" dirty="0">
                <a:solidFill>
                  <a:srgbClr val="113947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>
                <a:solidFill>
                  <a:srgbClr val="113947"/>
                </a:solidFill>
              </a:rPr>
              <a:t>→ 사용자의 </a:t>
            </a:r>
            <a:r>
              <a:rPr lang="ko-KR" altLang="en-US" b="1" dirty="0">
                <a:solidFill>
                  <a:srgbClr val="113947"/>
                </a:solidFill>
              </a:rPr>
              <a:t>주소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전화번호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입출금 기록 등을 활용하여 고객들의 성향을 파악할 수 있다</a:t>
            </a:r>
            <a:r>
              <a:rPr lang="en-US" altLang="ko-KR" b="1" dirty="0">
                <a:solidFill>
                  <a:srgbClr val="113947"/>
                </a:solidFill>
              </a:rPr>
              <a:t>. </a:t>
            </a:r>
            <a:r>
              <a:rPr lang="ko-KR" altLang="en-US" b="1" dirty="0">
                <a:solidFill>
                  <a:srgbClr val="113947"/>
                </a:solidFill>
              </a:rPr>
              <a:t>특정 지역의 고객들이 어떤 시간대에 많은 입출금이 이루어지는지 분석하여 고객들의 성향을 이해할 수 </a:t>
            </a:r>
            <a:r>
              <a:rPr lang="ko-KR" altLang="en-US" b="1">
                <a:solidFill>
                  <a:srgbClr val="113947"/>
                </a:solidFill>
              </a:rPr>
              <a:t>있다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  <a:endParaRPr lang="en-US" altLang="ko-KR" b="1" dirty="0">
              <a:solidFill>
                <a:srgbClr val="11394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>
                <a:solidFill>
                  <a:srgbClr val="113947"/>
                </a:solidFill>
              </a:rPr>
              <a:t>→ 잔액 </a:t>
            </a:r>
            <a:r>
              <a:rPr lang="ko-KR" altLang="en-US" b="1" dirty="0">
                <a:solidFill>
                  <a:srgbClr val="113947"/>
                </a:solidFill>
              </a:rPr>
              <a:t>데이터를 이용하여 고객들의 계좌 잔액 변화를 추적할 수 있다</a:t>
            </a:r>
            <a:r>
              <a:rPr lang="en-US" altLang="ko-KR" b="1" dirty="0">
                <a:solidFill>
                  <a:srgbClr val="113947"/>
                </a:solidFill>
              </a:rPr>
              <a:t>. </a:t>
            </a:r>
            <a:r>
              <a:rPr lang="ko-KR" altLang="en-US" b="1" dirty="0">
                <a:solidFill>
                  <a:srgbClr val="113947"/>
                </a:solidFill>
              </a:rPr>
              <a:t>특정 기간 동안 잔액이 어떻게 변화 하는지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월별로 어떤 패턴을 보이는지를 분석하여 고객들의 금융 행태</a:t>
            </a:r>
            <a:r>
              <a:rPr lang="en-US" altLang="ko-KR" b="1" dirty="0">
                <a:solidFill>
                  <a:srgbClr val="113947"/>
                </a:solidFill>
              </a:rPr>
              <a:t>?</a:t>
            </a:r>
            <a:r>
              <a:rPr lang="ko-KR" altLang="en-US" b="1" dirty="0">
                <a:solidFill>
                  <a:srgbClr val="113947"/>
                </a:solidFill>
              </a:rPr>
              <a:t>를 이해할 수 </a:t>
            </a:r>
            <a:r>
              <a:rPr lang="ko-KR" altLang="en-US" b="1">
                <a:solidFill>
                  <a:srgbClr val="113947"/>
                </a:solidFill>
              </a:rPr>
              <a:t>있다</a:t>
            </a:r>
            <a:r>
              <a:rPr lang="en-US" altLang="ko-KR" b="1">
                <a:solidFill>
                  <a:srgbClr val="113947"/>
                </a:solidFill>
              </a:rPr>
              <a:t>.</a:t>
            </a:r>
            <a:endParaRPr lang="en-US" altLang="ko-KR" b="1" dirty="0">
              <a:solidFill>
                <a:srgbClr val="11394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>
                <a:solidFill>
                  <a:srgbClr val="113947"/>
                </a:solidFill>
              </a:rPr>
              <a:t>→ 특정 </a:t>
            </a:r>
            <a:r>
              <a:rPr lang="ko-KR" altLang="en-US" b="1" dirty="0">
                <a:solidFill>
                  <a:srgbClr val="113947"/>
                </a:solidFill>
              </a:rPr>
              <a:t>고객이 다른 고객들과 주로 어떤 금액을 이체하는지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어떤 시간대에 많은 이체가 이루어지는지 분석하여 고객들 간의 금융 활동을 이해할 수 있다</a:t>
            </a:r>
            <a:r>
              <a:rPr lang="en-US" altLang="ko-KR" b="1" dirty="0">
                <a:solidFill>
                  <a:srgbClr val="113947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</a:rPr>
              <a:t>외장 라이브러리</a:t>
            </a:r>
            <a:r>
              <a:rPr lang="en-US" altLang="ko-KR" b="1" dirty="0">
                <a:solidFill>
                  <a:srgbClr val="113947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113947"/>
                </a:solidFill>
              </a:rPr>
              <a:t>- </a:t>
            </a:r>
            <a:r>
              <a:rPr lang="en-US" altLang="ko-KR" b="1" dirty="0" err="1">
                <a:solidFill>
                  <a:srgbClr val="113947"/>
                </a:solidFill>
              </a:rPr>
              <a:t>ooxml</a:t>
            </a:r>
            <a:r>
              <a:rPr lang="en-US" altLang="ko-KR" b="1" dirty="0">
                <a:solidFill>
                  <a:srgbClr val="113947"/>
                </a:solidFill>
              </a:rPr>
              <a:t>-lib: MS Office</a:t>
            </a:r>
            <a:r>
              <a:rPr lang="ko-KR" altLang="en-US" b="1" dirty="0">
                <a:solidFill>
                  <a:srgbClr val="113947"/>
                </a:solidFill>
              </a:rPr>
              <a:t> </a:t>
            </a:r>
            <a:r>
              <a:rPr lang="en-US" altLang="ko-KR" b="1" dirty="0">
                <a:solidFill>
                  <a:srgbClr val="113947"/>
                </a:solidFill>
              </a:rPr>
              <a:t>2007</a:t>
            </a:r>
            <a:r>
              <a:rPr lang="ko-KR" altLang="en-US" b="1" dirty="0">
                <a:solidFill>
                  <a:srgbClr val="113947"/>
                </a:solidFill>
              </a:rPr>
              <a:t> 이후 파일들 열 때 필요</a:t>
            </a:r>
            <a:r>
              <a:rPr lang="en-US" altLang="ko-KR" b="1" dirty="0">
                <a:solidFill>
                  <a:srgbClr val="113947"/>
                </a:solidFill>
              </a:rPr>
              <a:t>(</a:t>
            </a:r>
            <a:r>
              <a:rPr lang="ko-KR" altLang="en-US" b="1" dirty="0">
                <a:solidFill>
                  <a:srgbClr val="113947"/>
                </a:solidFill>
              </a:rPr>
              <a:t>이 프로그램에서 데이터 파일로 사용하는 파일의 형식은 </a:t>
            </a:r>
            <a:r>
              <a:rPr lang="en-US" altLang="ko-KR" b="1" dirty="0">
                <a:solidFill>
                  <a:srgbClr val="113947"/>
                </a:solidFill>
              </a:rPr>
              <a:t>.xml)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113947"/>
                </a:solidFill>
              </a:rPr>
              <a:t>- lib: MS Office</a:t>
            </a:r>
            <a:r>
              <a:rPr lang="ko-KR" altLang="en-US" b="1" dirty="0">
                <a:solidFill>
                  <a:srgbClr val="113947"/>
                </a:solidFill>
              </a:rPr>
              <a:t> </a:t>
            </a:r>
            <a:r>
              <a:rPr lang="en-US" altLang="ko-KR" b="1" dirty="0">
                <a:solidFill>
                  <a:srgbClr val="113947"/>
                </a:solidFill>
              </a:rPr>
              <a:t>2007</a:t>
            </a:r>
            <a:r>
              <a:rPr lang="ko-KR" altLang="en-US" b="1" dirty="0">
                <a:solidFill>
                  <a:srgbClr val="113947"/>
                </a:solidFill>
              </a:rPr>
              <a:t> 이전 파일들 열 때 필요</a:t>
            </a:r>
            <a:r>
              <a:rPr lang="en-US" altLang="ko-KR" b="1" dirty="0">
                <a:solidFill>
                  <a:srgbClr val="113947"/>
                </a:solidFill>
              </a:rPr>
              <a:t>(</a:t>
            </a:r>
            <a:r>
              <a:rPr lang="ko-KR" altLang="en-US" b="1" dirty="0">
                <a:solidFill>
                  <a:srgbClr val="113947"/>
                </a:solidFill>
              </a:rPr>
              <a:t>이 프로그램에서 데이터 파일로 사용하는 파일의 형식은 </a:t>
            </a:r>
            <a:r>
              <a:rPr lang="en-US" altLang="ko-KR" b="1" dirty="0">
                <a:solidFill>
                  <a:srgbClr val="113947"/>
                </a:solidFill>
              </a:rPr>
              <a:t>.xml)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113947"/>
                </a:solidFill>
              </a:rPr>
              <a:t>- log4j: </a:t>
            </a:r>
            <a:r>
              <a:rPr lang="ko-KR" altLang="en-US" b="1" dirty="0">
                <a:solidFill>
                  <a:srgbClr val="113947"/>
                </a:solidFill>
              </a:rPr>
              <a:t>사용자의 이용내역을 기록하여 저장하고 후에 이 데이터들을 </a:t>
            </a:r>
            <a:r>
              <a:rPr lang="ko-KR" altLang="en-US" b="1" dirty="0" err="1">
                <a:solidFill>
                  <a:srgbClr val="113947"/>
                </a:solidFill>
              </a:rPr>
              <a:t>비식별</a:t>
            </a:r>
            <a:r>
              <a:rPr lang="ko-KR" altLang="en-US" b="1" dirty="0">
                <a:solidFill>
                  <a:srgbClr val="113947"/>
                </a:solidFill>
              </a:rPr>
              <a:t> 처리 후 분석할 때 자료로 사용</a:t>
            </a: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</a:rPr>
              <a:t>파란색 </a:t>
            </a:r>
            <a:r>
              <a:rPr lang="en-US" altLang="ko-KR" b="1" dirty="0">
                <a:solidFill>
                  <a:srgbClr val="113947"/>
                </a:solidFill>
              </a:rPr>
              <a:t>* : </a:t>
            </a:r>
            <a:r>
              <a:rPr lang="ko-KR" altLang="en-US" b="1" dirty="0">
                <a:solidFill>
                  <a:srgbClr val="113947"/>
                </a:solidFill>
              </a:rPr>
              <a:t>해당 라이브러리의 모든 기능을 사용하겠다는 의미</a:t>
            </a: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</a:rPr>
              <a:t>노란색 </a:t>
            </a:r>
            <a:r>
              <a:rPr lang="en-US" altLang="ko-KR" b="1" dirty="0">
                <a:solidFill>
                  <a:srgbClr val="113947"/>
                </a:solidFill>
              </a:rPr>
              <a:t>* : </a:t>
            </a:r>
            <a:r>
              <a:rPr lang="ko-KR" altLang="en-US" b="1" dirty="0">
                <a:solidFill>
                  <a:srgbClr val="113947"/>
                </a:solidFill>
              </a:rPr>
              <a:t>주석</a:t>
            </a: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</a:rPr>
              <a:t>내장 라이브러리</a:t>
            </a:r>
            <a:r>
              <a:rPr lang="en-US" altLang="ko-KR" b="1" dirty="0">
                <a:solidFill>
                  <a:srgbClr val="113947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113947"/>
                </a:solidFill>
              </a:rPr>
              <a:t>GUI </a:t>
            </a:r>
            <a:r>
              <a:rPr lang="ko-KR" altLang="en-US" b="1" dirty="0">
                <a:solidFill>
                  <a:srgbClr val="113947"/>
                </a:solidFill>
              </a:rPr>
              <a:t>에서 </a:t>
            </a:r>
            <a:endParaRPr lang="en-US" altLang="ko-KR" b="1" dirty="0">
              <a:solidFill>
                <a:srgbClr val="113947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srgbClr val="113947"/>
                </a:solidFill>
              </a:rPr>
              <a:t>Jdialog</a:t>
            </a:r>
            <a:r>
              <a:rPr lang="ko-KR" altLang="en-US" b="1" dirty="0">
                <a:solidFill>
                  <a:srgbClr val="113947"/>
                </a:solidFill>
              </a:rPr>
              <a:t>사용하는 이유 </a:t>
            </a:r>
            <a:r>
              <a:rPr lang="en-US" altLang="ko-KR" b="1" dirty="0">
                <a:solidFill>
                  <a:srgbClr val="113947"/>
                </a:solidFill>
              </a:rPr>
              <a:t>: </a:t>
            </a:r>
            <a:r>
              <a:rPr lang="ko-KR" altLang="en-US" b="1" dirty="0">
                <a:solidFill>
                  <a:srgbClr val="113947"/>
                </a:solidFill>
              </a:rPr>
              <a:t>자식창이 </a:t>
            </a:r>
            <a:r>
              <a:rPr lang="ko-KR" altLang="en-US" b="1" dirty="0" err="1">
                <a:solidFill>
                  <a:srgbClr val="113947"/>
                </a:solidFill>
              </a:rPr>
              <a:t>켜져있으면</a:t>
            </a:r>
            <a:r>
              <a:rPr lang="ko-KR" altLang="en-US" b="1" dirty="0">
                <a:solidFill>
                  <a:srgbClr val="113947"/>
                </a:solidFill>
              </a:rPr>
              <a:t> 부모창이 꺼질 수 없다 </a:t>
            </a:r>
            <a:r>
              <a:rPr lang="en-US" altLang="ko-KR" b="1" dirty="0">
                <a:solidFill>
                  <a:srgbClr val="113947"/>
                </a:solidFill>
              </a:rPr>
              <a:t>-&gt; </a:t>
            </a:r>
            <a:r>
              <a:rPr lang="en-US" altLang="ko-KR" b="1" dirty="0" err="1">
                <a:solidFill>
                  <a:srgbClr val="113947"/>
                </a:solidFill>
              </a:rPr>
              <a:t>Jframe</a:t>
            </a:r>
            <a:r>
              <a:rPr lang="ko-KR" altLang="en-US" b="1" dirty="0">
                <a:solidFill>
                  <a:srgbClr val="113947"/>
                </a:solidFill>
              </a:rPr>
              <a:t>만을 이용했을 때 보다</a:t>
            </a:r>
            <a:r>
              <a:rPr lang="en-US" altLang="ko-KR" b="1" dirty="0">
                <a:solidFill>
                  <a:srgbClr val="113947"/>
                </a:solidFill>
              </a:rPr>
              <a:t> </a:t>
            </a:r>
            <a:r>
              <a:rPr lang="ko-KR" altLang="en-US" b="1" dirty="0">
                <a:solidFill>
                  <a:srgbClr val="113947"/>
                </a:solidFill>
              </a:rPr>
              <a:t>사용자가 기능을 이용할 때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그 순서를 통제할 수 있다</a:t>
            </a:r>
            <a:r>
              <a:rPr lang="en-US" altLang="ko-KR" b="1" dirty="0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113947"/>
                </a:solidFill>
              </a:rPr>
              <a:t>Jframe</a:t>
            </a:r>
            <a:r>
              <a:rPr lang="en-US" altLang="ko-KR" b="1" dirty="0">
                <a:solidFill>
                  <a:srgbClr val="113947"/>
                </a:solidFill>
              </a:rPr>
              <a:t> </a:t>
            </a:r>
            <a:r>
              <a:rPr lang="ko-KR" altLang="en-US" b="1" dirty="0">
                <a:solidFill>
                  <a:srgbClr val="113947"/>
                </a:solidFill>
              </a:rPr>
              <a:t>사용하는 이유 </a:t>
            </a:r>
            <a:r>
              <a:rPr lang="en-US" altLang="ko-KR" b="1" dirty="0">
                <a:solidFill>
                  <a:srgbClr val="113947"/>
                </a:solidFill>
              </a:rPr>
              <a:t>: GUI</a:t>
            </a:r>
            <a:r>
              <a:rPr lang="ko-KR" altLang="en-US" b="1" dirty="0">
                <a:solidFill>
                  <a:srgbClr val="113947"/>
                </a:solidFill>
              </a:rPr>
              <a:t>응용 프로그램을 개발하는데 다양한 장점이 있다</a:t>
            </a:r>
            <a:r>
              <a:rPr lang="en-US" altLang="ko-KR" b="1" dirty="0">
                <a:solidFill>
                  <a:srgbClr val="113947"/>
                </a:solidFill>
              </a:rPr>
              <a:t>(</a:t>
            </a:r>
            <a:r>
              <a:rPr lang="ko-KR" altLang="en-US" b="1" dirty="0">
                <a:solidFill>
                  <a:srgbClr val="113947"/>
                </a:solidFill>
              </a:rPr>
              <a:t>이벤트 처리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커스터마이징 기능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그래픽 요소 처리 등등</a:t>
            </a:r>
            <a:r>
              <a:rPr lang="en-US" altLang="ko-KR" b="1">
                <a:solidFill>
                  <a:srgbClr val="113947"/>
                </a:solidFill>
              </a:rPr>
              <a:t>).</a:t>
            </a:r>
            <a:endParaRPr lang="en-US" altLang="ko-KR" b="1" dirty="0">
              <a:solidFill>
                <a:srgbClr val="113947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29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E0118-0D85-490A-A622-81680C1284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ADD-7EC9-4F21-9B9A-A9352CB0AEAE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BB7-E851-4287-8506-3260807B8952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F3D98C-A3AF-437E-9A1D-E87398C1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0CE9-743A-4D19-9086-080C3198E538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082967-2CC9-4712-97D8-77EF5A28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0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D73E-BAD8-404E-9C6A-83A301B3C0D6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8D875F-8680-44BE-81B9-5E78AA1B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6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DD34-DE1F-434C-B4FC-3F7C8D9B7B1B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D3A015-8DC2-4C5A-B23A-74021B2D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7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994-3AAB-4F05-A5AA-1F9D7A2AFD93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9C7C82-194A-4FF9-8924-5C9D159D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768-09E7-45D3-88E2-BD032F4BD424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A8DE62-A1C8-4800-8DBC-9144C941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23E-5B8D-4D42-B35C-071FBA4EDEB1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3179-3B86-4AB7-A0F1-BBCC0323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4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6F34-87C2-4D6C-BE7F-F217C03EC939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F17A12-9C81-480F-B5A8-19D046FC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2D92-F6D3-4292-BD45-6ED1DBD3123F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6B2547-566B-4EC8-918A-3E573594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6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283F-DA13-45E7-A351-0FA623915EB3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758FC8D-27FF-423A-AC53-B371D689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5937-24CD-4B8C-B91C-2F3C24A317C4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DA48302-9001-4F1D-A9FF-D49C6840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36" y="548680"/>
            <a:ext cx="7464152" cy="237626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400" b="1">
                <a:solidFill>
                  <a:srgbClr val="FBA305"/>
                </a:solidFill>
                <a:latin typeface="+mj-ea"/>
              </a:rPr>
              <a:t>은행 입</a:t>
            </a:r>
            <a:r>
              <a:rPr lang="en-US" altLang="ko-KR" sz="4400" b="1">
                <a:solidFill>
                  <a:srgbClr val="FBA305"/>
                </a:solidFill>
                <a:latin typeface="+mj-ea"/>
              </a:rPr>
              <a:t>·</a:t>
            </a:r>
            <a:r>
              <a:rPr lang="ko-KR" altLang="en-US" sz="4400" b="1">
                <a:solidFill>
                  <a:srgbClr val="FBA305"/>
                </a:solidFill>
                <a:latin typeface="+mj-ea"/>
              </a:rPr>
              <a:t>출금 </a:t>
            </a:r>
            <a:r>
              <a:rPr lang="ko-KR" altLang="en-US" sz="4400" b="1">
                <a:solidFill>
                  <a:srgbClr val="113947"/>
                </a:solidFill>
                <a:latin typeface="+mj-ea"/>
              </a:rPr>
              <a:t>관리를 위한 </a:t>
            </a:r>
            <a:br>
              <a:rPr lang="en-US" altLang="ko-KR" sz="4400" b="1">
                <a:solidFill>
                  <a:srgbClr val="113947"/>
                </a:solidFill>
                <a:latin typeface="+mj-ea"/>
              </a:rPr>
            </a:br>
            <a:r>
              <a:rPr lang="en-US" altLang="ko-KR" sz="4400" b="1">
                <a:solidFill>
                  <a:srgbClr val="113947"/>
                </a:solidFill>
                <a:latin typeface="+mj-ea"/>
              </a:rPr>
              <a:t>JAVA</a:t>
            </a:r>
            <a:r>
              <a:rPr lang="ko-KR" altLang="en-US" sz="4400" b="1">
                <a:solidFill>
                  <a:srgbClr val="113947"/>
                </a:solidFill>
                <a:latin typeface="+mj-ea"/>
              </a:rPr>
              <a:t> </a:t>
            </a:r>
            <a:r>
              <a:rPr lang="ko-KR" altLang="en-US" sz="4400" b="1">
                <a:solidFill>
                  <a:srgbClr val="FFC000"/>
                </a:solidFill>
                <a:latin typeface="+mj-ea"/>
              </a:rPr>
              <a:t>프로그램 개발</a:t>
            </a:r>
            <a:endParaRPr lang="ko-KR" altLang="en-US" sz="4400" b="1">
              <a:solidFill>
                <a:srgbClr val="113947"/>
              </a:solidFill>
              <a:latin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CF316B-45BD-48DB-8C5D-D6A4C009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37" y="3719662"/>
            <a:ext cx="9144000" cy="1358292"/>
          </a:xfrm>
        </p:spPr>
        <p:txBody>
          <a:bodyPr>
            <a:normAutofit fontScale="92500" lnSpcReduction="100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 sz="3800" b="1">
                <a:solidFill>
                  <a:srgbClr val="113947"/>
                </a:solidFill>
                <a:latin typeface="+mj-ea"/>
                <a:ea typeface="+mj-ea"/>
              </a:rPr>
              <a:t>1</a:t>
            </a:r>
            <a:r>
              <a:rPr lang="ko-KR" altLang="en-US" sz="3800" b="1">
                <a:solidFill>
                  <a:srgbClr val="113947"/>
                </a:solidFill>
              </a:rPr>
              <a:t>팀</a:t>
            </a: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900" b="1">
                <a:solidFill>
                  <a:srgbClr val="113947"/>
                </a:solidFill>
              </a:rPr>
              <a:t>백동민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김용욱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김종연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봉세연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이규복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홍지희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9A1A74-60DD-43DB-9364-A8E1465E125F}"/>
              </a:ext>
            </a:extLst>
          </p:cNvPr>
          <p:cNvSpPr/>
          <p:nvPr/>
        </p:nvSpPr>
        <p:spPr>
          <a:xfrm>
            <a:off x="335360" y="2921896"/>
            <a:ext cx="111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 err="1">
                <a:solidFill>
                  <a:srgbClr val="113947"/>
                </a:solidFill>
              </a:rPr>
              <a:t>ver</a:t>
            </a:r>
            <a:r>
              <a:rPr lang="en-US" altLang="ko-KR" sz="2000" b="1">
                <a:solidFill>
                  <a:srgbClr val="113947"/>
                </a:solidFill>
              </a:rPr>
              <a:t> 1.0.0</a:t>
            </a:r>
            <a:endParaRPr lang="en-US" altLang="ko-KR" sz="2000" b="1" dirty="0">
              <a:solidFill>
                <a:srgbClr val="113947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F3E372-6575-4436-95A1-528CE11ADF5D}"/>
              </a:ext>
            </a:extLst>
          </p:cNvPr>
          <p:cNvSpPr/>
          <p:nvPr/>
        </p:nvSpPr>
        <p:spPr>
          <a:xfrm>
            <a:off x="339726" y="620688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ko-KR" altLang="en-US" b="1">
                <a:solidFill>
                  <a:schemeClr val="bg1">
                    <a:lumMod val="75000"/>
                  </a:schemeClr>
                </a:solidFill>
              </a:rPr>
              <a:t>자바 기반 빅데이터 시각화 개발자 양성과정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B6FA5D-5CE4-4CD9-A17A-00A40AE3F75E}"/>
              </a:ext>
            </a:extLst>
          </p:cNvPr>
          <p:cNvCxnSpPr>
            <a:cxnSpLocks/>
          </p:cNvCxnSpPr>
          <p:nvPr/>
        </p:nvCxnSpPr>
        <p:spPr>
          <a:xfrm>
            <a:off x="335360" y="3284984"/>
            <a:ext cx="1110432" cy="0"/>
          </a:xfrm>
          <a:prstGeom prst="line">
            <a:avLst/>
          </a:prstGeom>
          <a:ln w="38100">
            <a:solidFill>
              <a:srgbClr val="11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2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FAAAC42B-69A4-47A9-9478-4C129A39D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55733"/>
              </p:ext>
            </p:extLst>
          </p:nvPr>
        </p:nvGraphicFramePr>
        <p:xfrm>
          <a:off x="528448" y="1124744"/>
          <a:ext cx="11135104" cy="500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변경 내역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(ver 0.9.0)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2023.07.31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2023.07.31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초안 수정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0.9.1)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슬라이드 노트 수정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2023.08.01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2023.08.01</a:t>
                      </a: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최종안 작성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1.0.0)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2023.08.11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2023.08.11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955B87B-82A0-4B64-8682-BED0D98E046E}"/>
              </a:ext>
            </a:extLst>
          </p:cNvPr>
          <p:cNvSpPr/>
          <p:nvPr/>
        </p:nvSpPr>
        <p:spPr>
          <a:xfrm>
            <a:off x="520076" y="718162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113947"/>
                </a:solidFill>
                <a:latin typeface="맑은 고딕" panose="020B0503020000020004" pitchFamily="50" charset="-127"/>
              </a:rPr>
              <a:t>* </a:t>
            </a:r>
            <a:r>
              <a:rPr lang="ko-KR" altLang="en-US" b="1">
                <a:solidFill>
                  <a:srgbClr val="113947"/>
                </a:solidFill>
                <a:latin typeface="맑은 고딕" panose="020B0503020000020004" pitchFamily="50" charset="-127"/>
              </a:rPr>
              <a:t>변경 이력 관리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7593F-A056-46F0-B333-7F2A69CA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13268F-4DF1-4728-BEFF-B99CBB286A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1" r="50000" b="72050"/>
          <a:stretch/>
        </p:blipFill>
        <p:spPr>
          <a:xfrm>
            <a:off x="0" y="1848310"/>
            <a:ext cx="6096000" cy="685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4B78A4-A941-4425-B7FA-89AB3FEEFF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1" b="72050"/>
          <a:stretch/>
        </p:blipFill>
        <p:spPr>
          <a:xfrm>
            <a:off x="0" y="1848310"/>
            <a:ext cx="12192000" cy="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5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BF52B3-A51F-4648-A79C-B7C333CACBF6}"/>
              </a:ext>
            </a:extLst>
          </p:cNvPr>
          <p:cNvSpPr/>
          <p:nvPr/>
        </p:nvSpPr>
        <p:spPr>
          <a:xfrm>
            <a:off x="4013407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4569D6-D9B9-4328-BF75-7FAD97B24B61}"/>
              </a:ext>
            </a:extLst>
          </p:cNvPr>
          <p:cNvSpPr/>
          <p:nvPr/>
        </p:nvSpPr>
        <p:spPr>
          <a:xfrm>
            <a:off x="551447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D4CA-AA59-49EA-8BB3-62A49DA8AEBE}"/>
              </a:ext>
            </a:extLst>
          </p:cNvPr>
          <p:cNvSpPr txBox="1"/>
          <p:nvPr/>
        </p:nvSpPr>
        <p:spPr>
          <a:xfrm>
            <a:off x="276688" y="763310"/>
            <a:ext cx="171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9600" b="1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26000">
                      <a:schemeClr val="bg1"/>
                    </a:gs>
                    <a:gs pos="41000">
                      <a:schemeClr val="bg1">
                        <a:lumMod val="9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9600" b="1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69000">
                    <a:schemeClr val="bg1">
                      <a:lumMod val="85000"/>
                    </a:schemeClr>
                  </a:gs>
                  <a:gs pos="26000">
                    <a:schemeClr val="bg1"/>
                  </a:gs>
                  <a:gs pos="41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달러 환율, 세계 경제, 팔, 사업, 증권 거래소, 상징, 화살, 방향">
            <a:extLst>
              <a:ext uri="{FF2B5EF4-FFF2-40B4-BE49-F238E27FC236}">
                <a16:creationId xmlns:a16="http://schemas.microsoft.com/office/drawing/2014/main" id="{169AD25E-8E9C-45FB-9F71-B433E189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138" y="1124744"/>
            <a:ext cx="532372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FED6DA-08A7-4DA9-9EEA-4FDA39280374}"/>
              </a:ext>
            </a:extLst>
          </p:cNvPr>
          <p:cNvSpPr txBox="1"/>
          <p:nvPr/>
        </p:nvSpPr>
        <p:spPr>
          <a:xfrm>
            <a:off x="427694" y="1458650"/>
            <a:ext cx="575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blipFill>
                  <a:blip r:embed="rId3"/>
                  <a:stretch>
                    <a:fillRect/>
                  </a:stretch>
                </a:blipFill>
                <a:latin typeface="HY견고딕" panose="02030600000101010101" pitchFamily="18" charset="-127"/>
                <a:ea typeface="HY견고딕" panose="02030600000101010101" pitchFamily="18" charset="-127"/>
              </a:rPr>
              <a:t>Project </a:t>
            </a:r>
          </a:p>
          <a:p>
            <a:r>
              <a:rPr lang="en-US" altLang="ko-KR" sz="5400" b="1">
                <a:blipFill>
                  <a:blip r:embed="rId3"/>
                  <a:stretch>
                    <a:fillRect/>
                  </a:stretch>
                </a:blipFill>
                <a:latin typeface="HY견고딕" panose="02030600000101010101" pitchFamily="18" charset="-127"/>
                <a:ea typeface="HY견고딕" panose="02030600000101010101" pitchFamily="18" charset="-127"/>
              </a:rPr>
              <a:t>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E381-DDE7-4C73-8A6D-26BD3D56124F}"/>
              </a:ext>
            </a:extLst>
          </p:cNvPr>
          <p:cNvSpPr txBox="1"/>
          <p:nvPr/>
        </p:nvSpPr>
        <p:spPr>
          <a:xfrm>
            <a:off x="276688" y="277141"/>
            <a:ext cx="5675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b="1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     </a:t>
            </a:r>
            <a:r>
              <a:rPr lang="en-US" altLang="ko-KR" sz="1100" b="1">
                <a:solidFill>
                  <a:srgbClr val="113947"/>
                </a:solidFill>
                <a:latin typeface="+mj-ea"/>
                <a:ea typeface="+mj-ea"/>
              </a:rPr>
              <a:t>|     </a:t>
            </a:r>
            <a:r>
              <a:rPr lang="ko-KR" altLang="en-US" sz="1100" b="1">
                <a:solidFill>
                  <a:srgbClr val="113947"/>
                </a:solidFill>
                <a:latin typeface="+mj-ea"/>
                <a:ea typeface="+mj-ea"/>
              </a:rPr>
              <a:t>과제 수행범위     </a:t>
            </a:r>
            <a:r>
              <a:rPr lang="en-US" altLang="ko-KR" sz="1100" b="1">
                <a:solidFill>
                  <a:srgbClr val="113947"/>
                </a:solidFill>
                <a:latin typeface="+mj-ea"/>
                <a:ea typeface="+mj-ea"/>
              </a:rPr>
              <a:t>|     </a:t>
            </a:r>
            <a:r>
              <a:rPr lang="en-US" altLang="ko-KR" sz="1200" b="1">
                <a:solidFill>
                  <a:srgbClr val="113947"/>
                </a:solidFill>
                <a:latin typeface="+mj-ea"/>
                <a:ea typeface="+mj-ea"/>
              </a:rPr>
              <a:t>WBS</a:t>
            </a:r>
            <a:r>
              <a:rPr lang="en-US" altLang="ko-KR" sz="1100" b="1">
                <a:solidFill>
                  <a:srgbClr val="113947"/>
                </a:solidFill>
                <a:latin typeface="+mj-ea"/>
              </a:rPr>
              <a:t> (work Breakdown Structure)</a:t>
            </a:r>
            <a:r>
              <a:rPr lang="ko-KR" altLang="en-US" sz="1200" b="1">
                <a:solidFill>
                  <a:srgbClr val="113947"/>
                </a:solidFill>
                <a:latin typeface="+mj-ea"/>
                <a:ea typeface="+mj-ea"/>
              </a:rPr>
              <a:t>     </a:t>
            </a:r>
            <a:r>
              <a:rPr lang="en-US" altLang="ko-KR" sz="1100" b="1">
                <a:solidFill>
                  <a:srgbClr val="113947"/>
                </a:solidFill>
                <a:latin typeface="+mj-ea"/>
              </a:rPr>
              <a:t>|     </a:t>
            </a:r>
            <a:r>
              <a:rPr lang="en-US" altLang="ko-KR" sz="1200" b="1">
                <a:solidFill>
                  <a:srgbClr val="113947"/>
                </a:solidFill>
                <a:latin typeface="+mj-ea"/>
              </a:rPr>
              <a:t>Q</a:t>
            </a:r>
            <a:r>
              <a:rPr lang="en-US" altLang="ko-KR" sz="1100" b="1">
                <a:solidFill>
                  <a:srgbClr val="113947"/>
                </a:solidFill>
                <a:latin typeface="+mj-ea"/>
              </a:rPr>
              <a:t>&amp;</a:t>
            </a:r>
            <a:r>
              <a:rPr lang="en-US" altLang="ko-KR" sz="1200" b="1">
                <a:solidFill>
                  <a:srgbClr val="113947"/>
                </a:solidFill>
                <a:latin typeface="+mj-ea"/>
              </a:rPr>
              <a:t>A</a:t>
            </a:r>
            <a:endParaRPr lang="ko-KR" altLang="en-US" sz="1200" b="1">
              <a:solidFill>
                <a:srgbClr val="113947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E7061-A4A2-4FBA-9AB0-4BE938781B9B}"/>
              </a:ext>
            </a:extLst>
          </p:cNvPr>
          <p:cNvSpPr txBox="1"/>
          <p:nvPr/>
        </p:nvSpPr>
        <p:spPr>
          <a:xfrm>
            <a:off x="423792" y="3212976"/>
            <a:ext cx="44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600" b="1">
                <a:solidFill>
                  <a:srgbClr val="113947"/>
                </a:solidFill>
              </a:rPr>
              <a:t>은행 입</a:t>
            </a:r>
            <a:r>
              <a:rPr lang="en-US" altLang="ko-KR" sz="1600" b="1">
                <a:solidFill>
                  <a:srgbClr val="113947"/>
                </a:solidFill>
              </a:rPr>
              <a:t>·</a:t>
            </a:r>
            <a:r>
              <a:rPr lang="ko-KR" altLang="en-US" sz="1600" b="1">
                <a:solidFill>
                  <a:srgbClr val="113947"/>
                </a:solidFill>
              </a:rPr>
              <a:t>출금 관리를 위한 </a:t>
            </a:r>
            <a:r>
              <a:rPr lang="en-US" altLang="ko-KR" sz="1600" b="1">
                <a:solidFill>
                  <a:srgbClr val="113947"/>
                </a:solidFill>
              </a:rPr>
              <a:t>JAVA </a:t>
            </a:r>
            <a:r>
              <a:rPr lang="ko-KR" altLang="en-US" sz="1600" b="1">
                <a:solidFill>
                  <a:srgbClr val="113947"/>
                </a:solidFill>
              </a:rPr>
              <a:t>프로그램 개발</a:t>
            </a:r>
            <a:endParaRPr lang="en-US" altLang="ko-KR" sz="1600" b="1">
              <a:solidFill>
                <a:srgbClr val="113947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3179BB-F78E-47F1-8820-FDEB730F2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4076161"/>
            <a:ext cx="498597" cy="4985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EF220A-47B7-4280-9E55-1A7ECE9BCE0D}"/>
              </a:ext>
            </a:extLst>
          </p:cNvPr>
          <p:cNvSpPr/>
          <p:nvPr/>
        </p:nvSpPr>
        <p:spPr>
          <a:xfrm>
            <a:off x="2282229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FAB253-3454-43FD-BC2B-2E3728930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25" y="4085829"/>
            <a:ext cx="378000" cy="378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EEBB953-5948-4BD6-A20B-5096FA523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8" y="4076161"/>
            <a:ext cx="378000" cy="37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9A857B-D72E-4C57-B0EB-A815BC4BBACB}"/>
              </a:ext>
            </a:extLst>
          </p:cNvPr>
          <p:cNvSpPr txBox="1"/>
          <p:nvPr/>
        </p:nvSpPr>
        <p:spPr>
          <a:xfrm>
            <a:off x="729233" y="4653136"/>
            <a:ext cx="129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  <a:p>
            <a:pPr algn="ctr"/>
            <a:endParaRPr lang="en-US" altLang="ko-KR" sz="9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프로젝트 배경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프로젝트 목적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2202AB-AC6F-42D4-8F15-9B881833EA32}"/>
              </a:ext>
            </a:extLst>
          </p:cNvPr>
          <p:cNvSpPr txBox="1"/>
          <p:nvPr/>
        </p:nvSpPr>
        <p:spPr>
          <a:xfrm>
            <a:off x="2498812" y="4653136"/>
            <a:ext cx="1295025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Task Range</a:t>
            </a:r>
          </a:p>
          <a:p>
            <a:pPr algn="ctr"/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기본기능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프로젝트 문서 작성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발표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BC093-7716-4BA8-902E-3F4AE57A9179}"/>
              </a:ext>
            </a:extLst>
          </p:cNvPr>
          <p:cNvSpPr txBox="1"/>
          <p:nvPr/>
        </p:nvSpPr>
        <p:spPr>
          <a:xfrm>
            <a:off x="4223115" y="4653136"/>
            <a:ext cx="129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</a:rPr>
              <a:t>WBS</a:t>
            </a:r>
          </a:p>
          <a:p>
            <a:pPr algn="ctr"/>
            <a:endParaRPr lang="en-US" altLang="ko-KR" sz="9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업무 분류 체계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E4F6D9-B2CD-4FD6-B29A-48F3C73F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6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79A816-4613-496B-BDF2-AB2DA465D7D7}"/>
              </a:ext>
            </a:extLst>
          </p:cNvPr>
          <p:cNvSpPr txBox="1"/>
          <p:nvPr/>
        </p:nvSpPr>
        <p:spPr>
          <a:xfrm>
            <a:off x="292727" y="923232"/>
            <a:ext cx="4145064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수행기간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2023.07.31 ~ 2023.08.11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사용언어 </a:t>
            </a:r>
            <a:r>
              <a:rPr lang="en-US" altLang="ko-KR" b="1">
                <a:solidFill>
                  <a:srgbClr val="113947"/>
                </a:solidFill>
                <a:latin typeface="+mn-ea"/>
              </a:rPr>
              <a:t>: JAVA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  <a:latin typeface="+mn-ea"/>
              </a:rPr>
              <a:t>사용 프로그램</a:t>
            </a:r>
            <a:r>
              <a:rPr lang="en-US" altLang="ko-KR" b="1">
                <a:solidFill>
                  <a:srgbClr val="113947"/>
                </a:solidFill>
                <a:latin typeface="+mn-ea"/>
              </a:rPr>
              <a:t>: eclipse 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B89A5-BCBD-4F5A-A3EB-F98D27852475}"/>
              </a:ext>
            </a:extLst>
          </p:cNvPr>
          <p:cNvSpPr txBox="1"/>
          <p:nvPr/>
        </p:nvSpPr>
        <p:spPr>
          <a:xfrm>
            <a:off x="263352" y="3496940"/>
            <a:ext cx="5962291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13947"/>
                </a:solidFill>
              </a:rPr>
              <a:t>기존의 콘솔 기반 은행 </a:t>
            </a:r>
            <a:r>
              <a:rPr lang="ko-KR" altLang="en-US" sz="1600" b="1">
                <a:solidFill>
                  <a:srgbClr val="113947"/>
                </a:solidFill>
              </a:rPr>
              <a:t>입출금 시스템은</a:t>
            </a:r>
            <a:endParaRPr lang="en-US" altLang="ko-KR" sz="1600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113947"/>
                </a:solidFill>
              </a:rPr>
              <a:t>사용자가 </a:t>
            </a:r>
            <a:r>
              <a:rPr lang="en-US" altLang="ko-KR" sz="1600" b="1">
                <a:solidFill>
                  <a:srgbClr val="113947"/>
                </a:solidFill>
              </a:rPr>
              <a:t> </a:t>
            </a:r>
            <a:r>
              <a:rPr lang="ko-KR" altLang="en-US" sz="1600" b="1" dirty="0">
                <a:solidFill>
                  <a:srgbClr val="113947"/>
                </a:solidFill>
              </a:rPr>
              <a:t>직접 입력해야 결과가 출력되는 </a:t>
            </a:r>
            <a:r>
              <a:rPr lang="ko-KR" altLang="en-US" sz="1600" b="1">
                <a:solidFill>
                  <a:srgbClr val="113947"/>
                </a:solidFill>
              </a:rPr>
              <a:t>방식으로 동작하여</a:t>
            </a:r>
            <a:endParaRPr lang="en-US" altLang="ko-KR" sz="1600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113947"/>
                </a:solidFill>
              </a:rPr>
              <a:t>사용자가 </a:t>
            </a:r>
            <a:r>
              <a:rPr lang="ko-KR" altLang="en-US" sz="1600" b="1" dirty="0">
                <a:solidFill>
                  <a:srgbClr val="113947"/>
                </a:solidFill>
              </a:rPr>
              <a:t>불편함을 </a:t>
            </a:r>
            <a:r>
              <a:rPr lang="ko-KR" altLang="en-US" sz="1600" b="1">
                <a:solidFill>
                  <a:srgbClr val="113947"/>
                </a:solidFill>
              </a:rPr>
              <a:t>느낀다</a:t>
            </a:r>
            <a:r>
              <a:rPr lang="en-US" altLang="ko-KR" sz="1600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113947"/>
                </a:solidFill>
              </a:rPr>
              <a:t>이러한 사용자의 불편함을</a:t>
            </a:r>
            <a:endParaRPr lang="en-US" altLang="ko-KR" sz="1600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113947"/>
                </a:solidFill>
              </a:rPr>
              <a:t>이번 프로젝트를 통해 개선하고자 한다</a:t>
            </a:r>
            <a:r>
              <a:rPr lang="en-US" altLang="ko-KR" sz="1600" b="1">
                <a:solidFill>
                  <a:srgbClr val="113947"/>
                </a:solidFill>
              </a:rPr>
              <a:t>.</a:t>
            </a:r>
            <a:endParaRPr lang="en-US" altLang="ko-KR" sz="1600" b="1" dirty="0">
              <a:solidFill>
                <a:srgbClr val="11394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8F1943-F1F1-48EB-9E2E-6FBB1812E308}"/>
              </a:ext>
            </a:extLst>
          </p:cNvPr>
          <p:cNvSpPr/>
          <p:nvPr/>
        </p:nvSpPr>
        <p:spPr>
          <a:xfrm>
            <a:off x="292727" y="2770934"/>
            <a:ext cx="2100255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배경</a:t>
            </a:r>
            <a:endParaRPr lang="en-US" altLang="ko-K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CA084-B82F-4792-9B1E-4C17D123D928}"/>
              </a:ext>
            </a:extLst>
          </p:cNvPr>
          <p:cNvSpPr txBox="1"/>
          <p:nvPr/>
        </p:nvSpPr>
        <p:spPr>
          <a:xfrm>
            <a:off x="6312024" y="814408"/>
            <a:ext cx="6192687" cy="18697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1. GUI</a:t>
            </a:r>
            <a:r>
              <a:rPr lang="ko-KR" altLang="en-US" sz="1600" b="1">
                <a:solidFill>
                  <a:srgbClr val="113947"/>
                </a:solidFill>
              </a:rPr>
              <a:t> </a:t>
            </a:r>
            <a:r>
              <a:rPr lang="ko-KR" altLang="en-US" sz="1600" b="1" dirty="0">
                <a:solidFill>
                  <a:srgbClr val="113947"/>
                </a:solidFill>
              </a:rPr>
              <a:t>기반으로 은행 입출금 시스템을 </a:t>
            </a:r>
            <a:r>
              <a:rPr lang="ko-KR" altLang="en-US" sz="1600" b="1">
                <a:solidFill>
                  <a:srgbClr val="113947"/>
                </a:solidFill>
              </a:rPr>
              <a:t>재구축한다</a:t>
            </a:r>
            <a:r>
              <a:rPr lang="en-US" altLang="ko-KR" sz="1600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13947"/>
                </a:solidFill>
              </a:rPr>
              <a:t>2. </a:t>
            </a:r>
            <a:r>
              <a:rPr lang="ko-KR" altLang="en-US" sz="1600" b="1" dirty="0">
                <a:solidFill>
                  <a:srgbClr val="113947"/>
                </a:solidFill>
              </a:rPr>
              <a:t>콘솔기반 은행 입출금 시스템에서 구현하지 못했던 기능들을 </a:t>
            </a:r>
            <a:endParaRPr lang="en-US" altLang="ko-KR" sz="1600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13947"/>
                </a:solidFill>
              </a:rPr>
              <a:t>    GUI</a:t>
            </a:r>
            <a:r>
              <a:rPr lang="ko-KR" altLang="en-US" sz="1600" b="1" dirty="0">
                <a:solidFill>
                  <a:srgbClr val="113947"/>
                </a:solidFill>
              </a:rPr>
              <a:t>를 통해 </a:t>
            </a:r>
            <a:r>
              <a:rPr lang="ko-KR" altLang="en-US" sz="1600" b="1">
                <a:solidFill>
                  <a:srgbClr val="113947"/>
                </a:solidFill>
              </a:rPr>
              <a:t>구현한다</a:t>
            </a:r>
            <a:r>
              <a:rPr lang="en-US" altLang="ko-KR" sz="1600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13947"/>
                </a:solidFill>
              </a:rPr>
              <a:t>3. </a:t>
            </a:r>
            <a:r>
              <a:rPr lang="ko-KR" altLang="en-US" sz="1600" b="1" dirty="0">
                <a:solidFill>
                  <a:srgbClr val="113947"/>
                </a:solidFill>
              </a:rPr>
              <a:t>고객의 거래 내용을 분석하여 정보를 획득하고 활용한다</a:t>
            </a:r>
            <a:r>
              <a:rPr lang="en-US" altLang="ko-KR" sz="1600" b="1" dirty="0">
                <a:solidFill>
                  <a:srgbClr val="113947"/>
                </a:solidFill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AF297C-D61F-4775-8592-97386D9F3BFC}"/>
              </a:ext>
            </a:extLst>
          </p:cNvPr>
          <p:cNvSpPr/>
          <p:nvPr/>
        </p:nvSpPr>
        <p:spPr>
          <a:xfrm>
            <a:off x="6312024" y="188640"/>
            <a:ext cx="2100255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목적</a:t>
            </a:r>
            <a:endParaRPr lang="en-US" altLang="ko-K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7F78C5-CB67-4D4B-BE34-ADFEDBC528B5}"/>
              </a:ext>
            </a:extLst>
          </p:cNvPr>
          <p:cNvCxnSpPr/>
          <p:nvPr/>
        </p:nvCxnSpPr>
        <p:spPr>
          <a:xfrm>
            <a:off x="6096000" y="549320"/>
            <a:ext cx="0" cy="576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2321185E-F312-4CC2-80ED-00E2693A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2C8FFF-3665-43C5-B360-580F95C76DA5}"/>
              </a:ext>
            </a:extLst>
          </p:cNvPr>
          <p:cNvSpPr/>
          <p:nvPr/>
        </p:nvSpPr>
        <p:spPr>
          <a:xfrm>
            <a:off x="300951" y="178833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 dirty="0">
                <a:solidFill>
                  <a:srgbClr val="113947"/>
                </a:solidFill>
                <a:latin typeface="+mj-ea"/>
                <a:ea typeface="+mj-ea"/>
              </a:rPr>
              <a:t>01</a:t>
            </a:r>
            <a:r>
              <a:rPr lang="en-US" altLang="ko-KR" sz="100" b="1" spc="600" dirty="0">
                <a:solidFill>
                  <a:srgbClr val="113947"/>
                </a:solidFill>
              </a:rPr>
              <a:t> </a:t>
            </a:r>
            <a:r>
              <a:rPr lang="ko-KR" altLang="en-US" b="1" spc="600" dirty="0">
                <a:solidFill>
                  <a:srgbClr val="113947"/>
                </a:solidFill>
              </a:rPr>
              <a:t>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4CACB-F0F9-4298-884B-0E7471FAB467}"/>
              </a:ext>
            </a:extLst>
          </p:cNvPr>
          <p:cNvSpPr/>
          <p:nvPr/>
        </p:nvSpPr>
        <p:spPr>
          <a:xfrm>
            <a:off x="6312361" y="2986958"/>
            <a:ext cx="1415772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기대효과</a:t>
            </a:r>
            <a:endParaRPr lang="en-US" altLang="ko-K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8E49EE-E2F3-4689-A24B-2FAE2892DDF2}"/>
              </a:ext>
            </a:extLst>
          </p:cNvPr>
          <p:cNvSpPr txBox="1"/>
          <p:nvPr/>
        </p:nvSpPr>
        <p:spPr>
          <a:xfrm>
            <a:off x="6312026" y="3654747"/>
            <a:ext cx="5616622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1. </a:t>
            </a:r>
            <a:r>
              <a:rPr lang="ko-KR" altLang="en-US" sz="1600" b="1">
                <a:solidFill>
                  <a:srgbClr val="113947"/>
                </a:solidFill>
              </a:rPr>
              <a:t>자바의 </a:t>
            </a:r>
            <a:r>
              <a:rPr lang="en-US" altLang="ko-KR" sz="1600" b="1" dirty="0">
                <a:solidFill>
                  <a:srgbClr val="113947"/>
                </a:solidFill>
              </a:rPr>
              <a:t>swing</a:t>
            </a:r>
            <a:r>
              <a:rPr lang="ko-KR" altLang="en-US" sz="1600" b="1" dirty="0">
                <a:solidFill>
                  <a:srgbClr val="113947"/>
                </a:solidFill>
              </a:rPr>
              <a:t>을 이용하여 프로그램을 만들 수 </a:t>
            </a:r>
            <a:r>
              <a:rPr lang="ko-KR" altLang="en-US" sz="1600" b="1">
                <a:solidFill>
                  <a:srgbClr val="113947"/>
                </a:solidFill>
              </a:rPr>
              <a:t>있다</a:t>
            </a:r>
            <a:r>
              <a:rPr lang="en-US" altLang="ko-KR" sz="1600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2. GUI</a:t>
            </a:r>
            <a:r>
              <a:rPr lang="ko-KR" altLang="en-US" sz="1600" b="1">
                <a:solidFill>
                  <a:srgbClr val="113947"/>
                </a:solidFill>
              </a:rPr>
              <a:t> 사용 시</a:t>
            </a:r>
            <a:r>
              <a:rPr lang="en-US" altLang="ko-KR" sz="1600" b="1">
                <a:solidFill>
                  <a:srgbClr val="113947"/>
                </a:solidFill>
              </a:rPr>
              <a:t>, </a:t>
            </a:r>
            <a:r>
              <a:rPr lang="ko-KR" altLang="en-US" sz="1600" b="1">
                <a:solidFill>
                  <a:srgbClr val="113947"/>
                </a:solidFill>
              </a:rPr>
              <a:t>사용자들이 </a:t>
            </a:r>
            <a:r>
              <a:rPr lang="ko-KR" altLang="en-US" sz="1600" b="1" dirty="0">
                <a:solidFill>
                  <a:srgbClr val="113947"/>
                </a:solidFill>
              </a:rPr>
              <a:t>버튼 클릭이나 입력 </a:t>
            </a:r>
            <a:r>
              <a:rPr lang="ko-KR" altLang="en-US" sz="1600" b="1">
                <a:solidFill>
                  <a:srgbClr val="113947"/>
                </a:solidFill>
              </a:rPr>
              <a:t>필드를 통해</a:t>
            </a:r>
            <a:endParaRPr lang="en-US" altLang="ko-KR" sz="1600" b="1">
              <a:solidFill>
                <a:srgbClr val="113947"/>
              </a:solidFill>
            </a:endParaRPr>
          </a:p>
          <a:p>
            <a:pPr marL="177800">
              <a:lnSpc>
                <a:spcPct val="150000"/>
              </a:lnSpc>
            </a:pPr>
            <a:r>
              <a:rPr lang="ko-KR" altLang="en-US" sz="1600" b="1">
                <a:solidFill>
                  <a:srgbClr val="113947"/>
                </a:solidFill>
              </a:rPr>
              <a:t>쉽고 </a:t>
            </a:r>
            <a:r>
              <a:rPr lang="ko-KR" altLang="en-US" sz="1600" b="1" dirty="0">
                <a:solidFill>
                  <a:srgbClr val="113947"/>
                </a:solidFill>
              </a:rPr>
              <a:t>편리하게 입출금 기능을 이용할 수 </a:t>
            </a:r>
            <a:r>
              <a:rPr lang="ko-KR" altLang="en-US" sz="1600" b="1">
                <a:solidFill>
                  <a:srgbClr val="113947"/>
                </a:solidFill>
              </a:rPr>
              <a:t>있다</a:t>
            </a:r>
            <a:r>
              <a:rPr lang="en-US" altLang="ko-KR" sz="1600" b="1">
                <a:solidFill>
                  <a:srgbClr val="113947"/>
                </a:solidFill>
              </a:rPr>
              <a:t>.</a:t>
            </a:r>
          </a:p>
          <a:p>
            <a:pPr marL="177800">
              <a:lnSpc>
                <a:spcPct val="150000"/>
              </a:lnSpc>
            </a:pPr>
            <a:endParaRPr lang="en-US" altLang="ko-KR" sz="500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3. GUI</a:t>
            </a:r>
            <a:r>
              <a:rPr lang="ko-KR" altLang="en-US" sz="1600" b="1" dirty="0">
                <a:solidFill>
                  <a:srgbClr val="113947"/>
                </a:solidFill>
              </a:rPr>
              <a:t>를 통해 콘솔에서 부족했던 부분을 보완할 수 </a:t>
            </a:r>
            <a:r>
              <a:rPr lang="ko-KR" altLang="en-US" sz="1600" b="1">
                <a:solidFill>
                  <a:srgbClr val="113947"/>
                </a:solidFill>
              </a:rPr>
              <a:t>있다</a:t>
            </a:r>
            <a:r>
              <a:rPr lang="en-US" altLang="ko-KR" sz="1600" b="1">
                <a:solidFill>
                  <a:srgbClr val="113947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4. </a:t>
            </a:r>
            <a:r>
              <a:rPr lang="ko-KR" altLang="en-US" sz="1600" b="1">
                <a:solidFill>
                  <a:srgbClr val="113947"/>
                </a:solidFill>
              </a:rPr>
              <a:t>사용자의 </a:t>
            </a:r>
            <a:r>
              <a:rPr lang="ko-KR" altLang="en-US" sz="1600" b="1" dirty="0">
                <a:solidFill>
                  <a:srgbClr val="113947"/>
                </a:solidFill>
              </a:rPr>
              <a:t>은행 이용 패턴이나 소비 </a:t>
            </a:r>
            <a:r>
              <a:rPr lang="ko-KR" altLang="en-US" sz="1600" b="1">
                <a:solidFill>
                  <a:srgbClr val="113947"/>
                </a:solidFill>
              </a:rPr>
              <a:t>패턴을 분석하여</a:t>
            </a:r>
            <a:endParaRPr lang="en-US" altLang="ko-KR" sz="1600" b="1">
              <a:solidFill>
                <a:srgbClr val="113947"/>
              </a:solidFill>
            </a:endParaRPr>
          </a:p>
          <a:p>
            <a:pPr marL="177800">
              <a:lnSpc>
                <a:spcPct val="150000"/>
              </a:lnSpc>
            </a:pPr>
            <a:r>
              <a:rPr lang="ko-KR" altLang="en-US" sz="1600" b="1">
                <a:solidFill>
                  <a:srgbClr val="113947"/>
                </a:solidFill>
              </a:rPr>
              <a:t>맞춤형 </a:t>
            </a:r>
            <a:r>
              <a:rPr lang="ko-KR" altLang="en-US" sz="1600" b="1" dirty="0">
                <a:solidFill>
                  <a:srgbClr val="113947"/>
                </a:solidFill>
              </a:rPr>
              <a:t>은행상품을 개발할 수 있다</a:t>
            </a:r>
            <a:r>
              <a:rPr lang="en-US" altLang="ko-KR" sz="1600" b="1" dirty="0">
                <a:solidFill>
                  <a:srgbClr val="11394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9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2321185E-F312-4CC2-80ED-00E2693A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6B68F-B533-4A83-89C8-202A8FEC1482}"/>
              </a:ext>
            </a:extLst>
          </p:cNvPr>
          <p:cNvSpPr txBox="1"/>
          <p:nvPr/>
        </p:nvSpPr>
        <p:spPr>
          <a:xfrm>
            <a:off x="438768" y="2637127"/>
            <a:ext cx="394341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외장 라이브러리</a:t>
            </a:r>
            <a:r>
              <a:rPr lang="en-US" altLang="ko-KR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pPr>
              <a:lnSpc>
                <a:spcPct val="125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- apache poi: ooxml-lib, lib</a:t>
            </a:r>
            <a:endParaRPr lang="en-US" altLang="ko-KR" sz="1600" b="1" baseline="30000">
              <a:solidFill>
                <a:srgbClr val="113947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- log 4j</a:t>
            </a:r>
          </a:p>
          <a:p>
            <a:endParaRPr lang="en-US" altLang="ko-KR" sz="2800" b="1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내장 라이브러리</a:t>
            </a:r>
            <a:r>
              <a:rPr lang="en-US" altLang="ko-KR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pPr>
              <a:lnSpc>
                <a:spcPct val="125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- javax.swing.*</a:t>
            </a:r>
          </a:p>
          <a:p>
            <a:pPr>
              <a:lnSpc>
                <a:spcPct val="125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- java.awt.*</a:t>
            </a:r>
          </a:p>
          <a:p>
            <a:pPr>
              <a:lnSpc>
                <a:spcPct val="125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- java.awt.event.*</a:t>
            </a:r>
          </a:p>
          <a:p>
            <a:pPr>
              <a:lnSpc>
                <a:spcPct val="125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- java.util.*</a:t>
            </a:r>
          </a:p>
          <a:p>
            <a:pPr>
              <a:lnSpc>
                <a:spcPct val="125000"/>
              </a:lnSpc>
            </a:pPr>
            <a:r>
              <a:rPr lang="en-US" altLang="ko-KR" sz="1600" b="1">
                <a:solidFill>
                  <a:srgbClr val="113947"/>
                </a:solidFill>
              </a:rPr>
              <a:t>- java.io.*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F34102-826E-4763-8EB1-5750ACDCE16C}"/>
              </a:ext>
            </a:extLst>
          </p:cNvPr>
          <p:cNvCxnSpPr/>
          <p:nvPr/>
        </p:nvCxnSpPr>
        <p:spPr>
          <a:xfrm>
            <a:off x="5231904" y="549320"/>
            <a:ext cx="0" cy="576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ACEEFD-2838-4FED-AB10-CB0DFDE06FF8}"/>
              </a:ext>
            </a:extLst>
          </p:cNvPr>
          <p:cNvSpPr/>
          <p:nvPr/>
        </p:nvSpPr>
        <p:spPr>
          <a:xfrm>
            <a:off x="5663952" y="620688"/>
            <a:ext cx="6045566" cy="2377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ko-KR" alt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외장 라이브러리</a:t>
            </a:r>
            <a:r>
              <a:rPr lang="en-US" altLang="ko-KR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79388">
              <a:lnSpc>
                <a:spcPct val="150000"/>
              </a:lnSpc>
            </a:pPr>
            <a:r>
              <a:rPr lang="ko-KR" altLang="en-US" sz="1600" b="1">
                <a:solidFill>
                  <a:srgbClr val="113947"/>
                </a:solidFill>
              </a:rPr>
              <a:t>고객의 거래 내용을 분석하여 정보</a:t>
            </a:r>
            <a:r>
              <a:rPr lang="en-US" altLang="ko-KR" sz="1600" b="1" baseline="30000">
                <a:solidFill>
                  <a:srgbClr val="113947"/>
                </a:solidFill>
              </a:rPr>
              <a:t>1)</a:t>
            </a:r>
            <a:r>
              <a:rPr lang="ko-KR" altLang="en-US" sz="1600" b="1">
                <a:solidFill>
                  <a:srgbClr val="113947"/>
                </a:solidFill>
              </a:rPr>
              <a:t>를 획득하고 활용</a:t>
            </a:r>
            <a:r>
              <a:rPr lang="en-US" altLang="ko-KR" sz="1600" b="1" baseline="30000">
                <a:solidFill>
                  <a:srgbClr val="113947"/>
                </a:solidFill>
              </a:rPr>
              <a:t>2)</a:t>
            </a:r>
            <a:r>
              <a:rPr lang="ko-KR" altLang="en-US" sz="1600" b="1">
                <a:solidFill>
                  <a:srgbClr val="113947"/>
                </a:solidFill>
              </a:rPr>
              <a:t>하기</a:t>
            </a:r>
            <a:r>
              <a:rPr lang="en-US" altLang="ko-KR" sz="1600" b="1">
                <a:solidFill>
                  <a:srgbClr val="113947"/>
                </a:solidFill>
              </a:rPr>
              <a:t> </a:t>
            </a:r>
            <a:r>
              <a:rPr lang="ko-KR" altLang="en-US" sz="1600" b="1">
                <a:solidFill>
                  <a:srgbClr val="113947"/>
                </a:solidFill>
              </a:rPr>
              <a:t>위함</a:t>
            </a:r>
            <a:endParaRPr lang="en-US" altLang="ko-KR" sz="1600" b="1">
              <a:solidFill>
                <a:srgbClr val="113947"/>
              </a:solidFill>
            </a:endParaRPr>
          </a:p>
          <a:p>
            <a:pPr marL="179388">
              <a:lnSpc>
                <a:spcPct val="150000"/>
              </a:lnSpc>
            </a:pPr>
            <a:endParaRPr lang="en-US" altLang="ko-KR" sz="1200" b="1">
              <a:solidFill>
                <a:srgbClr val="113947"/>
              </a:solidFill>
            </a:endParaRPr>
          </a:p>
          <a:p>
            <a:pPr marL="179388">
              <a:lnSpc>
                <a:spcPct val="150000"/>
              </a:lnSpc>
            </a:pPr>
            <a:r>
              <a:rPr lang="en-US" altLang="ko-KR" sz="1400" b="1">
                <a:solidFill>
                  <a:srgbClr val="113947"/>
                </a:solidFill>
                <a:latin typeface="+mn-ea"/>
              </a:rPr>
              <a:t>1) </a:t>
            </a:r>
            <a:r>
              <a:rPr lang="ko-KR" altLang="en-US" sz="1400" b="1">
                <a:solidFill>
                  <a:srgbClr val="113947"/>
                </a:solidFill>
                <a:latin typeface="+mn-ea"/>
              </a:rPr>
              <a:t>정보</a:t>
            </a:r>
            <a:r>
              <a:rPr lang="en-US" altLang="ko-KR" sz="1400" b="1">
                <a:solidFill>
                  <a:srgbClr val="113947"/>
                </a:solidFill>
                <a:latin typeface="+mn-ea"/>
              </a:rPr>
              <a:t>: Error, </a:t>
            </a:r>
            <a:r>
              <a:rPr lang="ko-KR" altLang="en-US" sz="1400" b="1">
                <a:solidFill>
                  <a:srgbClr val="113947"/>
                </a:solidFill>
                <a:latin typeface="+mn-ea"/>
              </a:rPr>
              <a:t>입금 기록</a:t>
            </a:r>
            <a:r>
              <a:rPr lang="en-US" altLang="ko-KR" sz="1400" b="1">
                <a:solidFill>
                  <a:srgbClr val="113947"/>
                </a:solidFill>
                <a:latin typeface="+mn-ea"/>
              </a:rPr>
              <a:t>, </a:t>
            </a:r>
            <a:r>
              <a:rPr lang="ko-KR" altLang="en-US" sz="1400" b="1">
                <a:solidFill>
                  <a:srgbClr val="113947"/>
                </a:solidFill>
                <a:latin typeface="+mn-ea"/>
              </a:rPr>
              <a:t>출금 기록</a:t>
            </a:r>
            <a:r>
              <a:rPr lang="en-US" altLang="ko-KR" sz="1400" b="1">
                <a:solidFill>
                  <a:srgbClr val="113947"/>
                </a:solidFill>
                <a:latin typeface="+mn-ea"/>
              </a:rPr>
              <a:t>, </a:t>
            </a:r>
            <a:r>
              <a:rPr lang="ko-KR" altLang="en-US" sz="1400" b="1">
                <a:solidFill>
                  <a:srgbClr val="113947"/>
                </a:solidFill>
                <a:latin typeface="+mn-ea"/>
              </a:rPr>
              <a:t>이체 기록</a:t>
            </a:r>
            <a:endParaRPr lang="en-US" altLang="ko-KR" sz="1400" b="1">
              <a:solidFill>
                <a:srgbClr val="113947"/>
              </a:solidFill>
              <a:latin typeface="+mn-ea"/>
            </a:endParaRPr>
          </a:p>
          <a:p>
            <a:pPr marL="179388">
              <a:lnSpc>
                <a:spcPct val="150000"/>
              </a:lnSpc>
            </a:pPr>
            <a:r>
              <a:rPr lang="en-US" altLang="ko-KR" sz="1400" b="1">
                <a:solidFill>
                  <a:srgbClr val="113947"/>
                </a:solidFill>
                <a:latin typeface="+mn-ea"/>
              </a:rPr>
              <a:t>2) </a:t>
            </a:r>
            <a:r>
              <a:rPr lang="ko-KR" altLang="en-US" sz="1400" b="1">
                <a:solidFill>
                  <a:srgbClr val="113947"/>
                </a:solidFill>
                <a:latin typeface="+mn-ea"/>
              </a:rPr>
              <a:t>활용</a:t>
            </a:r>
            <a:r>
              <a:rPr lang="en-US" altLang="ko-KR" sz="1400" b="1">
                <a:solidFill>
                  <a:srgbClr val="113947"/>
                </a:solidFill>
                <a:latin typeface="+mn-ea"/>
              </a:rPr>
              <a:t>: </a:t>
            </a:r>
            <a:r>
              <a:rPr lang="ko-KR" altLang="en-US" sz="1400" b="1">
                <a:solidFill>
                  <a:srgbClr val="113947"/>
                </a:solidFill>
                <a:latin typeface="+mn-ea"/>
              </a:rPr>
              <a:t>사용자의 은행 이용 패턴이나 소비 패턴을 분석하여</a:t>
            </a:r>
            <a:endParaRPr lang="en-US" altLang="ko-KR" sz="1400" b="1">
              <a:solidFill>
                <a:srgbClr val="113947"/>
              </a:solidFill>
              <a:latin typeface="+mn-ea"/>
            </a:endParaRPr>
          </a:p>
          <a:p>
            <a:pPr marL="806450">
              <a:lnSpc>
                <a:spcPct val="150000"/>
              </a:lnSpc>
            </a:pPr>
            <a:r>
              <a:rPr lang="ko-KR" altLang="en-US" sz="1400" b="1">
                <a:solidFill>
                  <a:srgbClr val="113947"/>
                </a:solidFill>
                <a:latin typeface="+mn-ea"/>
              </a:rPr>
              <a:t>맞춤형 은행상품을 개발을 위함</a:t>
            </a:r>
            <a:endParaRPr lang="en-US" altLang="ko-KR" sz="1400" b="1">
              <a:solidFill>
                <a:srgbClr val="113947"/>
              </a:solidFill>
              <a:latin typeface="+mn-ea"/>
            </a:endParaRPr>
          </a:p>
          <a:p>
            <a:pPr marL="179388">
              <a:lnSpc>
                <a:spcPct val="150000"/>
              </a:lnSpc>
            </a:pPr>
            <a:endParaRPr lang="en-US" altLang="ko-KR" sz="1100" b="1">
              <a:solidFill>
                <a:srgbClr val="113947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63DBA5-C4A1-4D44-BEEB-C11146E3D0A5}"/>
              </a:ext>
            </a:extLst>
          </p:cNvPr>
          <p:cNvSpPr/>
          <p:nvPr/>
        </p:nvSpPr>
        <p:spPr>
          <a:xfrm>
            <a:off x="5663952" y="3717032"/>
            <a:ext cx="5760635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내장 라이브러리</a:t>
            </a:r>
            <a:r>
              <a:rPr lang="en-US" altLang="ko-K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79388">
              <a:lnSpc>
                <a:spcPct val="150000"/>
              </a:lnSpc>
            </a:pPr>
            <a:r>
              <a:rPr lang="en-US" altLang="ko-KR" sz="1600" b="1" dirty="0">
                <a:solidFill>
                  <a:srgbClr val="113947"/>
                </a:solidFill>
              </a:rPr>
              <a:t>GUI</a:t>
            </a:r>
            <a:r>
              <a:rPr lang="en-US" altLang="ko-KR" sz="1600" b="1" baseline="30000" dirty="0">
                <a:solidFill>
                  <a:srgbClr val="113947"/>
                </a:solidFill>
              </a:rPr>
              <a:t>3)</a:t>
            </a:r>
            <a:r>
              <a:rPr lang="ko-KR" altLang="en-US" sz="1600" b="1" dirty="0">
                <a:solidFill>
                  <a:srgbClr val="113947"/>
                </a:solidFill>
              </a:rPr>
              <a:t>를 사용하여 기능 구현</a:t>
            </a:r>
            <a:r>
              <a:rPr lang="en-US" altLang="ko-KR" sz="1600" b="1" baseline="30000" dirty="0">
                <a:solidFill>
                  <a:srgbClr val="113947"/>
                </a:solidFill>
              </a:rPr>
              <a:t>4)</a:t>
            </a:r>
            <a:r>
              <a:rPr lang="ko-KR" altLang="en-US" sz="1600" b="1" dirty="0">
                <a:solidFill>
                  <a:srgbClr val="113947"/>
                </a:solidFill>
              </a:rPr>
              <a:t>을 하기 위함</a:t>
            </a:r>
            <a:endParaRPr lang="en-US" altLang="ko-KR" sz="1600" b="1" dirty="0">
              <a:solidFill>
                <a:srgbClr val="113947"/>
              </a:solidFill>
            </a:endParaRPr>
          </a:p>
          <a:p>
            <a:pPr marL="179388">
              <a:lnSpc>
                <a:spcPct val="150000"/>
              </a:lnSpc>
            </a:pPr>
            <a:endParaRPr lang="en-US" altLang="ko-KR" sz="1200" b="1" dirty="0">
              <a:solidFill>
                <a:srgbClr val="113947"/>
              </a:solidFill>
              <a:latin typeface="+mn-ea"/>
            </a:endParaRPr>
          </a:p>
          <a:p>
            <a:pPr marL="177800">
              <a:lnSpc>
                <a:spcPct val="150000"/>
              </a:lnSpc>
            </a:pPr>
            <a:r>
              <a:rPr lang="en-US" altLang="ko-KR" sz="1400" b="1" dirty="0">
                <a:solidFill>
                  <a:srgbClr val="113947"/>
                </a:solidFill>
                <a:latin typeface="+mn-ea"/>
              </a:rPr>
              <a:t>3) GUI:</a:t>
            </a:r>
            <a:r>
              <a:rPr lang="ko-KR" altLang="en-US" sz="1400" b="1" dirty="0">
                <a:solidFill>
                  <a:srgbClr val="113947"/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rgbClr val="113947"/>
                </a:solidFill>
                <a:latin typeface="+mn-ea"/>
              </a:rPr>
              <a:t>Jdialog</a:t>
            </a:r>
            <a:r>
              <a:rPr lang="en-US" altLang="ko-KR" sz="1400" b="1" dirty="0">
                <a:solidFill>
                  <a:srgbClr val="113947"/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rgbClr val="113947"/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rgbClr val="113947"/>
                </a:solidFill>
                <a:latin typeface="+mn-ea"/>
              </a:rPr>
              <a:t>Jframe</a:t>
            </a:r>
            <a:r>
              <a:rPr lang="en-US" altLang="ko-KR" sz="1400" b="1" dirty="0">
                <a:solidFill>
                  <a:srgbClr val="113947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113947"/>
                </a:solidFill>
                <a:latin typeface="+mn-ea"/>
              </a:rPr>
              <a:t>사용</a:t>
            </a:r>
            <a:endParaRPr lang="en-US" altLang="ko-KR" sz="1400" b="1" dirty="0">
              <a:solidFill>
                <a:srgbClr val="113947"/>
              </a:solidFill>
              <a:latin typeface="+mn-ea"/>
            </a:endParaRPr>
          </a:p>
          <a:p>
            <a:pPr marL="177800">
              <a:lnSpc>
                <a:spcPct val="150000"/>
              </a:lnSpc>
            </a:pPr>
            <a:r>
              <a:rPr lang="en-US" altLang="ko-KR" sz="1400" b="1" dirty="0">
                <a:solidFill>
                  <a:srgbClr val="113947"/>
                </a:solidFill>
                <a:latin typeface="+mn-ea"/>
              </a:rPr>
              <a:t>4) </a:t>
            </a:r>
            <a:r>
              <a:rPr lang="ko-KR" altLang="en-US" sz="1400" b="1" dirty="0">
                <a:solidFill>
                  <a:srgbClr val="113947"/>
                </a:solidFill>
                <a:latin typeface="+mn-ea"/>
              </a:rPr>
              <a:t>기능 구현</a:t>
            </a:r>
            <a:r>
              <a:rPr lang="en-US" altLang="ko-KR" sz="1400" b="1" dirty="0">
                <a:solidFill>
                  <a:srgbClr val="113947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rgbClr val="113947"/>
                </a:solidFill>
                <a:latin typeface="+mn-ea"/>
              </a:rPr>
              <a:t>관리자 기능</a:t>
            </a:r>
            <a:r>
              <a:rPr lang="en-US" altLang="ko-KR" sz="1400" b="1" dirty="0">
                <a:solidFill>
                  <a:srgbClr val="113947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113947"/>
                </a:solidFill>
                <a:latin typeface="+mn-ea"/>
              </a:rPr>
              <a:t>사용자 기능</a:t>
            </a:r>
            <a:endParaRPr lang="en-US" altLang="ko-KR" sz="1400" b="1" dirty="0">
              <a:solidFill>
                <a:srgbClr val="11394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90CDE-8C6A-4D9D-B692-E87EEDF4E980}"/>
              </a:ext>
            </a:extLst>
          </p:cNvPr>
          <p:cNvSpPr txBox="1"/>
          <p:nvPr/>
        </p:nvSpPr>
        <p:spPr>
          <a:xfrm>
            <a:off x="438768" y="923232"/>
            <a:ext cx="4145064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수행기간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2023.07.31 ~ 2023.08.11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사용언어 </a:t>
            </a:r>
            <a:r>
              <a:rPr lang="en-US" altLang="ko-KR" b="1">
                <a:solidFill>
                  <a:srgbClr val="113947"/>
                </a:solidFill>
                <a:latin typeface="+mn-ea"/>
              </a:rPr>
              <a:t>: JAVA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113947"/>
                </a:solidFill>
                <a:latin typeface="+mn-ea"/>
              </a:rPr>
              <a:t>사용 프로그램</a:t>
            </a:r>
            <a:r>
              <a:rPr lang="en-US" altLang="ko-KR" b="1">
                <a:solidFill>
                  <a:srgbClr val="113947"/>
                </a:solidFill>
                <a:latin typeface="+mn-ea"/>
              </a:rPr>
              <a:t>: eclipse IDE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64332-5DAB-47C2-8EDF-C5683424A71C}"/>
              </a:ext>
            </a:extLst>
          </p:cNvPr>
          <p:cNvSpPr/>
          <p:nvPr/>
        </p:nvSpPr>
        <p:spPr>
          <a:xfrm>
            <a:off x="300951" y="178833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 dirty="0">
                <a:solidFill>
                  <a:srgbClr val="113947"/>
                </a:solidFill>
                <a:latin typeface="+mj-ea"/>
                <a:ea typeface="+mj-ea"/>
              </a:rPr>
              <a:t>01</a:t>
            </a:r>
            <a:r>
              <a:rPr lang="en-US" altLang="ko-KR" sz="100" b="1" spc="600" dirty="0">
                <a:solidFill>
                  <a:srgbClr val="113947"/>
                </a:solidFill>
              </a:rPr>
              <a:t> </a:t>
            </a:r>
            <a:r>
              <a:rPr lang="ko-KR" altLang="en-US" b="1" spc="600" dirty="0">
                <a:solidFill>
                  <a:srgbClr val="113947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9754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BF4333-BCD6-49A5-9B02-D4CF70FC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F2A4A9-F119-4E1E-8BF0-58B91A10D4D1}"/>
              </a:ext>
            </a:extLst>
          </p:cNvPr>
          <p:cNvSpPr/>
          <p:nvPr/>
        </p:nvSpPr>
        <p:spPr>
          <a:xfrm>
            <a:off x="763493" y="1700808"/>
            <a:ext cx="4367808" cy="43227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GUI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통해 기존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기능 구현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생성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조회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해지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입금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출금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이체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보안 기능 구현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정보 문서화 기능 구현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오류 예외 처리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65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및 통합 테스트와 디버깅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053737-90CC-442B-80D9-55282A18F646}"/>
              </a:ext>
            </a:extLst>
          </p:cNvPr>
          <p:cNvSpPr/>
          <p:nvPr/>
        </p:nvSpPr>
        <p:spPr>
          <a:xfrm>
            <a:off x="429964" y="178833"/>
            <a:ext cx="2857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02</a:t>
            </a:r>
            <a:r>
              <a:rPr lang="en-US" altLang="ko-KR" sz="100" b="1" spc="600">
                <a:solidFill>
                  <a:srgbClr val="113947"/>
                </a:solidFill>
              </a:rPr>
              <a:t> </a:t>
            </a:r>
            <a:r>
              <a:rPr lang="ko-KR" altLang="en-US" b="1" spc="600">
                <a:solidFill>
                  <a:srgbClr val="113947"/>
                </a:solidFill>
              </a:rPr>
              <a:t>과제 수행범위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28B907-9DA5-4DE5-9AEE-982E7F2C934C}"/>
              </a:ext>
            </a:extLst>
          </p:cNvPr>
          <p:cNvCxnSpPr/>
          <p:nvPr/>
        </p:nvCxnSpPr>
        <p:spPr>
          <a:xfrm>
            <a:off x="6096000" y="3876"/>
            <a:ext cx="0" cy="648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17B03-41A1-4B3A-96D3-0358D7E11427}"/>
              </a:ext>
            </a:extLst>
          </p:cNvPr>
          <p:cNvSpPr/>
          <p:nvPr/>
        </p:nvSpPr>
        <p:spPr>
          <a:xfrm>
            <a:off x="6946448" y="1700808"/>
            <a:ext cx="4367808" cy="5581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문서 작성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37F1CE1-A1F8-4014-ADB5-EB93A6D0D8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62" y="980728"/>
            <a:ext cx="627071" cy="627071"/>
          </a:xfrm>
          <a:prstGeom prst="rect">
            <a:avLst/>
          </a:prstGeom>
          <a:effectLst/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94D0C80-D509-44F7-95B3-AACD10B03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88" y="980728"/>
            <a:ext cx="793928" cy="649407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172A92-E46A-46A0-AED1-C7B77D681AE0}"/>
              </a:ext>
            </a:extLst>
          </p:cNvPr>
          <p:cNvCxnSpPr>
            <a:cxnSpLocks/>
          </p:cNvCxnSpPr>
          <p:nvPr/>
        </p:nvCxnSpPr>
        <p:spPr>
          <a:xfrm rot="5400000">
            <a:off x="9143495" y="388343"/>
            <a:ext cx="0" cy="6084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149A3EF1-DA76-470E-8021-1C7601BEB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428" y="4413021"/>
            <a:ext cx="551878" cy="6001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5AA543-F042-462F-BFE1-95590CD4B8DA}"/>
              </a:ext>
            </a:extLst>
          </p:cNvPr>
          <p:cNvSpPr/>
          <p:nvPr/>
        </p:nvSpPr>
        <p:spPr>
          <a:xfrm>
            <a:off x="6946448" y="5083849"/>
            <a:ext cx="4367808" cy="5581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발표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572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13393C-46F8-4D81-A507-49273D20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FABCD3-64CA-4596-A9FF-EDD84FB52FE1}"/>
              </a:ext>
            </a:extLst>
          </p:cNvPr>
          <p:cNvSpPr/>
          <p:nvPr/>
        </p:nvSpPr>
        <p:spPr>
          <a:xfrm>
            <a:off x="429964" y="178833"/>
            <a:ext cx="624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03</a:t>
            </a:r>
            <a:r>
              <a:rPr lang="en-US" altLang="ko-KR" sz="100" b="1" spc="600">
                <a:solidFill>
                  <a:srgbClr val="113947"/>
                </a:solidFill>
                <a:latin typeface="+mj-ea"/>
                <a:ea typeface="+mj-ea"/>
              </a:rPr>
              <a:t> </a:t>
            </a:r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WBS</a:t>
            </a:r>
            <a:r>
              <a:rPr lang="en-US" altLang="ko-KR" sz="1400" b="1">
                <a:solidFill>
                  <a:srgbClr val="113947"/>
                </a:solidFill>
                <a:latin typeface="+mj-ea"/>
                <a:ea typeface="+mj-ea"/>
              </a:rPr>
              <a:t>(work Breakdown Structure)</a:t>
            </a:r>
            <a:endParaRPr lang="ko-KR" altLang="en-US" b="1" dirty="0">
              <a:solidFill>
                <a:srgbClr val="113947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A84935-AFBF-48BD-B5F9-30DAF46E0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04742"/>
              </p:ext>
            </p:extLst>
          </p:nvPr>
        </p:nvGraphicFramePr>
        <p:xfrm>
          <a:off x="551384" y="548164"/>
          <a:ext cx="11305256" cy="572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25592080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57093754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41746254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037855247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528955634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2563920224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1974717198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2097205672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2432046176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1608107564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2233716325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3770555652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96424068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1017749475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3563860338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4219979847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4035961942"/>
                    </a:ext>
                  </a:extLst>
                </a:gridCol>
              </a:tblGrid>
              <a:tr h="1956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j-ea"/>
                          <a:ea typeface="+mj-ea"/>
                        </a:rPr>
                        <a:t>단계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세부 업무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진행상황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j-ea"/>
                          <a:ea typeface="+mj-ea"/>
                        </a:rPr>
                        <a:t>시작일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종료일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j-ea"/>
                          <a:ea typeface="+mj-ea"/>
                        </a:rPr>
                        <a:t>진행율</a:t>
                      </a:r>
                      <a:endParaRPr lang="en-US" altLang="ko-KR" sz="110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10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>
                          <a:latin typeface="+mj-ea"/>
                          <a:ea typeface="+mj-ea"/>
                        </a:rPr>
                        <a:t>백분율</a:t>
                      </a:r>
                      <a:r>
                        <a:rPr lang="en-US" altLang="ko-KR" sz="110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8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7M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8M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3743"/>
                  </a:ext>
                </a:extLst>
              </a:tr>
              <a:tr h="195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5W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1W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2W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41641"/>
                  </a:ext>
                </a:extLst>
              </a:tr>
              <a:tr h="195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31D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8D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11D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35761490"/>
                  </a:ext>
                </a:extLst>
              </a:tr>
              <a:tr h="3353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분석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프로젝트 계획서 작성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2023-07-31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2023-07-31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9032"/>
                  </a:ext>
                </a:extLst>
              </a:tr>
              <a:tr h="347516">
                <a:tc v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5720" marR="45720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요구사항 정의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2023-08-01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2023-08-01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14689"/>
                  </a:ext>
                </a:extLst>
              </a:tr>
              <a:tr h="3353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프로그램 구조설계 및 흐름도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2023-08-01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2023-08-01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78915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화면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2023-08-02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2023-08-02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16194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변수 및 클래스 명칭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2023-08-02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2023-08-02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27247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클래스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2023-08-03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2023-08-03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EFB4BB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EFB4BB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35730"/>
                  </a:ext>
                </a:extLst>
              </a:tr>
              <a:tr h="3353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GUI</a:t>
                      </a:r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로 사용자 기능 구현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2023-08-03</a:t>
                      </a:r>
                      <a:endParaRPr lang="ko-KR" altLang="en-US" sz="1050" b="1" kern="1200" dirty="0">
                        <a:solidFill>
                          <a:srgbClr val="113947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2023-08-08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33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GUI</a:t>
                      </a:r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로 시스템 기능 구현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2023-08-03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2023-08-08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9366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GUI</a:t>
                      </a:r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로 관리자 기능 구현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2023-08-03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2023-08-08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33971"/>
                  </a:ext>
                </a:extLst>
              </a:tr>
              <a:tr h="3353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테스트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단위테스트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2023-08-08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2023-08-08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96698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통합테스트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2023-08-08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2023-08-09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38140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코드리뷰 및 피드백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2023-08-08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2023-08-09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90486"/>
                  </a:ext>
                </a:extLst>
              </a:tr>
              <a:tr h="3353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발표</a:t>
                      </a:r>
                      <a:endParaRPr lang="en-US" altLang="ko-KR" sz="11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및</a:t>
                      </a:r>
                      <a:endParaRPr lang="en-US" altLang="ko-KR" sz="11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수정 보완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발표문서 작성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2023-08-09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2023-08-10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8288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리허설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2023-08-10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2023-08-10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3761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최종 발표 및 피드백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2023-08-11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2023-08-11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16098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825CE3-DC27-4090-BB70-7CAC1957CAE9}"/>
              </a:ext>
            </a:extLst>
          </p:cNvPr>
          <p:cNvCxnSpPr/>
          <p:nvPr/>
        </p:nvCxnSpPr>
        <p:spPr>
          <a:xfrm>
            <a:off x="11005823" y="148703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4B11FD-A53A-43E8-9BC1-5BCF7302916B}"/>
              </a:ext>
            </a:extLst>
          </p:cNvPr>
          <p:cNvSpPr txBox="1"/>
          <p:nvPr/>
        </p:nvSpPr>
        <p:spPr>
          <a:xfrm>
            <a:off x="11365863" y="17898"/>
            <a:ext cx="748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진행상황</a:t>
            </a:r>
            <a:endParaRPr lang="ko-KR" altLang="en-US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B5274-95B4-4DCE-8377-F2EF789BFFEC}"/>
              </a:ext>
            </a:extLst>
          </p:cNvPr>
          <p:cNvSpPr txBox="1"/>
          <p:nvPr/>
        </p:nvSpPr>
        <p:spPr>
          <a:xfrm>
            <a:off x="11379142" y="2042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계획</a:t>
            </a:r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3DCC3B-6F6D-425A-8303-E9C045FB1F1E}"/>
              </a:ext>
            </a:extLst>
          </p:cNvPr>
          <p:cNvSpPr/>
          <p:nvPr/>
        </p:nvSpPr>
        <p:spPr>
          <a:xfrm>
            <a:off x="11037357" y="247311"/>
            <a:ext cx="277033" cy="202246"/>
          </a:xfrm>
          <a:prstGeom prst="rect">
            <a:avLst/>
          </a:prstGeom>
          <a:solidFill>
            <a:srgbClr val="FBE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D1ABC8-E3AE-4710-9376-213797EA9349}"/>
              </a:ext>
            </a:extLst>
          </p:cNvPr>
          <p:cNvCxnSpPr>
            <a:cxnSpLocks/>
          </p:cNvCxnSpPr>
          <p:nvPr/>
        </p:nvCxnSpPr>
        <p:spPr>
          <a:xfrm>
            <a:off x="8198086" y="1412776"/>
            <a:ext cx="562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4D7C5B-16A3-4EE7-BAE0-135AEB6FFBD2}"/>
              </a:ext>
            </a:extLst>
          </p:cNvPr>
          <p:cNvCxnSpPr>
            <a:cxnSpLocks/>
          </p:cNvCxnSpPr>
          <p:nvPr/>
        </p:nvCxnSpPr>
        <p:spPr>
          <a:xfrm>
            <a:off x="8554486" y="1749001"/>
            <a:ext cx="7553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5030CD-293C-40EF-98DC-BA5950D59B7A}"/>
              </a:ext>
            </a:extLst>
          </p:cNvPr>
          <p:cNvCxnSpPr>
            <a:cxnSpLocks/>
          </p:cNvCxnSpPr>
          <p:nvPr/>
        </p:nvCxnSpPr>
        <p:spPr>
          <a:xfrm>
            <a:off x="8554486" y="2070374"/>
            <a:ext cx="7553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1E4156-ED4E-4653-AA71-6470C9EF752B}"/>
              </a:ext>
            </a:extLst>
          </p:cNvPr>
          <p:cNvCxnSpPr>
            <a:cxnSpLocks/>
          </p:cNvCxnSpPr>
          <p:nvPr/>
        </p:nvCxnSpPr>
        <p:spPr>
          <a:xfrm>
            <a:off x="8930790" y="2420888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86357E-D2D4-4799-A262-BE2E22BA35CE}"/>
              </a:ext>
            </a:extLst>
          </p:cNvPr>
          <p:cNvCxnSpPr>
            <a:cxnSpLocks/>
          </p:cNvCxnSpPr>
          <p:nvPr/>
        </p:nvCxnSpPr>
        <p:spPr>
          <a:xfrm>
            <a:off x="8930790" y="2761876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40C1DD-948B-4210-9AFD-731540F82E31}"/>
              </a:ext>
            </a:extLst>
          </p:cNvPr>
          <p:cNvCxnSpPr>
            <a:cxnSpLocks/>
          </p:cNvCxnSpPr>
          <p:nvPr/>
        </p:nvCxnSpPr>
        <p:spPr>
          <a:xfrm>
            <a:off x="9295593" y="3437768"/>
            <a:ext cx="14581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660F91-1D26-4177-9155-2E2D11EDCE08}"/>
              </a:ext>
            </a:extLst>
          </p:cNvPr>
          <p:cNvCxnSpPr>
            <a:cxnSpLocks/>
          </p:cNvCxnSpPr>
          <p:nvPr/>
        </p:nvCxnSpPr>
        <p:spPr>
          <a:xfrm>
            <a:off x="9290830" y="3759899"/>
            <a:ext cx="14761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FBFA79-526A-4EA5-96E9-7EF04E54DD98}"/>
              </a:ext>
            </a:extLst>
          </p:cNvPr>
          <p:cNvCxnSpPr>
            <a:cxnSpLocks/>
          </p:cNvCxnSpPr>
          <p:nvPr/>
        </p:nvCxnSpPr>
        <p:spPr>
          <a:xfrm>
            <a:off x="9295593" y="3098104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476778-222C-461C-AB39-DCD6BC923939}"/>
              </a:ext>
            </a:extLst>
          </p:cNvPr>
          <p:cNvCxnSpPr>
            <a:cxnSpLocks/>
          </p:cNvCxnSpPr>
          <p:nvPr/>
        </p:nvCxnSpPr>
        <p:spPr>
          <a:xfrm>
            <a:off x="9295593" y="4081835"/>
            <a:ext cx="14761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1EC5EB-6CCC-4160-A81D-345A69520260}"/>
              </a:ext>
            </a:extLst>
          </p:cNvPr>
          <p:cNvCxnSpPr>
            <a:cxnSpLocks/>
          </p:cNvCxnSpPr>
          <p:nvPr/>
        </p:nvCxnSpPr>
        <p:spPr>
          <a:xfrm>
            <a:off x="10380476" y="4437112"/>
            <a:ext cx="3960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D554B2-0FC7-4836-8ED9-17FF7AD0327A}"/>
              </a:ext>
            </a:extLst>
          </p:cNvPr>
          <p:cNvCxnSpPr>
            <a:cxnSpLocks/>
          </p:cNvCxnSpPr>
          <p:nvPr/>
        </p:nvCxnSpPr>
        <p:spPr>
          <a:xfrm>
            <a:off x="10380476" y="4768008"/>
            <a:ext cx="75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18F3E7-B269-40EA-B4FD-A52EE6AD5E71}"/>
              </a:ext>
            </a:extLst>
          </p:cNvPr>
          <p:cNvCxnSpPr>
            <a:cxnSpLocks/>
          </p:cNvCxnSpPr>
          <p:nvPr/>
        </p:nvCxnSpPr>
        <p:spPr>
          <a:xfrm>
            <a:off x="10758518" y="5445224"/>
            <a:ext cx="7380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E7A441-2A21-4DE8-B10E-61E9B9A8F0D0}"/>
              </a:ext>
            </a:extLst>
          </p:cNvPr>
          <p:cNvCxnSpPr>
            <a:cxnSpLocks/>
          </p:cNvCxnSpPr>
          <p:nvPr/>
        </p:nvCxnSpPr>
        <p:spPr>
          <a:xfrm>
            <a:off x="11136560" y="5771358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15A7F2-01E8-4F72-9135-7418CF63EDFB}"/>
              </a:ext>
            </a:extLst>
          </p:cNvPr>
          <p:cNvCxnSpPr>
            <a:cxnSpLocks/>
          </p:cNvCxnSpPr>
          <p:nvPr/>
        </p:nvCxnSpPr>
        <p:spPr>
          <a:xfrm>
            <a:off x="11496600" y="6102822"/>
            <a:ext cx="3493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AAC6BEF-7BAF-4A2E-A976-5E97AD4809C1}"/>
              </a:ext>
            </a:extLst>
          </p:cNvPr>
          <p:cNvCxnSpPr>
            <a:cxnSpLocks/>
          </p:cNvCxnSpPr>
          <p:nvPr/>
        </p:nvCxnSpPr>
        <p:spPr>
          <a:xfrm>
            <a:off x="10380476" y="5085184"/>
            <a:ext cx="75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D5E8889-FDAB-4318-82A7-48028AEBF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3" b="81767"/>
          <a:stretch/>
        </p:blipFill>
        <p:spPr>
          <a:xfrm>
            <a:off x="0" y="1196236"/>
            <a:ext cx="12192000" cy="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8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F5BB3-D695-4905-A28E-C1E3F06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0037D-9057-4B99-B50E-5C13E2B52DE1}"/>
              </a:ext>
            </a:extLst>
          </p:cNvPr>
          <p:cNvSpPr/>
          <p:nvPr/>
        </p:nvSpPr>
        <p:spPr>
          <a:xfrm>
            <a:off x="429964" y="178833"/>
            <a:ext cx="1489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04</a:t>
            </a:r>
            <a:r>
              <a:rPr lang="en-US" altLang="ko-KR" sz="100" b="1" spc="600">
                <a:solidFill>
                  <a:srgbClr val="113947"/>
                </a:solidFill>
                <a:latin typeface="+mj-ea"/>
                <a:ea typeface="+mj-ea"/>
              </a:rPr>
              <a:t> </a:t>
            </a:r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Q&amp;A</a:t>
            </a:r>
            <a:endParaRPr lang="ko-KR" altLang="en-US" b="1" dirty="0">
              <a:solidFill>
                <a:srgbClr val="113947"/>
              </a:solidFill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FE6B8E-C71E-4B0D-8C4D-100A762E2662}"/>
              </a:ext>
            </a:extLst>
          </p:cNvPr>
          <p:cNvSpPr/>
          <p:nvPr/>
        </p:nvSpPr>
        <p:spPr>
          <a:xfrm>
            <a:off x="3935760" y="1268760"/>
            <a:ext cx="4320480" cy="1440160"/>
          </a:xfrm>
          <a:prstGeom prst="roundRect">
            <a:avLst/>
          </a:prstGeom>
          <a:solidFill>
            <a:schemeClr val="bg1"/>
          </a:solidFill>
          <a:ln>
            <a:solidFill>
              <a:srgbClr val="11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solidFill>
                  <a:srgbClr val="1139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5400">
              <a:solidFill>
                <a:srgbClr val="113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F85D14-DD68-41B8-BCF9-F931E2E66BEB}"/>
              </a:ext>
            </a:extLst>
          </p:cNvPr>
          <p:cNvSpPr/>
          <p:nvPr/>
        </p:nvSpPr>
        <p:spPr>
          <a:xfrm>
            <a:off x="3935760" y="4149081"/>
            <a:ext cx="4320480" cy="1440160"/>
          </a:xfrm>
          <a:prstGeom prst="roundRect">
            <a:avLst/>
          </a:prstGeom>
          <a:solidFill>
            <a:srgbClr val="FFC000"/>
          </a:solidFill>
          <a:ln>
            <a:solidFill>
              <a:srgbClr val="FBA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!</a:t>
            </a:r>
            <a:endParaRPr lang="ko-KR" alt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FBB6EA-96A7-48B3-8A1C-ADAB44396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49" b="26232"/>
          <a:stretch/>
        </p:blipFill>
        <p:spPr>
          <a:xfrm>
            <a:off x="3906349" y="888986"/>
            <a:ext cx="1106215" cy="481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62AE83-C28C-48CF-80D6-E53C66650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33" r="10989"/>
          <a:stretch/>
        </p:blipFill>
        <p:spPr>
          <a:xfrm>
            <a:off x="7608168" y="3698221"/>
            <a:ext cx="382035" cy="45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B402E5C-65C6-4CED-8FBA-A3687976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52" y="2087160"/>
            <a:ext cx="1461052" cy="61622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F5BB3-D695-4905-A28E-C1E3F06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FE6B8E-C71E-4B0D-8C4D-100A762E2662}"/>
              </a:ext>
            </a:extLst>
          </p:cNvPr>
          <p:cNvSpPr/>
          <p:nvPr/>
        </p:nvSpPr>
        <p:spPr>
          <a:xfrm>
            <a:off x="3935760" y="2636912"/>
            <a:ext cx="4320480" cy="14401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11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solidFill>
                  <a:srgbClr val="113947"/>
                </a:solidFill>
                <a:latin typeface="+mn-ea"/>
              </a:rPr>
              <a:t>Thank you</a:t>
            </a:r>
            <a:endParaRPr lang="ko-KR" altLang="en-US" sz="5400">
              <a:solidFill>
                <a:srgbClr val="11394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273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</TotalTime>
  <Words>968</Words>
  <Application>Microsoft Office PowerPoint</Application>
  <PresentationFormat>와이드스크린</PresentationFormat>
  <Paragraphs>270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맑은 고딕</vt:lpstr>
      <vt:lpstr>Arial</vt:lpstr>
      <vt:lpstr>Calibri</vt:lpstr>
      <vt:lpstr>Calibri Light</vt:lpstr>
      <vt:lpstr>Office 테마</vt:lpstr>
      <vt:lpstr>은행 입·출금 관리를 위한  JAVA 프로그램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세연 봉</dc:creator>
  <cp:lastModifiedBy>용욱 김</cp:lastModifiedBy>
  <cp:revision>667</cp:revision>
  <dcterms:created xsi:type="dcterms:W3CDTF">2023-06-28T12:55:26Z</dcterms:created>
  <dcterms:modified xsi:type="dcterms:W3CDTF">2023-08-17T17:20:51Z</dcterms:modified>
</cp:coreProperties>
</file>