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92"/>
  </p:notesMasterIdLst>
  <p:handoutMasterIdLst>
    <p:handoutMasterId r:id="rId93"/>
  </p:handoutMasterIdLst>
  <p:sldIdLst>
    <p:sldId id="330" r:id="rId2"/>
    <p:sldId id="268" r:id="rId3"/>
    <p:sldId id="335" r:id="rId4"/>
    <p:sldId id="334" r:id="rId5"/>
    <p:sldId id="338" r:id="rId6"/>
    <p:sldId id="339" r:id="rId7"/>
    <p:sldId id="340" r:id="rId8"/>
    <p:sldId id="341" r:id="rId9"/>
    <p:sldId id="419" r:id="rId10"/>
    <p:sldId id="420" r:id="rId11"/>
    <p:sldId id="421" r:id="rId12"/>
    <p:sldId id="422" r:id="rId13"/>
    <p:sldId id="423" r:id="rId14"/>
    <p:sldId id="342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4" r:id="rId24"/>
    <p:sldId id="353" r:id="rId25"/>
    <p:sldId id="355" r:id="rId26"/>
    <p:sldId id="356" r:id="rId27"/>
    <p:sldId id="360" r:id="rId28"/>
    <p:sldId id="357" r:id="rId29"/>
    <p:sldId id="361" r:id="rId30"/>
    <p:sldId id="362" r:id="rId31"/>
    <p:sldId id="358" r:id="rId32"/>
    <p:sldId id="364" r:id="rId33"/>
    <p:sldId id="365" r:id="rId34"/>
    <p:sldId id="366" r:id="rId35"/>
    <p:sldId id="367" r:id="rId36"/>
    <p:sldId id="331" r:id="rId37"/>
    <p:sldId id="332" r:id="rId38"/>
    <p:sldId id="371" r:id="rId39"/>
    <p:sldId id="374" r:id="rId40"/>
    <p:sldId id="375" r:id="rId41"/>
    <p:sldId id="376" r:id="rId42"/>
    <p:sldId id="377" r:id="rId43"/>
    <p:sldId id="378" r:id="rId44"/>
    <p:sldId id="379" r:id="rId45"/>
    <p:sldId id="409" r:id="rId46"/>
    <p:sldId id="410" r:id="rId47"/>
    <p:sldId id="411" r:id="rId48"/>
    <p:sldId id="412" r:id="rId49"/>
    <p:sldId id="413" r:id="rId50"/>
    <p:sldId id="380" r:id="rId51"/>
    <p:sldId id="372" r:id="rId52"/>
    <p:sldId id="373" r:id="rId53"/>
    <p:sldId id="381" r:id="rId54"/>
    <p:sldId id="382" r:id="rId55"/>
    <p:sldId id="385" r:id="rId56"/>
    <p:sldId id="383" r:id="rId57"/>
    <p:sldId id="384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5" r:id="rId66"/>
    <p:sldId id="393" r:id="rId67"/>
    <p:sldId id="394" r:id="rId68"/>
    <p:sldId id="398" r:id="rId69"/>
    <p:sldId id="396" r:id="rId70"/>
    <p:sldId id="397" r:id="rId71"/>
    <p:sldId id="401" r:id="rId72"/>
    <p:sldId id="402" r:id="rId73"/>
    <p:sldId id="399" r:id="rId74"/>
    <p:sldId id="400" r:id="rId75"/>
    <p:sldId id="403" r:id="rId76"/>
    <p:sldId id="404" r:id="rId77"/>
    <p:sldId id="405" r:id="rId78"/>
    <p:sldId id="424" r:id="rId79"/>
    <p:sldId id="425" r:id="rId80"/>
    <p:sldId id="408" r:id="rId81"/>
    <p:sldId id="407" r:id="rId82"/>
    <p:sldId id="426" r:id="rId83"/>
    <p:sldId id="414" r:id="rId84"/>
    <p:sldId id="427" r:id="rId85"/>
    <p:sldId id="415" r:id="rId86"/>
    <p:sldId id="417" r:id="rId87"/>
    <p:sldId id="416" r:id="rId88"/>
    <p:sldId id="418" r:id="rId89"/>
    <p:sldId id="293" r:id="rId90"/>
    <p:sldId id="294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CCCCCE"/>
    <a:srgbClr val="E7E8E8"/>
    <a:srgbClr val="113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5320"/>
  </p:normalViewPr>
  <p:slideViewPr>
    <p:cSldViewPr>
      <p:cViewPr varScale="1">
        <p:scale>
          <a:sx n="163" d="100"/>
          <a:sy n="163" d="100"/>
        </p:scale>
        <p:origin x="522" y="132"/>
      </p:cViewPr>
      <p:guideLst>
        <p:guide orient="horz" pos="218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15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2023-08-18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170F-B118-4BE6-B236-3F47651E406F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E56E-1C39-4619-B2D8-57F349441EC3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E800-6883-4C5F-9BD6-A1E38D8D9F8F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8286-ACC9-40CC-8DB3-B1C77A97FDC5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A59B-10CB-411E-8F82-432737D1372A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73C3-27CC-4878-A740-E722C7303DDF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910B-46DB-4B5E-BABF-7A9154D7C4BF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060-9ABF-440F-A432-21073DC4AEED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9F8A-E039-4A50-BB47-8769D566F846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3D4C-EC88-42E8-B7D3-6E1D74B6113E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5E65-9AA2-47FB-89C9-03699894F013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F7E5-C078-445F-AB56-E452E9D3C43F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대우직업능력개발원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37.xml"/><Relationship Id="rId7" Type="http://schemas.openxmlformats.org/officeDocument/2006/relationships/slide" Target="slide4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0.xml"/><Relationship Id="rId5" Type="http://schemas.openxmlformats.org/officeDocument/2006/relationships/slide" Target="slide39.xml"/><Relationship Id="rId10" Type="http://schemas.openxmlformats.org/officeDocument/2006/relationships/slide" Target="slide44.xml"/><Relationship Id="rId4" Type="http://schemas.openxmlformats.org/officeDocument/2006/relationships/slide" Target="slide38.xml"/><Relationship Id="rId9" Type="http://schemas.openxmlformats.org/officeDocument/2006/relationships/slide" Target="slide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9.xml"/><Relationship Id="rId5" Type="http://schemas.openxmlformats.org/officeDocument/2006/relationships/slide" Target="slide48.xml"/><Relationship Id="rId4" Type="http://schemas.openxmlformats.org/officeDocument/2006/relationships/slide" Target="slide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4.xml"/><Relationship Id="rId5" Type="http://schemas.openxmlformats.org/officeDocument/2006/relationships/slide" Target="slide53.xml"/><Relationship Id="rId4" Type="http://schemas.openxmlformats.org/officeDocument/2006/relationships/slide" Target="slide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9.xml"/><Relationship Id="rId5" Type="http://schemas.openxmlformats.org/officeDocument/2006/relationships/slide" Target="slide58.xml"/><Relationship Id="rId4" Type="http://schemas.openxmlformats.org/officeDocument/2006/relationships/slide" Target="slide5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5.xml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5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5.xml"/><Relationship Id="rId4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4.xml"/><Relationship Id="rId5" Type="http://schemas.openxmlformats.org/officeDocument/2006/relationships/slide" Target="slide63.xml"/><Relationship Id="rId4" Type="http://schemas.openxmlformats.org/officeDocument/2006/relationships/slide" Target="slide6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0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0.xml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0.xml"/><Relationship Id="rId4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3" Type="http://schemas.openxmlformats.org/officeDocument/2006/relationships/slide" Target="slide66.xml"/><Relationship Id="rId7" Type="http://schemas.openxmlformats.org/officeDocument/2006/relationships/slide" Target="slide70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9.xml"/><Relationship Id="rId11" Type="http://schemas.openxmlformats.org/officeDocument/2006/relationships/slide" Target="slide74.xml"/><Relationship Id="rId5" Type="http://schemas.openxmlformats.org/officeDocument/2006/relationships/slide" Target="slide68.xml"/><Relationship Id="rId10" Type="http://schemas.openxmlformats.org/officeDocument/2006/relationships/slide" Target="slide73.xml"/><Relationship Id="rId4" Type="http://schemas.openxmlformats.org/officeDocument/2006/relationships/slide" Target="slide67.xml"/><Relationship Id="rId9" Type="http://schemas.openxmlformats.org/officeDocument/2006/relationships/slide" Target="slide7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5.xml"/><Relationship Id="rId4" Type="http://schemas.openxmlformats.org/officeDocument/2006/relationships/image" Target="../media/image8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5.xml"/><Relationship Id="rId4" Type="http://schemas.openxmlformats.org/officeDocument/2006/relationships/image" Target="../media/image8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5.xml"/><Relationship Id="rId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5.xml"/><Relationship Id="rId4" Type="http://schemas.openxmlformats.org/officeDocument/2006/relationships/image" Target="../media/image8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5.xml"/><Relationship Id="rId4" Type="http://schemas.openxmlformats.org/officeDocument/2006/relationships/image" Target="../media/image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5.xml"/><Relationship Id="rId4" Type="http://schemas.openxmlformats.org/officeDocument/2006/relationships/image" Target="../media/image9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9.xml"/><Relationship Id="rId5" Type="http://schemas.openxmlformats.org/officeDocument/2006/relationships/slide" Target="slide78.xml"/><Relationship Id="rId4" Type="http://schemas.openxmlformats.org/officeDocument/2006/relationships/slide" Target="slide7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75.xml"/><Relationship Id="rId4" Type="http://schemas.openxmlformats.org/officeDocument/2006/relationships/image" Target="../media/image9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7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75.xml"/><Relationship Id="rId4" Type="http://schemas.openxmlformats.org/officeDocument/2006/relationships/image" Target="../media/image9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7" Type="http://schemas.openxmlformats.org/officeDocument/2006/relationships/slide" Target="slide8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4.xml"/><Relationship Id="rId5" Type="http://schemas.openxmlformats.org/officeDocument/2006/relationships/slide" Target="slide83.xml"/><Relationship Id="rId4" Type="http://schemas.openxmlformats.org/officeDocument/2006/relationships/slide" Target="slide8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" Target="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DA48302-9001-4F1D-A9FF-D49C6840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36" y="548680"/>
            <a:ext cx="7464152" cy="23762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400" b="1" dirty="0">
                <a:solidFill>
                  <a:srgbClr val="FBA305"/>
                </a:solidFill>
                <a:latin typeface="+mj-ea"/>
              </a:rPr>
              <a:t>은행 입</a:t>
            </a:r>
            <a:r>
              <a:rPr lang="en-US" altLang="ko-KR" sz="4400" b="1" dirty="0">
                <a:solidFill>
                  <a:srgbClr val="FBA305"/>
                </a:solidFill>
                <a:latin typeface="+mj-ea"/>
              </a:rPr>
              <a:t>·</a:t>
            </a:r>
            <a:r>
              <a:rPr lang="ko-KR" altLang="en-US" sz="4400" b="1" dirty="0">
                <a:solidFill>
                  <a:srgbClr val="FBA305"/>
                </a:solidFill>
                <a:latin typeface="+mj-ea"/>
              </a:rPr>
              <a:t>출금 </a:t>
            </a:r>
            <a:r>
              <a:rPr lang="ko-KR" altLang="en-US" sz="4400" b="1" dirty="0">
                <a:solidFill>
                  <a:srgbClr val="113947"/>
                </a:solidFill>
                <a:latin typeface="+mj-ea"/>
              </a:rPr>
              <a:t>관리를 위한 </a:t>
            </a:r>
            <a:br>
              <a:rPr lang="en-US" altLang="ko-KR" sz="4400" b="1" dirty="0">
                <a:solidFill>
                  <a:srgbClr val="113947"/>
                </a:solidFill>
                <a:latin typeface="+mj-ea"/>
              </a:rPr>
            </a:br>
            <a:r>
              <a:rPr lang="en-US" altLang="ko-KR" sz="4400" b="1" dirty="0">
                <a:solidFill>
                  <a:srgbClr val="113947"/>
                </a:solidFill>
                <a:latin typeface="+mj-ea"/>
              </a:rPr>
              <a:t>JAVA</a:t>
            </a:r>
            <a:r>
              <a:rPr lang="ko-KR" altLang="en-US" sz="4400" b="1" dirty="0">
                <a:solidFill>
                  <a:srgbClr val="113947"/>
                </a:solidFill>
                <a:latin typeface="+mj-ea"/>
              </a:rPr>
              <a:t> </a:t>
            </a:r>
            <a:r>
              <a:rPr lang="ko-KR" altLang="en-US" sz="4400" b="1" dirty="0">
                <a:solidFill>
                  <a:srgbClr val="FFC000"/>
                </a:solidFill>
                <a:latin typeface="+mj-ea"/>
              </a:rPr>
              <a:t>프로그램 개발</a:t>
            </a:r>
            <a:endParaRPr lang="ko-KR" altLang="en-US" sz="4400" b="1" dirty="0">
              <a:solidFill>
                <a:srgbClr val="113947"/>
              </a:solidFill>
              <a:latin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CF316B-45BD-48DB-8C5D-D6A4C009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338" y="4522190"/>
            <a:ext cx="9144000" cy="1358292"/>
          </a:xfrm>
        </p:spPr>
        <p:txBody>
          <a:bodyPr>
            <a:normAutofit fontScale="92500" lnSpcReduction="100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rgbClr val="113947"/>
                </a:solidFill>
                <a:latin typeface="+mj-ea"/>
                <a:ea typeface="+mj-ea"/>
              </a:rPr>
              <a:t>1</a:t>
            </a:r>
            <a:r>
              <a:rPr lang="ko-KR" altLang="en-US" sz="3800" b="1" dirty="0">
                <a:solidFill>
                  <a:srgbClr val="113947"/>
                </a:solidFill>
              </a:rPr>
              <a:t>팀</a:t>
            </a: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900" b="1" dirty="0" err="1">
                <a:solidFill>
                  <a:srgbClr val="113947"/>
                </a:solidFill>
              </a:rPr>
              <a:t>백동민</a:t>
            </a:r>
            <a:r>
              <a:rPr lang="en-US" altLang="ko-KR" sz="1900" b="1" dirty="0">
                <a:solidFill>
                  <a:srgbClr val="113947"/>
                </a:solidFill>
              </a:rPr>
              <a:t>, </a:t>
            </a:r>
            <a:r>
              <a:rPr lang="ko-KR" altLang="en-US" sz="1900" b="1" dirty="0">
                <a:solidFill>
                  <a:srgbClr val="113947"/>
                </a:solidFill>
              </a:rPr>
              <a:t>김용욱</a:t>
            </a:r>
            <a:r>
              <a:rPr lang="en-US" altLang="ko-KR" sz="1900" b="1" dirty="0">
                <a:solidFill>
                  <a:srgbClr val="113947"/>
                </a:solidFill>
              </a:rPr>
              <a:t>, </a:t>
            </a:r>
            <a:r>
              <a:rPr lang="ko-KR" altLang="en-US" sz="1900" b="1" dirty="0" err="1">
                <a:solidFill>
                  <a:srgbClr val="113947"/>
                </a:solidFill>
              </a:rPr>
              <a:t>김종연</a:t>
            </a:r>
            <a:r>
              <a:rPr lang="en-US" altLang="ko-KR" sz="1900" b="1" dirty="0">
                <a:solidFill>
                  <a:srgbClr val="113947"/>
                </a:solidFill>
              </a:rPr>
              <a:t>, </a:t>
            </a:r>
            <a:r>
              <a:rPr lang="ko-KR" altLang="en-US" sz="1900" b="1" dirty="0" err="1">
                <a:solidFill>
                  <a:srgbClr val="113947"/>
                </a:solidFill>
              </a:rPr>
              <a:t>봉세연</a:t>
            </a:r>
            <a:r>
              <a:rPr lang="en-US" altLang="ko-KR" sz="1900" b="1" dirty="0">
                <a:solidFill>
                  <a:srgbClr val="113947"/>
                </a:solidFill>
              </a:rPr>
              <a:t>, </a:t>
            </a:r>
            <a:r>
              <a:rPr lang="ko-KR" altLang="en-US" sz="1900" b="1" dirty="0" err="1">
                <a:solidFill>
                  <a:srgbClr val="113947"/>
                </a:solidFill>
              </a:rPr>
              <a:t>이규복</a:t>
            </a:r>
            <a:r>
              <a:rPr lang="en-US" altLang="ko-KR" sz="1900" b="1" dirty="0">
                <a:solidFill>
                  <a:srgbClr val="113947"/>
                </a:solidFill>
              </a:rPr>
              <a:t>, </a:t>
            </a:r>
            <a:r>
              <a:rPr lang="ko-KR" altLang="en-US" sz="1900" b="1" dirty="0">
                <a:solidFill>
                  <a:srgbClr val="113947"/>
                </a:solidFill>
              </a:rPr>
              <a:t>홍지희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A1A74-60DD-43DB-9364-A8E1465E125F}"/>
              </a:ext>
            </a:extLst>
          </p:cNvPr>
          <p:cNvSpPr/>
          <p:nvPr/>
        </p:nvSpPr>
        <p:spPr>
          <a:xfrm>
            <a:off x="335360" y="2921896"/>
            <a:ext cx="111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 err="1">
                <a:solidFill>
                  <a:srgbClr val="113947"/>
                </a:solidFill>
              </a:rPr>
              <a:t>ver</a:t>
            </a:r>
            <a:r>
              <a:rPr lang="en-US" altLang="ko-KR" sz="2000" b="1" dirty="0">
                <a:solidFill>
                  <a:srgbClr val="113947"/>
                </a:solidFill>
              </a:rPr>
              <a:t> 1.0.0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F3E372-6575-4436-95A1-528CE11ADF5D}"/>
              </a:ext>
            </a:extLst>
          </p:cNvPr>
          <p:cNvSpPr/>
          <p:nvPr/>
        </p:nvSpPr>
        <p:spPr>
          <a:xfrm>
            <a:off x="339726" y="620688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ko-KR" altLang="en-US" b="1">
                <a:solidFill>
                  <a:schemeClr val="bg1">
                    <a:lumMod val="75000"/>
                  </a:schemeClr>
                </a:solidFill>
              </a:rPr>
              <a:t>자바 기반 빅데이터 시각화 개발자 양성과정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B6FA5D-5CE4-4CD9-A17A-00A40AE3F75E}"/>
              </a:ext>
            </a:extLst>
          </p:cNvPr>
          <p:cNvCxnSpPr>
            <a:cxnSpLocks/>
          </p:cNvCxnSpPr>
          <p:nvPr/>
        </p:nvCxnSpPr>
        <p:spPr>
          <a:xfrm>
            <a:off x="335360" y="3284984"/>
            <a:ext cx="1110432" cy="0"/>
          </a:xfrm>
          <a:prstGeom prst="line">
            <a:avLst/>
          </a:prstGeom>
          <a:ln w="38100">
            <a:solidFill>
              <a:srgbClr val="11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2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34249"/>
              </p:ext>
            </p:extLst>
          </p:nvPr>
        </p:nvGraphicFramePr>
        <p:xfrm>
          <a:off x="142371" y="540745"/>
          <a:ext cx="116352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61155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01557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3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0974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39707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403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1191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hlinkClick r:id="rId2" action="ppaction://hlinksldjump"/>
                        </a:rPr>
                        <a:t>신용 대출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 버튼으로 입력하여 대출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대출 화면에서 사용자의 계좌번호와 이름을 </a:t>
                      </a:r>
                      <a:r>
                        <a:rPr lang="ko-KR" altLang="en-US" sz="1300" dirty="0" err="1"/>
                        <a:t>입력받아</a:t>
                      </a:r>
                      <a:r>
                        <a:rPr lang="ko-KR" altLang="en-US" sz="1300" dirty="0"/>
                        <a:t> 대출금을 </a:t>
                      </a:r>
                      <a:r>
                        <a:rPr lang="ko-KR" altLang="en-US" sz="1300" dirty="0" err="1"/>
                        <a:t>계산한뒤</a:t>
                      </a:r>
                      <a:r>
                        <a:rPr lang="ko-KR" altLang="en-US" sz="1300" dirty="0"/>
                        <a:t> 기타 버튼을 클릭하여 대출금을 직접 입력하고 상환기간과 납입일을 지정한다음 비밀번호를 </a:t>
                      </a:r>
                      <a:r>
                        <a:rPr lang="ko-KR" altLang="en-US" sz="1300" dirty="0" err="1"/>
                        <a:t>입력받아</a:t>
                      </a:r>
                      <a:r>
                        <a:rPr lang="ko-KR" altLang="en-US" sz="1300" dirty="0"/>
                        <a:t> 비밀번호가 계좌의 비밀번호와 일치하면 대출금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상환기간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납입일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예상납입액이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신용대출 버튼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대출받기 버튼을 눌러서 진행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기타버튼은 기타버튼을 누를 시 사용자가 직접 대출금액을 입력 </a:t>
                      </a:r>
                      <a:r>
                        <a:rPr lang="ko-KR" altLang="en-US" sz="1400" dirty="0" err="1"/>
                        <a:t>할수</a:t>
                      </a:r>
                      <a:r>
                        <a:rPr lang="ko-KR" altLang="en-US" sz="1400" dirty="0"/>
                        <a:t> 있는 키패드가 나온다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119121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400" dirty="0"/>
                        <a:t>현금 버튼으로 입력하여 대출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대출 화면에서 사용자의 계좌번호와 이름을 </a:t>
                      </a:r>
                      <a:r>
                        <a:rPr lang="ko-KR" altLang="en-US" sz="1300" dirty="0" err="1"/>
                        <a:t>입력받아</a:t>
                      </a:r>
                      <a:r>
                        <a:rPr lang="ko-KR" altLang="en-US" sz="1300" dirty="0"/>
                        <a:t> 대출금을 </a:t>
                      </a:r>
                      <a:r>
                        <a:rPr lang="ko-KR" altLang="en-US" sz="1300" dirty="0" err="1"/>
                        <a:t>계산한뒤</a:t>
                      </a:r>
                      <a:r>
                        <a:rPr lang="ko-KR" altLang="en-US" sz="1300" dirty="0"/>
                        <a:t> 현금 버튼을 눌러 대출금을 </a:t>
                      </a:r>
                      <a:r>
                        <a:rPr lang="ko-KR" altLang="en-US" sz="1300" dirty="0" err="1"/>
                        <a:t>지정되어있는</a:t>
                      </a:r>
                      <a:r>
                        <a:rPr lang="ko-KR" altLang="en-US" sz="1300" dirty="0"/>
                        <a:t> 현금 버튼만큼 지정하고 상환기간과 납입일을 지정한다음 비밀번호를 </a:t>
                      </a:r>
                      <a:r>
                        <a:rPr lang="ko-KR" altLang="en-US" sz="1300" dirty="0" err="1"/>
                        <a:t>입력받아</a:t>
                      </a:r>
                      <a:r>
                        <a:rPr lang="ko-KR" altLang="en-US" sz="1300" dirty="0"/>
                        <a:t> 비밀번호가 계좌의 비밀번호와 일치하면 대출금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상환기간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납입일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예상납입액이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신용대출 버튼을 눌러서 진행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현금 버튼은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,3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,300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,1000</a:t>
                      </a:r>
                      <a:r>
                        <a:rPr lang="ko-KR" altLang="en-US" sz="1400" dirty="0"/>
                        <a:t>만원이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334"/>
                  </a:ext>
                </a:extLst>
              </a:tr>
              <a:tr h="499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현금 버튼으로 입력하여 상환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상환 화면 사용자의 계좌와 이름을 </a:t>
                      </a:r>
                      <a:r>
                        <a:rPr lang="ko-KR" altLang="en-US" sz="1300" dirty="0" err="1"/>
                        <a:t>입력받아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200" dirty="0"/>
                        <a:t>현금 버튼을 클릭하여 정해진 금액이 납입액으로 </a:t>
                      </a:r>
                      <a:r>
                        <a:rPr lang="ko-KR" altLang="en-US" sz="1200" dirty="0" err="1"/>
                        <a:t>나온뒤</a:t>
                      </a:r>
                      <a:r>
                        <a:rPr lang="ko-KR" altLang="en-US" sz="1200" dirty="0"/>
                        <a:t> 확인을 눌러 비밀번호를 입력하여 남은 대출원금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상환기간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납입일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예상 납입액이 나오는지 확인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신용대출 버튼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상환하기 버튼을 눌러서 진행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현금 버튼은 기존납입금</a:t>
                      </a:r>
                      <a:r>
                        <a:rPr lang="en-US" altLang="ko-KR" sz="1400" dirty="0"/>
                        <a:t>,3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,300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,1000</a:t>
                      </a:r>
                      <a:r>
                        <a:rPr lang="ko-KR" altLang="en-US" sz="1400" dirty="0"/>
                        <a:t>만원이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  <a:tr h="69218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34836"/>
                  </a:ext>
                </a:extLst>
              </a:tr>
              <a:tr h="85382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기타 버튼으로 입력하여 상환</a:t>
                      </a: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상환 화면 사용자의 계좌와 이름을 입력 받아 </a:t>
                      </a:r>
                      <a:r>
                        <a:rPr lang="ko-KR" altLang="en-US" sz="1100" dirty="0"/>
                        <a:t>기타 버튼을 눌러 대출금을 직접 입력하고  정해진 금액이 납입액으로 나온 뒤 확인을 눌러 비밀번호를 입력하여 남은 대출원금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상환기간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납입일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예상 납입액이 나오는지 확인</a:t>
                      </a:r>
                      <a:endParaRPr lang="en-US" altLang="ko-K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신용대출 버튼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상환하기 버튼을 눌러서 진행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435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1531"/>
              </p:ext>
            </p:extLst>
          </p:nvPr>
        </p:nvGraphicFramePr>
        <p:xfrm>
          <a:off x="155340" y="539679"/>
          <a:ext cx="11606698" cy="353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9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61155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01557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3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0974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46985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532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7517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>
                          <a:hlinkClick r:id="rId2" action="ppaction://hlinksldjump"/>
                        </a:rPr>
                        <a:t>상품 추천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예금 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예금 추천 화면에서 계좌번호와 이름을 </a:t>
                      </a:r>
                      <a:r>
                        <a:rPr lang="ko-KR" altLang="en-US" sz="1400" dirty="0" err="1"/>
                        <a:t>입력받아</a:t>
                      </a:r>
                      <a:r>
                        <a:rPr lang="ko-KR" altLang="en-US" sz="1400" dirty="0"/>
                        <a:t> 해당 사용자의 입금과 출금의 흐름을 분석하여 해당 사용자의 알맞은 예금을 추천하고 변경할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상품추천 버튼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예금 추천 버튼을 눌러서 진행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현재 데이터가 없어서 일반예금밖에 나오지 않는다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7517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적금 추천</a:t>
                      </a: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적금 추천 화면에서 계좌번호와 이름을 </a:t>
                      </a:r>
                      <a:r>
                        <a:rPr lang="ko-KR" altLang="en-US" sz="1400" dirty="0" err="1"/>
                        <a:t>입력받아</a:t>
                      </a:r>
                      <a:r>
                        <a:rPr lang="ko-KR" altLang="en-US" sz="1400" dirty="0"/>
                        <a:t> 해당 사용자의 입금과 출금의 흐름을 분석하여 해당 사용자의 알맞은 적금을 추천하고 변경할 수 있는지 확인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상품추천 버튼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적금 추천 버튼을 눌러서 진행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현재 데이터가 없어서 일반예금밖에 나오지 않는다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82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3610"/>
              </p:ext>
            </p:extLst>
          </p:nvPr>
        </p:nvGraphicFramePr>
        <p:xfrm>
          <a:off x="155340" y="539679"/>
          <a:ext cx="11793683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80694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34595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943276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9457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935268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37596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370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6015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hlinkClick r:id="rId2" action="ppaction://hlinksldjump"/>
                        </a:rPr>
                        <a:t>관리자기능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 정보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고객 확인 화면에서 저장된 사용자의 정보를 전부 </a:t>
                      </a:r>
                      <a:r>
                        <a:rPr lang="ko-KR" altLang="en-US" sz="1100" dirty="0" err="1"/>
                        <a:t>확인할수</a:t>
                      </a:r>
                      <a:r>
                        <a:rPr lang="ko-KR" altLang="en-US" sz="1100" dirty="0"/>
                        <a:t>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관리자 버튼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회 입력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관리자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고객 확인 버튼을 눌러서 진행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776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고객 정보 수정 화면에서 사용자의 정보를 수정 할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관리자 버튼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회 입력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관리자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고객 정보 수정 버튼을 눌러서 진행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5949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보유 현금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보유 현금 화면에서 은행의 보유 현금이 얼마인지 </a:t>
                      </a:r>
                      <a:r>
                        <a:rPr lang="ko-KR" altLang="en-US" sz="1100" dirty="0" err="1"/>
                        <a:t>확인할수</a:t>
                      </a:r>
                      <a:r>
                        <a:rPr lang="ko-KR" altLang="en-US" sz="1100" dirty="0"/>
                        <a:t>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관리자 버튼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회 입력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관리자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보유 현금확인 버튼을 눌러서 진행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은행의 보유 현금은 현재 은행 사용자의 잔액 전채 합계이다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4355"/>
                  </a:ext>
                </a:extLst>
              </a:tr>
              <a:tr h="9183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200"/>
                        <a:t>현금 흐름 확인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현금 흐름 확인 화면에서 보고자하는 사용자의 이름과 원하는 달을 입력하여 해당 달의 입금과 출금량을 보여주는 지 확인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관리자 버튼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회 입력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관리자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현금 흐름 확인 버튼을 눌러서 진행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달 입력은 이번달에서 </a:t>
                      </a:r>
                      <a:r>
                        <a:rPr lang="ko-KR" altLang="en-US" sz="1200" dirty="0" err="1"/>
                        <a:t>입력값만큼</a:t>
                      </a:r>
                      <a:r>
                        <a:rPr lang="ko-KR" altLang="en-US" sz="1200" dirty="0"/>
                        <a:t> 의 이전 달 찾는다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895580"/>
                  </a:ext>
                </a:extLst>
              </a:tr>
              <a:tr h="27033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904079"/>
                  </a:ext>
                </a:extLst>
              </a:tr>
              <a:tr h="26972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200"/>
                        <a:t>고객 추가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고객 추가 화면에서 사용자의 이름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주민번호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주소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전화번호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비밀번호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계좌유형을 입력받아 해당 사용자를 추가 할 수 있는지 확인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관리자 버튼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회 입력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관리자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고객 추가 버튼을 눌러서 진행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6138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9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89913"/>
              </p:ext>
            </p:extLst>
          </p:nvPr>
        </p:nvGraphicFramePr>
        <p:xfrm>
          <a:off x="155340" y="539679"/>
          <a:ext cx="11606698" cy="2587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9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61155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01557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3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0974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46985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532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7517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>
                        <a:hlinkClick r:id="rId2" action="ppaction://hlinksldjump"/>
                      </a:endParaRPr>
                    </a:p>
                    <a:p>
                      <a:pPr algn="ctr" latinLnBrk="1"/>
                      <a:endParaRPr lang="en-US" altLang="ko-KR" sz="1600" dirty="0">
                        <a:hlinkClick r:id="rId2" action="ppaction://hlinksldjump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hlinkClick r:id="rId2" action="ppaction://hlinksldjump"/>
                        </a:rPr>
                        <a:t>해지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계좌 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잔액이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원인 계좌의 계좌번호와 비밀번호를 </a:t>
                      </a:r>
                      <a:r>
                        <a:rPr lang="ko-KR" altLang="en-US" sz="1400" dirty="0" err="1"/>
                        <a:t>입력받아</a:t>
                      </a:r>
                      <a:r>
                        <a:rPr lang="ko-KR" altLang="en-US" sz="1400" dirty="0"/>
                        <a:t> 해당 계좌의 정보를 </a:t>
                      </a:r>
                      <a:r>
                        <a:rPr lang="ko-KR" altLang="en-US" sz="1400" dirty="0" err="1"/>
                        <a:t>보여준후</a:t>
                      </a:r>
                      <a:r>
                        <a:rPr lang="ko-KR" altLang="en-US" sz="1400" dirty="0"/>
                        <a:t> 확인 버튼을 누르면 </a:t>
                      </a:r>
                      <a:r>
                        <a:rPr lang="ko-KR" altLang="en-US" sz="1400" dirty="0" err="1"/>
                        <a:t>인증번호나온뒤</a:t>
                      </a:r>
                      <a:r>
                        <a:rPr lang="ko-KR" altLang="en-US" sz="1400"/>
                        <a:t> 인증하여 계좌가  해지되는지 확인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계좌 관리 </a:t>
                      </a:r>
                      <a:r>
                        <a:rPr lang="ko-KR" altLang="en-US" sz="1400" dirty="0"/>
                        <a:t>버튼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해지 버튼을 눌러서 진행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계좌 해지는 잔액이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원이여야 하므로 관리자 사용자 정보 수정으로 잔액을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원으로 변경하여 테스트함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24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75398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hlinkClick r:id="rId2" action="ppaction://hlinksldjump"/>
                        </a:rPr>
                        <a:t>메인 화면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84306"/>
              </p:ext>
            </p:extLst>
          </p:nvPr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52523"/>
              </p:ext>
            </p:extLst>
          </p:nvPr>
        </p:nvGraphicFramePr>
        <p:xfrm>
          <a:off x="398591" y="2236222"/>
          <a:ext cx="5076564" cy="41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50000"/>
                        </a:lnSpc>
                      </a:pPr>
                      <a:r>
                        <a:rPr lang="ko-KR" altLang="en-US" sz="1100" dirty="0"/>
                        <a:t>계좌관리버튼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4" action="ppaction://hlinksldjump"/>
                        </a:rPr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입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출금버튼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계좌이체버튼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6" action="ppaction://hlinksldjump"/>
                        </a:rPr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신용대출버튼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90952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7" action="ppaction://hlinksldjump"/>
                        </a:rPr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상품추천버튼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58128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8" action="ppaction://hlinksldjump"/>
                        </a:rPr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우대고객여부확인버튼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98615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9" action="ppaction://hlinksldjump"/>
                        </a:rPr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우대고객혜택버튼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042174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10" action="ppaction://hlinksldjump"/>
                        </a:rPr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0768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6096000" y="3944615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366822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26505"/>
              </p:ext>
            </p:extLst>
          </p:nvPr>
        </p:nvGraphicFramePr>
        <p:xfrm>
          <a:off x="191344" y="7938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계좌 관리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DABB4-D02F-4A96-9CB3-F60030DDF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0" y="2224827"/>
            <a:ext cx="3852429" cy="3960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494116-A2E7-46E1-85BF-1462F4F7C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59" y="3753036"/>
            <a:ext cx="1832282" cy="9161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48A9C9-A196-4E83-AB2E-FB08CF2979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55" y="2244792"/>
            <a:ext cx="3816425" cy="392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6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99678"/>
              </p:ext>
            </p:extLst>
          </p:nvPr>
        </p:nvGraphicFramePr>
        <p:xfrm>
          <a:off x="193395" y="91541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입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출금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DABB4-D02F-4A96-9CB3-F60030DDF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0" y="2224827"/>
            <a:ext cx="3852429" cy="3960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E7353-6299-484F-B3DC-D21044FDD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73" y="2224825"/>
            <a:ext cx="3852429" cy="39604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3CA9B3-D672-4A31-8600-DD6E4AEB8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728730"/>
            <a:ext cx="190526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0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466"/>
              </p:ext>
            </p:extLst>
          </p:nvPr>
        </p:nvGraphicFramePr>
        <p:xfrm>
          <a:off x="191344" y="1056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계좌 이체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DABB4-D02F-4A96-9CB3-F60030DDF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0" y="2224827"/>
            <a:ext cx="3852429" cy="39604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F355B6-5C11-4F4F-B839-ADE3D572F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3728729"/>
            <a:ext cx="1905266" cy="952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291DC1-62F0-44F1-BCB7-419E13945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99" y="2224826"/>
            <a:ext cx="385242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4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39397"/>
              </p:ext>
            </p:extLst>
          </p:nvPr>
        </p:nvGraphicFramePr>
        <p:xfrm>
          <a:off x="188368" y="67491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(4)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신용 대출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DABB4-D02F-4A96-9CB3-F60030DDF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0" y="2224827"/>
            <a:ext cx="3852429" cy="3960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874C15-82D9-47A0-B5E4-33F192CAD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534973"/>
            <a:ext cx="1905266" cy="952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C6AA89-C217-4BFC-9FED-E1F9317A6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73" y="2244412"/>
            <a:ext cx="3852429" cy="39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1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90895"/>
              </p:ext>
            </p:extLst>
          </p:nvPr>
        </p:nvGraphicFramePr>
        <p:xfrm>
          <a:off x="191344" y="67491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상품 추천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DABB4-D02F-4A96-9CB3-F60030DDF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0" y="2224827"/>
            <a:ext cx="3852429" cy="3960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2D8857-420C-4CAD-8637-E04F0EA27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3534973"/>
            <a:ext cx="1905266" cy="952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0E6DB0-89D7-4929-8AF0-3B8E64C7A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66" y="2263735"/>
            <a:ext cx="3816424" cy="39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6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FAAAC42B-69A4-47A9-9478-4C129A39D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59012"/>
              </p:ext>
            </p:extLst>
          </p:nvPr>
        </p:nvGraphicFramePr>
        <p:xfrm>
          <a:off x="528448" y="1124744"/>
          <a:ext cx="11135104" cy="500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변경 내역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0.9.0)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2023.08.10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2023.08.10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effectLst/>
                        </a:rPr>
                        <a:t>최종안 작성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effectLst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effectLst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effectLst/>
                        </a:rPr>
                        <a:t> 1.0.0)</a:t>
                      </a:r>
                      <a:endParaRPr lang="ko-KR" altLang="en-US" sz="1400" dirty="0">
                        <a:solidFill>
                          <a:srgbClr val="113947"/>
                        </a:solidFill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effectLst/>
                        </a:rPr>
                        <a:t>  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2023.08.10</a:t>
                      </a:r>
                      <a:endParaRPr lang="ko-KR" altLang="en-US" sz="1400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2023.08.10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955B87B-82A0-4B64-8682-BED0D98E046E}"/>
              </a:ext>
            </a:extLst>
          </p:cNvPr>
          <p:cNvSpPr/>
          <p:nvPr/>
        </p:nvSpPr>
        <p:spPr>
          <a:xfrm>
            <a:off x="520076" y="718162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113947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b="1">
                <a:solidFill>
                  <a:srgbClr val="113947"/>
                </a:solidFill>
                <a:latin typeface="맑은 고딕" panose="020B0503020000020004" pitchFamily="50" charset="-127"/>
              </a:rPr>
              <a:t>변경 이력 관리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030CC5-A855-414E-BABE-339A24C4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7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12270"/>
              </p:ext>
            </p:extLst>
          </p:nvPr>
        </p:nvGraphicFramePr>
        <p:xfrm>
          <a:off x="191344" y="67491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(6)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우대고객 여부 확인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DABB4-D02F-4A96-9CB3-F60030DDF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24827"/>
            <a:ext cx="3852429" cy="3960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0D9C69-E98B-43F4-A1E9-AC1F98B27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3728730"/>
            <a:ext cx="1905266" cy="952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2559CC-D65D-487C-9C20-D51687D16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96" y="2249769"/>
            <a:ext cx="3852429" cy="39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63687"/>
              </p:ext>
            </p:extLst>
          </p:nvPr>
        </p:nvGraphicFramePr>
        <p:xfrm>
          <a:off x="191344" y="1056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(7)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우대 고객 혜택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DABB4-D02F-4A96-9CB3-F60030DDF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0" y="2224827"/>
            <a:ext cx="3852429" cy="3960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EE794-4FA3-419A-AB0C-F649442B6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86" y="3534973"/>
            <a:ext cx="1905266" cy="952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90AEC-819C-4C8A-BD75-A19E562FE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04" y="2236885"/>
            <a:ext cx="3780420" cy="39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6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83758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493"/>
              </p:ext>
            </p:extLst>
          </p:nvPr>
        </p:nvGraphicFramePr>
        <p:xfrm>
          <a:off x="197569" y="67491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(8)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관리자 버튼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 클릭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DABB4-D02F-4A96-9CB3-F60030DDF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0" y="2224827"/>
            <a:ext cx="3852429" cy="3960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3DACDE-128D-411F-B8F2-D13BFA200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58" y="3296915"/>
            <a:ext cx="3520855" cy="1428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D0176A-09CD-4241-80FE-1FF203E79EF6}"/>
              </a:ext>
            </a:extLst>
          </p:cNvPr>
          <p:cNvSpPr/>
          <p:nvPr/>
        </p:nvSpPr>
        <p:spPr>
          <a:xfrm>
            <a:off x="6520053" y="3789040"/>
            <a:ext cx="108012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377B54-1877-4169-A826-99E767A04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72" y="2224827"/>
            <a:ext cx="385242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0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83449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hlinkClick r:id="rId2" action="ppaction://hlinksldjump"/>
                        </a:rPr>
                        <a:t>계좌 관리 화면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/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89617"/>
              </p:ext>
            </p:extLst>
          </p:nvPr>
        </p:nvGraphicFramePr>
        <p:xfrm>
          <a:off x="398591" y="2236222"/>
          <a:ext cx="5076564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50000"/>
                        </a:lnSpc>
                      </a:pPr>
                      <a:r>
                        <a:rPr lang="ko-KR" altLang="en-US" sz="1100" dirty="0"/>
                        <a:t>생성버튼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4" action="ppaction://hlinksldjump"/>
                        </a:rPr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조회버튼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해지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249133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45575"/>
              </p:ext>
            </p:extLst>
          </p:nvPr>
        </p:nvGraphicFramePr>
        <p:xfrm>
          <a:off x="83332" y="47334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(9)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계좌 관리 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생성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CC751F-80F2-40E1-B7E3-6AE30B1A0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65141"/>
            <a:ext cx="3852428" cy="39205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E5A555-D5FA-436B-B8EC-56D638043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534973"/>
            <a:ext cx="1905266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00C4E-BDE1-4FBD-BC16-14C181C41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77" y="2265140"/>
            <a:ext cx="3855751" cy="3920511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A63B64C-0A3D-4B1E-8591-B5416407FC12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215744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94600"/>
              </p:ext>
            </p:extLst>
          </p:nvPr>
        </p:nvGraphicFramePr>
        <p:xfrm>
          <a:off x="191344" y="47334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계좌 관리 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조회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CC751F-80F2-40E1-B7E3-6AE30B1A0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65141"/>
            <a:ext cx="3852428" cy="39205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351D41-B15F-46B3-AC00-8814C4E95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03" y="2236558"/>
            <a:ext cx="3886325" cy="3964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3A5198-E7A0-4963-83B8-DC49A4E4C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38" y="3534973"/>
            <a:ext cx="1905266" cy="9526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06074BA-9BD0-4B05-927C-62DA12AF51C0}"/>
              </a:ext>
            </a:extLst>
          </p:cNvPr>
          <p:cNvSpPr/>
          <p:nvPr/>
        </p:nvSpPr>
        <p:spPr>
          <a:xfrm>
            <a:off x="5267908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86523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80984"/>
              </p:ext>
            </p:extLst>
          </p:nvPr>
        </p:nvGraphicFramePr>
        <p:xfrm>
          <a:off x="191344" y="60395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계좌 관리 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해지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CC751F-80F2-40E1-B7E3-6AE30B1A0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65141"/>
            <a:ext cx="3852428" cy="39205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B47C61-C1D9-4509-AA63-F9587D5A0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265140"/>
            <a:ext cx="3852428" cy="3936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69BB8D-BB74-4312-88DD-D44117F39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430537"/>
            <a:ext cx="1905266" cy="9526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C2C9542-35DB-4129-A7DB-D7E1150A7379}"/>
              </a:ext>
            </a:extLst>
          </p:cNvPr>
          <p:cNvSpPr/>
          <p:nvPr/>
        </p:nvSpPr>
        <p:spPr>
          <a:xfrm>
            <a:off x="5268706" y="1309410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405858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07091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hlinkClick r:id="rId2" action="ppaction://hlinksldjump"/>
                        </a:rPr>
                        <a:t>입</a:t>
                      </a:r>
                      <a:r>
                        <a:rPr lang="en-US" altLang="ko-KR" sz="1800" dirty="0">
                          <a:hlinkClick r:id="rId2" action="ppaction://hlinksldjump"/>
                        </a:rPr>
                        <a:t>,</a:t>
                      </a:r>
                      <a:r>
                        <a:rPr lang="ko-KR" altLang="en-US" sz="1800" dirty="0">
                          <a:hlinkClick r:id="rId2" action="ppaction://hlinksldjump"/>
                        </a:rPr>
                        <a:t>출금 화면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/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1467"/>
              </p:ext>
            </p:extLst>
          </p:nvPr>
        </p:nvGraphicFramePr>
        <p:xfrm>
          <a:off x="398591" y="2236222"/>
          <a:ext cx="507656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50000"/>
                        </a:lnSpc>
                      </a:pPr>
                      <a:r>
                        <a:rPr lang="ko-KR" altLang="en-US" sz="1100" dirty="0"/>
                        <a:t>입금버튼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4" action="ppaction://hlinksldjump"/>
                        </a:rPr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출금버튼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176735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62016"/>
              </p:ext>
            </p:extLst>
          </p:nvPr>
        </p:nvGraphicFramePr>
        <p:xfrm>
          <a:off x="179766" y="49912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출금 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입금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5933E6-F78F-4F74-B59E-01936DDE1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40868"/>
            <a:ext cx="3888432" cy="39604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5D597A-D511-4346-9EF7-70D9D660F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740788"/>
            <a:ext cx="1905266" cy="952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B784D4-D81B-4978-B30D-A9EBA0ED3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04" y="2236885"/>
            <a:ext cx="3816424" cy="396044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55BCD49-7454-4195-8441-009763D6EE1A}"/>
              </a:ext>
            </a:extLst>
          </p:cNvPr>
          <p:cNvSpPr/>
          <p:nvPr/>
        </p:nvSpPr>
        <p:spPr>
          <a:xfrm>
            <a:off x="5339916" y="1304765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51345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9279"/>
              </p:ext>
            </p:extLst>
          </p:nvPr>
        </p:nvGraphicFramePr>
        <p:xfrm>
          <a:off x="181436" y="594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(13)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출금 화면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출금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5933E6-F78F-4F74-B59E-01936DDE1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40868"/>
            <a:ext cx="3888432" cy="39604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B784D4-D81B-4978-B30D-A9EBA0ED3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04" y="2236885"/>
            <a:ext cx="3816424" cy="3960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DAD07F-279C-4CFA-B50A-6A80A0AF2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740788"/>
            <a:ext cx="1905266" cy="9526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8318640-E44B-49EA-A10D-F206EFD2E7CD}"/>
              </a:ext>
            </a:extLst>
          </p:cNvPr>
          <p:cNvSpPr/>
          <p:nvPr/>
        </p:nvSpPr>
        <p:spPr>
          <a:xfrm>
            <a:off x="5303912" y="1309410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1197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7CD4CA-AA59-49EA-8BB3-62A49DA8AEBE}"/>
              </a:ext>
            </a:extLst>
          </p:cNvPr>
          <p:cNvSpPr txBox="1"/>
          <p:nvPr/>
        </p:nvSpPr>
        <p:spPr>
          <a:xfrm>
            <a:off x="276688" y="731860"/>
            <a:ext cx="171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9600" b="1" dirty="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26000">
                      <a:schemeClr val="bg1"/>
                    </a:gs>
                    <a:gs pos="41000">
                      <a:schemeClr val="bg1">
                        <a:lumMod val="9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9600" b="1" dirty="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69000">
                    <a:schemeClr val="bg1">
                      <a:lumMod val="85000"/>
                    </a:schemeClr>
                  </a:gs>
                  <a:gs pos="26000">
                    <a:schemeClr val="bg1"/>
                  </a:gs>
                  <a:gs pos="41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ED6DA-08A7-4DA9-9EEA-4FDA39280374}"/>
              </a:ext>
            </a:extLst>
          </p:cNvPr>
          <p:cNvSpPr txBox="1"/>
          <p:nvPr/>
        </p:nvSpPr>
        <p:spPr>
          <a:xfrm>
            <a:off x="427694" y="1474475"/>
            <a:ext cx="575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normalizeH="0" baseline="0" dirty="0">
                <a:ln>
                  <a:noFill/>
                </a:ln>
                <a:gradFill>
                  <a:gsLst>
                    <a:gs pos="30000">
                      <a:srgbClr val="C3A59F"/>
                    </a:gs>
                    <a:gs pos="70000">
                      <a:srgbClr val="A0488C"/>
                    </a:gs>
                    <a:gs pos="15000">
                      <a:srgbClr val="113947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44000">
                      <a:srgbClr val="553FCA"/>
                    </a:gs>
                    <a:gs pos="58000">
                      <a:srgbClr val="62416E"/>
                    </a:gs>
                    <a:gs pos="82000">
                      <a:srgbClr val="113947"/>
                    </a:gs>
                  </a:gsLst>
                  <a:lin ang="16200000" scaled="1"/>
                </a:gra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Integration</a:t>
            </a:r>
            <a:r>
              <a:rPr kumimoji="0" lang="ko-KR" altLang="ko-KR" sz="5400" b="1" i="0" u="none" strike="noStrike" cap="none" normalizeH="0" baseline="0" dirty="0">
                <a:ln>
                  <a:noFill/>
                </a:ln>
                <a:gradFill>
                  <a:gsLst>
                    <a:gs pos="30000">
                      <a:srgbClr val="C3A59F"/>
                    </a:gs>
                    <a:gs pos="70000">
                      <a:srgbClr val="A0488C"/>
                    </a:gs>
                    <a:gs pos="15000">
                      <a:srgbClr val="113947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44000">
                      <a:srgbClr val="553FCA"/>
                    </a:gs>
                    <a:gs pos="58000">
                      <a:srgbClr val="62416E"/>
                    </a:gs>
                    <a:gs pos="82000">
                      <a:srgbClr val="113947"/>
                    </a:gs>
                  </a:gsLst>
                  <a:lin ang="16200000" scaled="1"/>
                </a:gra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0" lang="en-US" altLang="ko-KR" sz="5400" b="1" i="0" u="none" strike="noStrike" cap="none" normalizeH="0" baseline="0" dirty="0">
              <a:ln>
                <a:noFill/>
              </a:ln>
              <a:gradFill>
                <a:gsLst>
                  <a:gs pos="30000">
                    <a:srgbClr val="C3A59F"/>
                  </a:gs>
                  <a:gs pos="70000">
                    <a:srgbClr val="A0488C"/>
                  </a:gs>
                  <a:gs pos="15000">
                    <a:srgbClr val="113947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44000">
                    <a:srgbClr val="553FCA"/>
                  </a:gs>
                  <a:gs pos="58000">
                    <a:srgbClr val="62416E"/>
                  </a:gs>
                  <a:gs pos="82000">
                    <a:srgbClr val="113947"/>
                  </a:gs>
                </a:gsLst>
                <a:lin ang="16200000" scaled="1"/>
              </a:gra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b="1" dirty="0">
                <a:gradFill>
                  <a:gsLst>
                    <a:gs pos="30000">
                      <a:srgbClr val="C3A59F"/>
                    </a:gs>
                    <a:gs pos="70000">
                      <a:srgbClr val="A0488C"/>
                    </a:gs>
                    <a:gs pos="15000">
                      <a:srgbClr val="113947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44000">
                      <a:srgbClr val="553FCA"/>
                    </a:gs>
                    <a:gs pos="58000">
                      <a:srgbClr val="62416E"/>
                    </a:gs>
                    <a:gs pos="82000">
                      <a:srgbClr val="113947"/>
                    </a:gs>
                  </a:gsLst>
                  <a:lin ang="162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Test</a:t>
            </a:r>
            <a:r>
              <a:rPr kumimoji="0" lang="ko-KR" altLang="ko-KR" sz="5400" b="1" i="0" u="none" strike="noStrike" cap="none" normalizeH="0" baseline="0" dirty="0">
                <a:ln>
                  <a:noFill/>
                </a:ln>
                <a:gradFill>
                  <a:gsLst>
                    <a:gs pos="30000">
                      <a:srgbClr val="C3A59F"/>
                    </a:gs>
                    <a:gs pos="70000">
                      <a:srgbClr val="A0488C"/>
                    </a:gs>
                    <a:gs pos="15000">
                      <a:srgbClr val="113947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44000">
                      <a:srgbClr val="553FCA"/>
                    </a:gs>
                    <a:gs pos="58000">
                      <a:srgbClr val="62416E"/>
                    </a:gs>
                    <a:gs pos="82000">
                      <a:srgbClr val="113947"/>
                    </a:gs>
                  </a:gsLst>
                  <a:lin ang="16200000" scaled="1"/>
                </a:gra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E381-DDE7-4C73-8A6D-26BD3D56124F}"/>
              </a:ext>
            </a:extLst>
          </p:cNvPr>
          <p:cNvSpPr txBox="1"/>
          <p:nvPr/>
        </p:nvSpPr>
        <p:spPr>
          <a:xfrm>
            <a:off x="276686" y="385011"/>
            <a:ext cx="415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기능 </a:t>
            </a:r>
            <a:r>
              <a:rPr lang="en-US" altLang="ko-KR" sz="1600" b="1" dirty="0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600" b="1" dirty="0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E7061-A4A2-4FBA-9AB0-4BE938781B9B}"/>
              </a:ext>
            </a:extLst>
          </p:cNvPr>
          <p:cNvSpPr txBox="1"/>
          <p:nvPr/>
        </p:nvSpPr>
        <p:spPr>
          <a:xfrm>
            <a:off x="458100" y="3378911"/>
            <a:ext cx="444807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600" b="1" dirty="0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 입</a:t>
            </a:r>
            <a:r>
              <a:rPr lang="en-US" altLang="ko-KR" sz="1600" b="1" dirty="0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600" b="1" dirty="0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출금 관리를 위한 </a:t>
            </a:r>
            <a:r>
              <a:rPr lang="en-US" altLang="ko-KR" sz="1600" b="1" dirty="0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600" b="1" dirty="0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  <a:endParaRPr lang="en-US" altLang="ko-KR" sz="1600" b="1" dirty="0">
              <a:solidFill>
                <a:srgbClr val="11394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499642-8925-E04C-B6FA-A1B34EC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9E2B-18E8-45D9-B8A6-25A833965C6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E70B18-A1DA-4886-82D5-5BEB6A982B97}"/>
              </a:ext>
            </a:extLst>
          </p:cNvPr>
          <p:cNvSpPr/>
          <p:nvPr/>
        </p:nvSpPr>
        <p:spPr>
          <a:xfrm>
            <a:off x="2255520" y="3792935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24E054-5E72-4453-BC3B-EB6476D5A2B8}"/>
              </a:ext>
            </a:extLst>
          </p:cNvPr>
          <p:cNvSpPr/>
          <p:nvPr/>
        </p:nvSpPr>
        <p:spPr>
          <a:xfrm>
            <a:off x="551447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F9737-6942-46D1-A040-DA651E0D4526}"/>
              </a:ext>
            </a:extLst>
          </p:cNvPr>
          <p:cNvSpPr txBox="1"/>
          <p:nvPr/>
        </p:nvSpPr>
        <p:spPr>
          <a:xfrm>
            <a:off x="685547" y="4360168"/>
            <a:ext cx="129502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기능 테스트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B9A59E-082F-45A9-BBE0-21FE7E9ADFD3}"/>
              </a:ext>
            </a:extLst>
          </p:cNvPr>
          <p:cNvSpPr txBox="1"/>
          <p:nvPr/>
        </p:nvSpPr>
        <p:spPr>
          <a:xfrm>
            <a:off x="2489047" y="4429418"/>
            <a:ext cx="1295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algn="ctr"/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 테스트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9D458D-312F-434D-92F4-D690824B5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00" y="3955396"/>
            <a:ext cx="463767" cy="4335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DF063CA-48EE-4D76-915A-F6A96A9C5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9" y="3961985"/>
            <a:ext cx="426969" cy="4269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0F7688B-E8FB-43AA-8EDB-833B44C8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172" y="1369344"/>
            <a:ext cx="7150536" cy="45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6478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hlinkClick r:id="rId2" action="ppaction://hlinksldjump"/>
                        </a:rPr>
                        <a:t>신용대출 화면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/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83139"/>
              </p:ext>
            </p:extLst>
          </p:nvPr>
        </p:nvGraphicFramePr>
        <p:xfrm>
          <a:off x="398591" y="2236222"/>
          <a:ext cx="507656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50000"/>
                        </a:lnSpc>
                      </a:pPr>
                      <a:r>
                        <a:rPr lang="ko-KR" altLang="en-US" sz="1100" dirty="0"/>
                        <a:t>대출 받기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4" action="ppaction://hlinksldjump"/>
                        </a:rPr>
                        <a:t>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대출 상환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3366927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3431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12263"/>
              </p:ext>
            </p:extLst>
          </p:nvPr>
        </p:nvGraphicFramePr>
        <p:xfrm>
          <a:off x="209106" y="47229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(14)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 화면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대출 받기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B764CB-B452-4798-842B-92045563A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8" y="2265350"/>
            <a:ext cx="3852428" cy="39244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70F906-B685-4ECA-A7D1-EEFA1C865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265350"/>
            <a:ext cx="3852428" cy="3924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CD447C-7929-4185-9C15-1DB7A88CD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751251"/>
            <a:ext cx="1905266" cy="9526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F05E027-0617-4C5B-8BB6-0AF0B41222C1}"/>
              </a:ext>
            </a:extLst>
          </p:cNvPr>
          <p:cNvSpPr/>
          <p:nvPr/>
        </p:nvSpPr>
        <p:spPr>
          <a:xfrm>
            <a:off x="5285670" y="1309410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80390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7755"/>
              </p:ext>
            </p:extLst>
          </p:nvPr>
        </p:nvGraphicFramePr>
        <p:xfrm>
          <a:off x="191462" y="47333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 화면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대출금 상환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A01BF-4068-450C-AB34-0B6F23D2E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274962"/>
            <a:ext cx="3852428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B764CB-B452-4798-842B-9204556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76872"/>
            <a:ext cx="3852428" cy="39244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84AFA7-93EC-47D5-959E-7F12FAB6D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3760863"/>
            <a:ext cx="1905266" cy="95263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11BE3A-55D8-4CE9-B3DC-9CAF1A91538F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825404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27487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linkClick r:id="rId2" action="ppaction://hlinksldjump"/>
                        </a:rPr>
                        <a:t>상품 추천 화면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/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69351"/>
              </p:ext>
            </p:extLst>
          </p:nvPr>
        </p:nvGraphicFramePr>
        <p:xfrm>
          <a:off x="398591" y="2236222"/>
          <a:ext cx="507656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예금 추천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4" action="ppaction://hlinksldjump"/>
                        </a:rPr>
                        <a:t>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적금 추천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4088724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6903"/>
              </p:ext>
            </p:extLst>
          </p:nvPr>
        </p:nvGraphicFramePr>
        <p:xfrm>
          <a:off x="191344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 화면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대출금 상환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45642-62FA-4DA7-B754-2C2DAF026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76872"/>
            <a:ext cx="3852428" cy="39244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D3BF4D-205D-42AA-87F4-E1576AD8E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762773"/>
            <a:ext cx="1905266" cy="952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9C5BD8-603F-4641-AF08-A3DBF6915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484" y="2276872"/>
            <a:ext cx="3843144" cy="392443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59E3789-1612-47A4-8D9B-03F3927F8CB3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830385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650091-BCA3-4425-BB9D-049B4569908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24275"/>
              </p:ext>
            </p:extLst>
          </p:nvPr>
        </p:nvGraphicFramePr>
        <p:xfrm>
          <a:off x="191344" y="24706"/>
          <a:ext cx="5076564" cy="138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(17)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17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 화면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대출금 상환 버튼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45642-62FA-4DA7-B754-2C2DAF026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76872"/>
            <a:ext cx="3852428" cy="39244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9C5BD8-603F-4641-AF08-A3DBF6915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484" y="2276872"/>
            <a:ext cx="3843144" cy="3924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098E22-C177-485E-89CE-60132084F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3" y="3762773"/>
            <a:ext cx="1905266" cy="9526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C91683-C945-47C5-B04D-7906D638CC62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65998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3F3239-3729-49ED-BA64-765F18F15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54728"/>
              </p:ext>
            </p:extLst>
          </p:nvPr>
        </p:nvGraphicFramePr>
        <p:xfrm>
          <a:off x="6924092" y="257914"/>
          <a:ext cx="5076564" cy="6275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37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5903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입력하는 사용자의 정보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홍길동</a:t>
                      </a:r>
                    </a:p>
                    <a:p>
                      <a:pPr latinLnBrk="1"/>
                      <a:r>
                        <a:rPr lang="ko-KR" altLang="en-US" dirty="0"/>
                        <a:t>주민번호</a:t>
                      </a:r>
                      <a:r>
                        <a:rPr lang="en-US" altLang="ko-KR" dirty="0"/>
                        <a:t>: 8304221185600</a:t>
                      </a:r>
                    </a:p>
                    <a:p>
                      <a:pPr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충청도충주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: 01019881167</a:t>
                      </a:r>
                    </a:p>
                    <a:p>
                      <a:pPr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: 1111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계좌 생성시 초기값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잔액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원</a:t>
                      </a:r>
                    </a:p>
                    <a:p>
                      <a:pPr latinLnBrk="1"/>
                      <a:r>
                        <a:rPr lang="ko-KR" altLang="en-US" dirty="0"/>
                        <a:t>신용 점수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점</a:t>
                      </a:r>
                    </a:p>
                    <a:p>
                      <a:pPr latinLnBrk="1"/>
                      <a:r>
                        <a:rPr lang="ko-KR" altLang="en-US" dirty="0"/>
                        <a:t>우대 등급 일반 고객</a:t>
                      </a:r>
                    </a:p>
                    <a:p>
                      <a:pPr latinLnBrk="1"/>
                      <a:r>
                        <a:rPr lang="ko-KR" altLang="en-US" dirty="0"/>
                        <a:t>마지막 거래 날짜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생성 일자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계좌 상태 </a:t>
                      </a:r>
                      <a:r>
                        <a:rPr lang="en-US" altLang="ko-KR" dirty="0"/>
                        <a:t>0(</a:t>
                      </a:r>
                      <a:r>
                        <a:rPr lang="ko-KR" altLang="en-US" dirty="0"/>
                        <a:t>정상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40780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hlinkClick r:id="rId2" action="ppaction://hlinksldjump"/>
                        </a:rPr>
                        <a:t>계좌생성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664A4F-A750-45B3-BAE1-841F994E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93990"/>
              </p:ext>
            </p:extLst>
          </p:nvPr>
        </p:nvGraphicFramePr>
        <p:xfrm>
          <a:off x="398591" y="2236222"/>
          <a:ext cx="5076564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18-1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18-2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보통 예금 계좌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19-1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19-2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정기 예금 계좌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7" action="ppaction://hlinksldjump"/>
                        </a:rPr>
                        <a:t>20-1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8" action="ppaction://hlinksldjump"/>
                        </a:rPr>
                        <a:t>20-2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정기 적금 계좌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57869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9" action="ppaction://hlinksldjump"/>
                        </a:rPr>
                        <a:t>21-1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10" action="ppaction://hlinksldjump"/>
                        </a:rPr>
                        <a:t>21-2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자유 적금 계좌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07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52571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96779"/>
              </p:ext>
            </p:extLst>
          </p:nvPr>
        </p:nvGraphicFramePr>
        <p:xfrm>
          <a:off x="200853" y="24706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(18-1)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보통 예금 계좌 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88CD47-6BD4-4E7E-95F8-6E44F5C3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8" y="2260389"/>
            <a:ext cx="3837574" cy="3924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D691D7-BEBB-468B-8BC6-09A77E34F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25" y="2260389"/>
            <a:ext cx="3830147" cy="3924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BEE6BF-57CA-4833-817B-344F82D1F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83" y="2260388"/>
            <a:ext cx="3855897" cy="394091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6579A43-DBD2-4A2D-8799-FEBF26DD9AEF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047215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12385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유형 선택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일반 예금 비밀번호 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생성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01297"/>
              </p:ext>
            </p:extLst>
          </p:nvPr>
        </p:nvGraphicFramePr>
        <p:xfrm>
          <a:off x="191344" y="11959"/>
          <a:ext cx="5076564" cy="15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37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(18-2)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보통 예금 계좌 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E4179C-E3E9-4887-B126-1A2E153C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76872"/>
            <a:ext cx="3780420" cy="3924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3268F0-2E41-498E-8433-3572A3EA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72" y="2276872"/>
            <a:ext cx="3780420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ECB20-9AC5-4333-B392-AB865EAA2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240186"/>
            <a:ext cx="3852428" cy="3961122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81BF30B-9900-4F0B-92FE-04DCA8E39DE2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988033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33616"/>
              </p:ext>
            </p:extLst>
          </p:nvPr>
        </p:nvGraphicFramePr>
        <p:xfrm>
          <a:off x="206198" y="16986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(19-1)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정기 예금 계좌 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88CD47-6BD4-4E7E-95F8-6E44F5C3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8" y="2260389"/>
            <a:ext cx="3837574" cy="3924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D691D7-BEBB-468B-8BC6-09A77E34F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25" y="2260389"/>
            <a:ext cx="3830147" cy="3924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BEE6BF-57CA-4833-817B-344F82D1F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83" y="2260388"/>
            <a:ext cx="3855897" cy="394091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71DF420-2A6D-4F4A-A12B-6B67CF0F49A2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859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86715"/>
              </p:ext>
            </p:extLst>
          </p:nvPr>
        </p:nvGraphicFramePr>
        <p:xfrm>
          <a:off x="146365" y="539679"/>
          <a:ext cx="11615673" cy="594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84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61155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01557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3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0974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44696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5244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endParaRPr lang="en-US" altLang="ko-KR" sz="1600" dirty="0">
                        <a:hlinkClick r:id="rId2" action="ppaction://hlinksldjump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600" dirty="0">
                        <a:hlinkClick r:id="rId2" action="ppaction://hlinksldjump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600" dirty="0">
                        <a:hlinkClick r:id="rId2" action="ppaction://hlinksldjump"/>
                      </a:endParaRPr>
                    </a:p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 err="1">
                          <a:hlinkClick r:id="rId2" action="ppaction://hlinksldjump"/>
                        </a:rPr>
                        <a:t>메인화면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50000"/>
                        </a:lnSpc>
                      </a:pPr>
                      <a:r>
                        <a:rPr lang="ko-KR" altLang="en-US" sz="1600" dirty="0"/>
                        <a:t>계좌관리버튼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계좌관리버튼을 눌렀을 때 생성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혜지버튼이 있는 계좌관리화면이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P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입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출금버튼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출금버튼을 눌렀을 때 입금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출금버튼이 있는 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출금화면이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계좌이체버튼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계좌이체버튼을</a:t>
                      </a:r>
                      <a:r>
                        <a:rPr lang="ko-KR" altLang="en-US" sz="1400" dirty="0"/>
                        <a:t> 눌렀을 때 </a:t>
                      </a:r>
                      <a:r>
                        <a:rPr lang="ko-KR" altLang="en-US" sz="1400" dirty="0" err="1"/>
                        <a:t>보이스피싱안내문구</a:t>
                      </a:r>
                      <a:r>
                        <a:rPr lang="ko-KR" altLang="en-US" sz="1400" dirty="0"/>
                        <a:t>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신용대출버튼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신용대출버튼을 눌렀을 때 대출 받기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대출금 상환버튼이 있는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4355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상품추천버튼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상품추천버튼을 눌렀을 때 예금 추천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적금 추천 버튼이 있는 상품추천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941512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우대고객여부확인버튼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우대고객여부확인버튼을</a:t>
                      </a:r>
                      <a:r>
                        <a:rPr lang="ko-KR" altLang="en-US" sz="1400" dirty="0"/>
                        <a:t> 눌렀을 때 우대 고객계좌번호와 이름 입력창이 있는 </a:t>
                      </a:r>
                      <a:r>
                        <a:rPr lang="ko-KR" altLang="en-US" sz="1400" dirty="0" err="1"/>
                        <a:t>우대고객여부확인화면이</a:t>
                      </a:r>
                      <a:r>
                        <a:rPr lang="ko-KR" altLang="en-US" sz="1400" dirty="0"/>
                        <a:t>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40777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우대고객혜택버튼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우대 고객 혜택이 </a:t>
                      </a:r>
                      <a:r>
                        <a:rPr lang="ko-KR" altLang="en-US" sz="1400" dirty="0" err="1"/>
                        <a:t>적혀있는</a:t>
                      </a:r>
                      <a:r>
                        <a:rPr lang="ko-KR" altLang="en-US" sz="1400" dirty="0"/>
                        <a:t> 우대고객혜택화면이 나오는 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84646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73082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유형 선택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정기 예금 비밀번호 및 납기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만기일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생성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86080"/>
              </p:ext>
            </p:extLst>
          </p:nvPr>
        </p:nvGraphicFramePr>
        <p:xfrm>
          <a:off x="191344" y="47705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(19-2)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정기 예금 계좌 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4F5ED2-1BFD-482D-B6DD-7CC8D2B85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7" y="2246868"/>
            <a:ext cx="3483006" cy="39247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BA9B00-B3A1-45E9-B044-610CE7740A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89" y="2279006"/>
            <a:ext cx="3804735" cy="39072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E0C70F-F209-4147-8637-FEAED2C2A7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16" y="2264398"/>
            <a:ext cx="4178769" cy="390724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54259BD-B8DF-423F-871B-563DE2219EE6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268548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70993"/>
              </p:ext>
            </p:extLst>
          </p:nvPr>
        </p:nvGraphicFramePr>
        <p:xfrm>
          <a:off x="191344" y="4971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(20-1)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정기 적금 계좌 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88CD47-6BD4-4E7E-95F8-6E44F5C3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8" y="2260389"/>
            <a:ext cx="3837574" cy="3924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D691D7-BEBB-468B-8BC6-09A77E34F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25" y="2260389"/>
            <a:ext cx="3830147" cy="3924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BEE6BF-57CA-4833-817B-344F82D1F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83" y="2260388"/>
            <a:ext cx="3855897" cy="394091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8D10D99-6E81-4850-8F9F-4A1C6511BBF5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854243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93795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유형 선택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정기 적금 비밀번호 만기 납기일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생성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74631"/>
              </p:ext>
            </p:extLst>
          </p:nvPr>
        </p:nvGraphicFramePr>
        <p:xfrm>
          <a:off x="191344" y="594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(20-2)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정기 적금 계좌 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D81575-64FB-482B-8622-C94016DABF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04" y="2242692"/>
            <a:ext cx="3816424" cy="39586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8CD3AF-4D7A-495A-A216-E3276D95A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40868"/>
            <a:ext cx="3708412" cy="39604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9F09BD-D1C3-4A4A-AB23-7EB17BD734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94068"/>
            <a:ext cx="3906038" cy="390724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68DDD39-2312-46EF-8D1F-72EB93BF2CD8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756984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27887"/>
              </p:ext>
            </p:extLst>
          </p:nvPr>
        </p:nvGraphicFramePr>
        <p:xfrm>
          <a:off x="200799" y="4971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(21-1)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자유 적금 계좌 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88CD47-6BD4-4E7E-95F8-6E44F5C3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8" y="2260389"/>
            <a:ext cx="3837574" cy="3924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D691D7-BEBB-468B-8BC6-09A77E34F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25" y="2260389"/>
            <a:ext cx="3830147" cy="3924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BEE6BF-57CA-4833-817B-344F82D1F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83" y="2260388"/>
            <a:ext cx="3855897" cy="394091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DF0F433-872C-4B89-99DB-E21B2D7786B1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964229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19051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유형 선택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 적금  비밀번호 만기일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생성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60406"/>
              </p:ext>
            </p:extLst>
          </p:nvPr>
        </p:nvGraphicFramePr>
        <p:xfrm>
          <a:off x="198023" y="47221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(21-2)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자유 적금 계좌 생성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EA8F52-E885-43B3-887E-49C5BDE90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68" y="2272207"/>
            <a:ext cx="3843660" cy="39230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492110-02BC-4334-8CB2-99AA49E3A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40" y="2265367"/>
            <a:ext cx="3852428" cy="3929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E5BF69-3E0C-4441-8013-45EDE15B7B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3" y="2278478"/>
            <a:ext cx="3845749" cy="392283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5BE78C-D301-4144-A409-A1A9CE9B0772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924979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3F3239-3729-49ED-BA64-765F18F15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69419"/>
              </p:ext>
            </p:extLst>
          </p:nvPr>
        </p:nvGraphicFramePr>
        <p:xfrm>
          <a:off x="6924092" y="257914"/>
          <a:ext cx="5076564" cy="165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28964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56025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hlinkClick r:id="rId2" action="ppaction://hlinksldjump"/>
                        </a:rPr>
                        <a:t>계좌조회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664A4F-A750-45B3-BAE1-841F994E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69760"/>
              </p:ext>
            </p:extLst>
          </p:nvPr>
        </p:nvGraphicFramePr>
        <p:xfrm>
          <a:off x="398591" y="2236222"/>
          <a:ext cx="5076564" cy="225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보통 예금 계좌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4" action="ppaction://hlinksldjump"/>
                        </a:rPr>
                        <a:t>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정기 예금 계좌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24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정기 적금 계좌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57869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6" action="ppaction://hlinksldjump"/>
                        </a:rPr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자유 적금 계좌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854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36862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조회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보통 예금 조회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16381"/>
              </p:ext>
            </p:extLst>
          </p:nvPr>
        </p:nvGraphicFramePr>
        <p:xfrm>
          <a:off x="195332" y="56039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(21-2)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계좌조회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보통 예금 계좌 조회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A270C-5065-4344-854B-4A125B57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240868"/>
            <a:ext cx="3852428" cy="3960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73CCE9-F57B-4A4F-A02C-1648130BC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2247730"/>
            <a:ext cx="3852428" cy="395357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6D3BC0-F564-4695-B3D5-EA2D96669212}"/>
              </a:ext>
            </a:extLst>
          </p:cNvPr>
          <p:cNvSpPr/>
          <p:nvPr/>
        </p:nvSpPr>
        <p:spPr>
          <a:xfrm>
            <a:off x="5339916" y="1349789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4276570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7677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조회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정기 예금 조회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5715"/>
              </p:ext>
            </p:extLst>
          </p:nvPr>
        </p:nvGraphicFramePr>
        <p:xfrm>
          <a:off x="191344" y="116632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(21-2)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계좌조회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정기 예금 계좌 조회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78F3F-C476-47AD-9862-012F0EF6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76873"/>
            <a:ext cx="3852428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38CA8B-DA88-4F73-8455-6B8CCB2F8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47" y="2276872"/>
            <a:ext cx="3840053" cy="3924435"/>
          </a:xfrm>
          <a:prstGeom prst="rect">
            <a:avLst/>
          </a:prstGeom>
        </p:spPr>
      </p:pic>
      <p:sp>
        <p:nvSpPr>
          <p:cNvPr id="15" name="직사각형 14">
            <a:hlinkClick r:id="rId4" action="ppaction://hlinksldjump"/>
            <a:extLst>
              <a:ext uri="{FF2B5EF4-FFF2-40B4-BE49-F238E27FC236}">
                <a16:creationId xmlns:a16="http://schemas.microsoft.com/office/drawing/2014/main" id="{9D7F39A4-783A-4B46-97B9-6988E8E9E276}"/>
              </a:ext>
            </a:extLst>
          </p:cNvPr>
          <p:cNvSpPr/>
          <p:nvPr/>
        </p:nvSpPr>
        <p:spPr>
          <a:xfrm>
            <a:off x="9448800" y="4868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F96A5FD-3531-4CCA-BF2E-D081FEBA56C3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17375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85841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조회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정기 적금 조회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66914"/>
              </p:ext>
            </p:extLst>
          </p:nvPr>
        </p:nvGraphicFramePr>
        <p:xfrm>
          <a:off x="191344" y="60517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(21-2)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계좌조회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정기 적금계좌 조회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BAD99D-4709-4405-83A1-2B8691AB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76872"/>
            <a:ext cx="3852428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F7D9B0-3904-4ED4-902F-976AC6F7E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01" y="2238774"/>
            <a:ext cx="3852428" cy="3962534"/>
          </a:xfrm>
          <a:prstGeom prst="rect">
            <a:avLst/>
          </a:prstGeom>
        </p:spPr>
      </p:pic>
      <p:sp>
        <p:nvSpPr>
          <p:cNvPr id="10" name="직사각형 9">
            <a:hlinkClick r:id="rId4" action="ppaction://hlinksldjump"/>
            <a:extLst>
              <a:ext uri="{FF2B5EF4-FFF2-40B4-BE49-F238E27FC236}">
                <a16:creationId xmlns:a16="http://schemas.microsoft.com/office/drawing/2014/main" id="{9AE3C916-7377-43E2-BC1A-007EF680EB96}"/>
              </a:ext>
            </a:extLst>
          </p:cNvPr>
          <p:cNvSpPr/>
          <p:nvPr/>
        </p:nvSpPr>
        <p:spPr>
          <a:xfrm>
            <a:off x="9443256" y="912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A98A1DD-7FD2-44FC-88C5-0759EF5DDD4D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4084127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5911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조회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 적금 조회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12579"/>
              </p:ext>
            </p:extLst>
          </p:nvPr>
        </p:nvGraphicFramePr>
        <p:xfrm>
          <a:off x="194121" y="594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(21-2)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계좌조회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자유 적금 계좌 조회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EADF78-CC76-414F-B63D-FEC57D00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40868"/>
            <a:ext cx="3852428" cy="3960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138BD-D995-46A1-9A41-0C0EF357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25" y="2240868"/>
            <a:ext cx="3848776" cy="3960440"/>
          </a:xfrm>
          <a:prstGeom prst="rect">
            <a:avLst/>
          </a:prstGeom>
        </p:spPr>
      </p:pic>
      <p:sp>
        <p:nvSpPr>
          <p:cNvPr id="10" name="직사각형 9">
            <a:hlinkClick r:id="rId4" action="ppaction://hlinksldjump"/>
            <a:extLst>
              <a:ext uri="{FF2B5EF4-FFF2-40B4-BE49-F238E27FC236}">
                <a16:creationId xmlns:a16="http://schemas.microsoft.com/office/drawing/2014/main" id="{9FAA15B9-6664-464D-89A3-4BC8520F69BE}"/>
              </a:ext>
            </a:extLst>
          </p:cNvPr>
          <p:cNvSpPr/>
          <p:nvPr/>
        </p:nvSpPr>
        <p:spPr>
          <a:xfrm>
            <a:off x="9434771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387AB34-B322-46BC-B52C-00F018B15B10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77944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92308"/>
              </p:ext>
            </p:extLst>
          </p:nvPr>
        </p:nvGraphicFramePr>
        <p:xfrm>
          <a:off x="146365" y="539679"/>
          <a:ext cx="11615673" cy="543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84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61155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01557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3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0974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44696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5244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306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>
                          <a:hlinkClick r:id="rId2" action="ppaction://hlinksldjump"/>
                        </a:rPr>
                        <a:t>메인 화면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관리자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/>
                        <a:t>숨겨져있는</a:t>
                      </a:r>
                      <a:r>
                        <a:rPr lang="ko-KR" altLang="en-US" sz="1400" dirty="0"/>
                        <a:t> 관리자 버튼을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 err="1"/>
                        <a:t>회클릭하여</a:t>
                      </a:r>
                      <a:r>
                        <a:rPr lang="ko-KR" altLang="en-US" sz="1400" dirty="0"/>
                        <a:t> 관리자 모드로 진입하는지 확인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P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버튼은 </a:t>
                      </a:r>
                      <a:r>
                        <a:rPr lang="ko-KR" altLang="en-US" sz="1400" dirty="0" err="1"/>
                        <a:t>예티의</a:t>
                      </a:r>
                      <a:r>
                        <a:rPr lang="ko-KR" altLang="en-US" sz="1400" dirty="0"/>
                        <a:t> 왼쪽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사용자 기준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눈에 </a:t>
                      </a:r>
                      <a:r>
                        <a:rPr lang="ko-KR" altLang="en-US" sz="1400" dirty="0" err="1"/>
                        <a:t>숨겨있다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8177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hlinkClick r:id="rId3" action="ppaction://hlinksldjump"/>
                        </a:rPr>
                        <a:t>계좌 관리 화면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50000"/>
                        </a:lnSpc>
                      </a:pPr>
                      <a:r>
                        <a:rPr lang="ko-KR" altLang="en-US" sz="1600" dirty="0"/>
                        <a:t>생성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생성 버튼을 누르면 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주민번호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전화번호 입력필드가 있는 생성 화면으로 진입하는지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188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조회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조회 버튼을 누르면 계좌번호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비밀번호를 입력필드가 있는 조회 화면으로 진입하는지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해지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해지 버튼을 누르면 계좌번호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비밀번호를 입력필드가 있는 혜지 화면으로 진입하는지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해지 화면에는 사용자가 고민없이 해지 할 수 없게 확인과 취소버튼이 반대로 되어있다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4355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hlinkClick r:id="rId4" action="ppaction://hlinksldjump"/>
                        </a:rPr>
                        <a:t>입</a:t>
                      </a:r>
                      <a:r>
                        <a:rPr lang="en-US" altLang="ko-KR" sz="1600" dirty="0">
                          <a:hlinkClick r:id="rId4" action="ppaction://hlinksldjump"/>
                        </a:rPr>
                        <a:t>,</a:t>
                      </a:r>
                      <a:r>
                        <a:rPr lang="ko-KR" altLang="en-US" sz="1600" dirty="0">
                          <a:hlinkClick r:id="rId4" action="ppaction://hlinksldjump"/>
                        </a:rPr>
                        <a:t>출금화면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입금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입금 버튼을 누르면 </a:t>
                      </a:r>
                      <a:r>
                        <a:rPr lang="ko-KR" altLang="en-US" sz="1400" dirty="0" err="1"/>
                        <a:t>보이스피싱안내문구</a:t>
                      </a:r>
                      <a:r>
                        <a:rPr lang="ko-KR" altLang="en-US" sz="1400" dirty="0"/>
                        <a:t>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941512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출금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출금 버튼을 누르면 </a:t>
                      </a:r>
                      <a:r>
                        <a:rPr lang="ko-KR" altLang="en-US" sz="1400" dirty="0" err="1"/>
                        <a:t>보이스피싱안내문구</a:t>
                      </a:r>
                      <a:r>
                        <a:rPr lang="ko-KR" altLang="en-US" sz="1400" dirty="0"/>
                        <a:t>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4077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352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17824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linkClick r:id="rId2" action="ppaction://hlinksldjump"/>
                        </a:rPr>
                        <a:t>입금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7664"/>
              </p:ext>
            </p:extLst>
          </p:nvPr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60570"/>
              </p:ext>
            </p:extLst>
          </p:nvPr>
        </p:nvGraphicFramePr>
        <p:xfrm>
          <a:off x="398591" y="2236222"/>
          <a:ext cx="507656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26-1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26-2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입금 기타 버튼으로 입력하여 입금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27-1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27-2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입금 숫자 버튼으로 입력하여 입금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1885814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00250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 계좌번호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 화면 진입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버튼 입금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93814"/>
              </p:ext>
            </p:extLst>
          </p:nvPr>
        </p:nvGraphicFramePr>
        <p:xfrm>
          <a:off x="191344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(26-1)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입금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입금 기타 버튼으로 직접 입력하여 입금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E630B6-441C-491A-B88D-05E37D8A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76872"/>
            <a:ext cx="3852428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7C5303-51CB-40FA-8CCF-7946AC674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271882"/>
            <a:ext cx="3852428" cy="39214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CBF315-41A2-4A8F-AC6E-C48BC59BF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7" y="2271882"/>
            <a:ext cx="3780419" cy="392149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660358-5908-4C31-BD13-77A182922514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847328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28773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입금액 확인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92211"/>
              </p:ext>
            </p:extLst>
          </p:nvPr>
        </p:nvGraphicFramePr>
        <p:xfrm>
          <a:off x="191344" y="49505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(26-2)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입금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입금 기타 버튼으로 직접 입력하여 입금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21201-8C61-4645-83BB-46A14C87D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96" y="2281946"/>
            <a:ext cx="3844104" cy="3919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214492-FE53-43B9-86F3-550EF5E49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8" y="2260799"/>
            <a:ext cx="3844104" cy="394050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128CE8D-A1C3-42BA-9179-13E95478D5BC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861056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 계좌번호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 화면 진입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버튼 입금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26923"/>
              </p:ext>
            </p:extLst>
          </p:nvPr>
        </p:nvGraphicFramePr>
        <p:xfrm>
          <a:off x="191344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(27-1)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입금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입금 버튼으로 입력하여 입금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E630B6-441C-491A-B88D-05E37D8A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76872"/>
            <a:ext cx="3852428" cy="3924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C341CF-184A-4ECE-BBC3-8621FEE4D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25" y="2276872"/>
            <a:ext cx="3852428" cy="39244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985189-3F10-49DB-A3B8-C95752D9E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53" y="2276872"/>
            <a:ext cx="3850975" cy="392443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97A65E5-1FA2-43DB-BD5E-B6F8B77B580F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415808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41216"/>
              </p:ext>
            </p:extLst>
          </p:nvPr>
        </p:nvGraphicFramePr>
        <p:xfrm>
          <a:off x="3231564" y="1744190"/>
          <a:ext cx="480441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6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01603"/>
              </p:ext>
            </p:extLst>
          </p:nvPr>
        </p:nvGraphicFramePr>
        <p:xfrm>
          <a:off x="371364" y="116632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(27-2)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입금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입금 버튼으로 입력하여 입금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21201-8C61-4645-83BB-46A14C87D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84" y="2204864"/>
            <a:ext cx="4804416" cy="39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35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48092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linkClick r:id="rId2" action="ppaction://hlinksldjump"/>
                        </a:rPr>
                        <a:t>출금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15834"/>
              </p:ext>
            </p:extLst>
          </p:nvPr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기타 </a:t>
                      </a:r>
                      <a:r>
                        <a:rPr lang="ko-KR" altLang="en-US" dirty="0" err="1"/>
                        <a:t>출금액</a:t>
                      </a:r>
                      <a:r>
                        <a:rPr lang="en-US" altLang="ko-KR" dirty="0"/>
                        <a:t>: 10000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버튼 </a:t>
                      </a:r>
                      <a:r>
                        <a:rPr lang="ko-KR" altLang="en-US" dirty="0" err="1"/>
                        <a:t>출금액</a:t>
                      </a:r>
                      <a:r>
                        <a:rPr lang="en-US" altLang="ko-KR" dirty="0"/>
                        <a:t>: 10000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94158"/>
              </p:ext>
            </p:extLst>
          </p:nvPr>
        </p:nvGraphicFramePr>
        <p:xfrm>
          <a:off x="398591" y="2236222"/>
          <a:ext cx="507656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28-1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28-2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출금 기타 버튼으로 입력하여 출금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29-1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29-2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출금 현금 버튼으로 입력하여 입금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1454874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37910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계좌번호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화면 진입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버튼 출금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02963"/>
              </p:ext>
            </p:extLst>
          </p:nvPr>
        </p:nvGraphicFramePr>
        <p:xfrm>
          <a:off x="187370" y="53645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(28-1)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출금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출금 기타 버튼으로 입력하여 출금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11E0B7-6038-4B31-9CEA-F3DE9569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40868"/>
            <a:ext cx="3852428" cy="39604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CC3186-FC5F-4A1B-B8E0-3C5C68F85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09" y="2226514"/>
            <a:ext cx="3852428" cy="39604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4EE2251-0594-4200-A864-7F546789B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912" y="2252518"/>
            <a:ext cx="3849288" cy="3934436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580E4CD9-9CB8-4C40-81DF-24BA00AEDEAD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C615E7B-DC8C-4CC8-8758-B073528700C6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166979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50589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비밀번호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확인 화면 진입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10298"/>
              </p:ext>
            </p:extLst>
          </p:nvPr>
        </p:nvGraphicFramePr>
        <p:xfrm>
          <a:off x="191343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(28-2)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출금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출금 기타 버튼으로 입력하여 출금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1C0467-1CD1-424B-A3EB-08AD98BB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276872"/>
            <a:ext cx="3816425" cy="3924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1A2BBF-4895-4DFE-B4AE-1F5E335E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276872"/>
            <a:ext cx="3873550" cy="39244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7F58A2-144E-46F9-A233-8A1B4D31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328" y="2276872"/>
            <a:ext cx="3863300" cy="3924436"/>
          </a:xfrm>
          <a:prstGeom prst="rect">
            <a:avLst/>
          </a:prstGeom>
        </p:spPr>
      </p:pic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FABE6153-CB01-4ECE-AAE2-02090379E733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0C5786D-DBF3-4E85-A4F8-1BD2C294B398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65362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7209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계좌번호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버튼 출금 화면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버튼 출금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91046"/>
              </p:ext>
            </p:extLst>
          </p:nvPr>
        </p:nvGraphicFramePr>
        <p:xfrm>
          <a:off x="191344" y="594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(29-1)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출금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출금 현금 버튼으로 입력하여 출금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11E0B7-6038-4B31-9CEA-F3DE9569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40868"/>
            <a:ext cx="3852428" cy="3960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C46D72-47FD-4D45-BAEF-FC0D6340F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21" y="2240868"/>
            <a:ext cx="3852429" cy="3960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C9E74F-3566-4D07-8522-B04EFDB26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11" y="2258870"/>
            <a:ext cx="3816425" cy="3924436"/>
          </a:xfrm>
          <a:prstGeom prst="rect">
            <a:avLst/>
          </a:prstGeom>
        </p:spPr>
      </p:pic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14457BEE-4DDB-480C-A00D-AF4D846FCFEF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16378AD-6D46-4199-A0BA-EEEB2253304D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521053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98221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확인 화면 진입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출금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52039"/>
              </p:ext>
            </p:extLst>
          </p:nvPr>
        </p:nvGraphicFramePr>
        <p:xfrm>
          <a:off x="191344" y="57547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테스트 항목</a:t>
                      </a:r>
                      <a:r>
                        <a:rPr lang="en-US" altLang="ko-KR"/>
                        <a:t>(29-1)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출금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출금 현금 버튼으로 입력하여 출금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47F58A2-144E-46F9-A233-8A1B4D31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45" y="2244715"/>
            <a:ext cx="3863300" cy="3924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31AA8-4123-4A87-9C23-F4E56EA01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67526"/>
            <a:ext cx="3863301" cy="39244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BF84EE5-859D-423E-A361-D6A290823B42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59962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7362"/>
              </p:ext>
            </p:extLst>
          </p:nvPr>
        </p:nvGraphicFramePr>
        <p:xfrm>
          <a:off x="146365" y="539679"/>
          <a:ext cx="11615673" cy="376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84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732447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1930265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3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0974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44696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5244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hlinkClick r:id="rId2" action="ppaction://hlinksldjump"/>
                        </a:rPr>
                        <a:t>신용대출 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50000"/>
                        </a:lnSpc>
                      </a:pPr>
                      <a:r>
                        <a:rPr lang="ko-KR" altLang="en-US" sz="1600" dirty="0"/>
                        <a:t>대출 받기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대출 받기 버튼을 누르면 </a:t>
                      </a:r>
                      <a:r>
                        <a:rPr lang="ko-KR" altLang="en-US" sz="1400" dirty="0" err="1"/>
                        <a:t>보이스피싱안내문구</a:t>
                      </a:r>
                      <a:r>
                        <a:rPr lang="ko-KR" altLang="en-US" sz="1400" dirty="0"/>
                        <a:t>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P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6665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대출 상환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대출 상환 버튼을 누르면 계좌번호와 이름입력 텍스트 필드가 있는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>
                          <a:hlinkClick r:id="rId3" action="ppaction://hlinksldjump"/>
                        </a:rPr>
                        <a:t>상품 추천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예금 추천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예금 추천 버튼을 누르면 계좌번호와 이름입력 텍스트 필드가 있는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적금 추천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적금 추천 버튼을 누르면 계좌번호와 이름입력 텍스트 필드가 있는 화면이 나오는지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435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1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93330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linkClick r:id="rId2" action="ppaction://hlinksldjump"/>
                        </a:rPr>
                        <a:t>이체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99591"/>
              </p:ext>
            </p:extLst>
          </p:nvPr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57319"/>
              </p:ext>
            </p:extLst>
          </p:nvPr>
        </p:nvGraphicFramePr>
        <p:xfrm>
          <a:off x="398591" y="2236222"/>
          <a:ext cx="507656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30-1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30-2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이체 기타 버튼으로 입력하여 입금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31-1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31-2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이체 현금 버튼으로 입력하여 입금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3006626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1399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송금자 계좌번호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 진입 및 송금액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수금인 계좌번호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70103"/>
              </p:ext>
            </p:extLst>
          </p:nvPr>
        </p:nvGraphicFramePr>
        <p:xfrm>
          <a:off x="190727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(30-1)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이체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기타 버튼으로 입력하여 이체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BA800D-618B-49C5-B7FC-6CF01F343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4" y="2276872"/>
            <a:ext cx="3852428" cy="3924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91AA28-9558-423E-849F-25ABE0AE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90" y="2272038"/>
            <a:ext cx="3842374" cy="15890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BE8E7A-5859-4062-9ECA-09B5B4C89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49" y="2225661"/>
            <a:ext cx="3842374" cy="3938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539054-3DD6-47DE-AD7E-163B1BA28D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10" y="3933056"/>
            <a:ext cx="3836254" cy="2268252"/>
          </a:xfrm>
          <a:prstGeom prst="rect">
            <a:avLst/>
          </a:prstGeom>
        </p:spPr>
      </p:pic>
      <p:sp>
        <p:nvSpPr>
          <p:cNvPr id="16" name="직사각형 15">
            <a:hlinkClick r:id="rId6" action="ppaction://hlinksldjump"/>
            <a:extLst>
              <a:ext uri="{FF2B5EF4-FFF2-40B4-BE49-F238E27FC236}">
                <a16:creationId xmlns:a16="http://schemas.microsoft.com/office/drawing/2014/main" id="{46D42C14-4DBF-4907-8899-D57A8DADA3E5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DE6315-BB5D-4696-A089-E76855D7717B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438983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27692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송금자 비밀번호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 정보 확인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3745"/>
              </p:ext>
            </p:extLst>
          </p:nvPr>
        </p:nvGraphicFramePr>
        <p:xfrm>
          <a:off x="191344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(30-2)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이체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기타 버튼으로 입력하여 이체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3D6187-B019-4CDC-B8CF-FB6D54994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76872"/>
            <a:ext cx="3816424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16EDDB-7D16-4028-B5B1-88DF69FE8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57" y="2265058"/>
            <a:ext cx="3865113" cy="3936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2A6597-5518-4DA9-A410-D11328E97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69" y="2265058"/>
            <a:ext cx="3827059" cy="3972254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A08D32CA-9461-4FD4-AD39-2E9452C3A418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0CE071A-D543-4609-A05C-9CB3ECFFD467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781934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26990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송금자 계좌번호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현금 버튼으로 송금액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수금인 계좌번호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송금자 계좌번호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 화면 진입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수금인 계좌번호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73365"/>
              </p:ext>
            </p:extLst>
          </p:nvPr>
        </p:nvGraphicFramePr>
        <p:xfrm>
          <a:off x="191344" y="1056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(31-1)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이체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현금 버튼으로 입력하여 이체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BA800D-618B-49C5-B7FC-6CF01F343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4" y="2276872"/>
            <a:ext cx="3852428" cy="39244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3ED076-D794-4D0C-8815-13B282E70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54" y="2262716"/>
            <a:ext cx="3842374" cy="3938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83F383-0EF0-449F-B08A-DDA020B90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32" y="2277712"/>
            <a:ext cx="3860522" cy="3923596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9CF576CA-C571-4DEC-BA8A-F26E9ADC998A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0B5E9-C7EE-4B1E-BF84-98516A9E52A1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2594841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05715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송금자 비밀번호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 정보 확인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송금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57555"/>
              </p:ext>
            </p:extLst>
          </p:nvPr>
        </p:nvGraphicFramePr>
        <p:xfrm>
          <a:off x="191344" y="1056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(31-1)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이체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현금 버튼으로 입력하여 이체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3D6187-B019-4CDC-B8CF-FB6D54994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76872"/>
            <a:ext cx="3816424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16EDDB-7D16-4028-B5B1-88DF69FE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57" y="2265058"/>
            <a:ext cx="3865113" cy="3936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2A6597-5518-4DA9-A410-D11328E97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69" y="2265058"/>
            <a:ext cx="3827059" cy="397225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F045687-50FF-4638-907F-2CB0A1F922AE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415823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99849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linkClick r:id="rId2" action="ppaction://hlinksldjump"/>
                        </a:rPr>
                        <a:t>신용 대출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72140"/>
              </p:ext>
            </p:extLst>
          </p:nvPr>
        </p:nvGraphicFramePr>
        <p:xfrm>
          <a:off x="6888088" y="772461"/>
          <a:ext cx="507656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기타 </a:t>
                      </a:r>
                      <a:r>
                        <a:rPr lang="ko-KR" altLang="en-US" dirty="0" err="1"/>
                        <a:t>대출액</a:t>
                      </a:r>
                      <a:r>
                        <a:rPr lang="en-US" altLang="ko-KR" dirty="0"/>
                        <a:t>: 10000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버튼 </a:t>
                      </a:r>
                      <a:r>
                        <a:rPr lang="ko-KR" altLang="en-US" dirty="0" err="1"/>
                        <a:t>대출액</a:t>
                      </a:r>
                      <a:r>
                        <a:rPr lang="en-US" altLang="ko-KR" dirty="0"/>
                        <a:t>: 500000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비고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버튼 대출은 한도 때문에 기타 대출이후</a:t>
                      </a:r>
                      <a:r>
                        <a:rPr lang="en-US" altLang="ko-KR" dirty="0"/>
                        <a:t>500</a:t>
                      </a:r>
                      <a:r>
                        <a:rPr lang="ko-KR" altLang="en-US" dirty="0"/>
                        <a:t>만원 입금함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첫번째 </a:t>
                      </a: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제외한 테스트에서 거래완료 확인 화면은 생략함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41586"/>
              </p:ext>
            </p:extLst>
          </p:nvPr>
        </p:nvGraphicFramePr>
        <p:xfrm>
          <a:off x="398591" y="2236222"/>
          <a:ext cx="5076564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32-1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32-2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>
                          <a:hlinkClick r:id="rId5" action="ppaction://hlinksldjump"/>
                        </a:rPr>
                        <a:t>32-3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대출 기타 버튼으로 입력하여 대출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6" action="ppaction://hlinksldjump"/>
                        </a:rPr>
                        <a:t>33-1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>
                          <a:hlinkClick r:id="rId7" action="ppaction://hlinksldjump"/>
                        </a:rPr>
                        <a:t>33-2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대출 현금 버튼으로 입력하여 대출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8" action="ppaction://hlinksldjump"/>
                        </a:rPr>
                        <a:t>34-1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9" action="ppaction://hlinksldjump"/>
                        </a:rPr>
                        <a:t>34-2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대출 현금 버튼으로 입력하여 상환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80271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10" action="ppaction://hlinksldjump"/>
                        </a:rPr>
                        <a:t>35-1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11" action="ppaction://hlinksldjump"/>
                        </a:rPr>
                        <a:t>35-2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대출 기타 버튼으로 입력하여 상환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832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28484788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8814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대출 계좌 번호 이름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한도 계산 화면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대출금 입력 화면 진입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47150"/>
              </p:ext>
            </p:extLst>
          </p:nvPr>
        </p:nvGraphicFramePr>
        <p:xfrm>
          <a:off x="207550" y="38592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(32-1)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기타 버튼으로 입력하여 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C369D1-A17F-45D5-8AC1-C5C8A841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6" y="2276872"/>
            <a:ext cx="3840106" cy="39244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4E8B81-90E1-4D9C-81F1-6E59B3AFE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49" y="2282624"/>
            <a:ext cx="3840107" cy="39186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4DE5FC-9692-4A24-892C-1C315E53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27" y="2276871"/>
            <a:ext cx="3840106" cy="3918683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E5FA58FA-0DCE-4C7F-902C-5802621F6943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38BE050-7371-4433-9195-E7652FB0C54B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532319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84983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대출금 기타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상환 납입일 지정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대출 정보 확인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79914"/>
              </p:ext>
            </p:extLst>
          </p:nvPr>
        </p:nvGraphicFramePr>
        <p:xfrm>
          <a:off x="371364" y="116632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(32-2)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기타 버튼으로 입력하여 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2E9601-41AA-4726-A199-BA01296C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89708"/>
            <a:ext cx="3852428" cy="3911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2F69CB-4B17-46E5-9787-87E7C02EF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22" y="2242692"/>
            <a:ext cx="3852429" cy="3911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1497D0-27C9-4F03-B1B8-35DA5F69B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3" y="2236884"/>
            <a:ext cx="3852426" cy="3964423"/>
          </a:xfrm>
          <a:prstGeom prst="rect">
            <a:avLst/>
          </a:prstGeom>
        </p:spPr>
      </p:pic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B27CF3AF-A756-4236-87A9-AD02EA4FC048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</p:spTree>
    <p:extLst>
      <p:ext uri="{BB962C8B-B14F-4D97-AF65-F5344CB8AC3E}">
        <p14:creationId xmlns:p14="http://schemas.microsoft.com/office/powerpoint/2010/main" val="959958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75770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현금 확인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거래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37684"/>
              </p:ext>
            </p:extLst>
          </p:nvPr>
        </p:nvGraphicFramePr>
        <p:xfrm>
          <a:off x="191344" y="53391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(32-3)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기타 버튼으로 입력하여 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47F58A2-144E-46F9-A233-8A1B4D31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45" y="2244715"/>
            <a:ext cx="3863300" cy="3924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A84AD1-49E8-4F2E-B5D8-AF816B1E8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53026"/>
            <a:ext cx="3841556" cy="3924436"/>
          </a:xfrm>
          <a:prstGeom prst="rect">
            <a:avLst/>
          </a:prstGeom>
        </p:spPr>
      </p:pic>
      <p:sp>
        <p:nvSpPr>
          <p:cNvPr id="10" name="직사각형 9">
            <a:hlinkClick r:id="rId4" action="ppaction://hlinksldjump"/>
            <a:extLst>
              <a:ext uri="{FF2B5EF4-FFF2-40B4-BE49-F238E27FC236}">
                <a16:creationId xmlns:a16="http://schemas.microsoft.com/office/drawing/2014/main" id="{FFBD37FC-CD0A-45DB-BBFF-0ED2435681B0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BD173DF-3CDA-4790-B3CD-12FEA604340E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4143835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39509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대출 계좌 번호 이름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한도 계산 화면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대출금 버튼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34585"/>
              </p:ext>
            </p:extLst>
          </p:nvPr>
        </p:nvGraphicFramePr>
        <p:xfrm>
          <a:off x="191344" y="38592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(33-1)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현금 버튼으로 입력하여 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C369D1-A17F-45D5-8AC1-C5C8A841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6" y="2276872"/>
            <a:ext cx="3840106" cy="39244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4E8B81-90E1-4D9C-81F1-6E59B3AFE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49" y="2282624"/>
            <a:ext cx="3840107" cy="3918683"/>
          </a:xfrm>
          <a:prstGeom prst="rect">
            <a:avLst/>
          </a:prstGeom>
        </p:spPr>
      </p:pic>
      <p:pic>
        <p:nvPicPr>
          <p:cNvPr id="6" name="그림 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9559DBDE-39DA-54F9-0B18-4B954A4A7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21" y="2236885"/>
            <a:ext cx="3840106" cy="3964422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9CE79D01-5EC6-4BBD-9C3B-E38E8ECD75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CB4B6A6-FCA7-446B-BF3C-951CEEF7CE9A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416738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4180"/>
              </p:ext>
            </p:extLst>
          </p:nvPr>
        </p:nvGraphicFramePr>
        <p:xfrm>
          <a:off x="139149" y="548165"/>
          <a:ext cx="11615673" cy="525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84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61155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01557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3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0974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44696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5244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hlinkClick r:id="rId2" action="ppaction://hlinksldjump"/>
                        </a:rPr>
                        <a:t>계좌 생성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보통 예금 계좌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생성 화면에서 사용자 정보를 입력 한 뒤 계좌 선택에서 보통 예금 계좌를 생성하는지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P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메인화면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계좌 관리 </a:t>
                      </a:r>
                      <a:r>
                        <a:rPr lang="ko-KR" altLang="en-US" sz="1400" dirty="0"/>
                        <a:t>버튼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생성 버튼을 눌러서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정기 예금 계좌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생성 화면에서 사용자 정보를 입력 한 뒤 계좌 선택에서 정기 예금 계좌를 생성하는지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메인화면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계좌 관리 </a:t>
                      </a:r>
                      <a:r>
                        <a:rPr lang="ko-KR" altLang="en-US" sz="1400" dirty="0"/>
                        <a:t>버튼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생성 버튼을 눌러서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정기 적금 계좌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생성 화면에서 사용자 정보를 입력 한 뒤 계좌 선택에서 정기 적금 계좌를 생성하는지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메인화면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계좌 관리 </a:t>
                      </a:r>
                      <a:r>
                        <a:rPr lang="ko-KR" altLang="en-US" sz="1400" dirty="0"/>
                        <a:t>버튼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생성 버튼을 눌러서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자유 적금 계좌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생성 화면에서 사용자 정보를 입력 한 뒤 계좌선택에서 자유 적금 계좌를 생성하는지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메인화면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계좌 관리 </a:t>
                      </a:r>
                      <a:r>
                        <a:rPr lang="ko-KR" altLang="en-US" sz="1400" dirty="0"/>
                        <a:t>버튼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생성 버튼을 눌러서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4355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>
                          <a:hlinkClick r:id="rId3" action="ppaction://hlinksldjump"/>
                        </a:rPr>
                        <a:t>계좌 조회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보통 예금 계좌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조회 하면에서 사용자의 일반 예금 계좌번호와 비밀번호를 입력 하는 것으로 사용자의 정보를 찾아 볼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계좌 관리 버튼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조회 버튼을 눌러서 진행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941512"/>
                  </a:ext>
                </a:extLst>
              </a:tr>
              <a:tr h="692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정기 예금 계좌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조회 하면에서 사용자의 정기 예금 계좌번호와 비밀번호를 입력 하는 것으로 사용자의 정보를 찾아 볼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계좌 관리 버튼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조회 버튼을 눌러서 진행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4077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8047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32784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상환 납입일 지정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대출 정보 확인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현금 확인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37259"/>
              </p:ext>
            </p:extLst>
          </p:nvPr>
        </p:nvGraphicFramePr>
        <p:xfrm>
          <a:off x="191344" y="4690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(33-2)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현금 버튼으로 입력하여 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2E9601-41AA-4726-A199-BA01296C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89708"/>
            <a:ext cx="3852428" cy="3911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2F1393-37B6-427B-9B6F-4A83028C8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823" y="2277858"/>
            <a:ext cx="3855751" cy="391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BC52B5-4CE6-A2EB-5955-B84660475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73" y="2266008"/>
            <a:ext cx="3836996" cy="3911600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EF117AD8-970C-42E4-858F-49976A417B82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023BCDC-895A-4618-9A96-CB71B000C80A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4519390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6003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상환 계좌 번호 이름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현금 버튼 납입금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납입 비밀번호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16765"/>
              </p:ext>
            </p:extLst>
          </p:nvPr>
        </p:nvGraphicFramePr>
        <p:xfrm>
          <a:off x="194674" y="23466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(34-1)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현금 버튼으로 입력하여 상환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3275CE1-B7BE-C011-CC34-89E5F7A2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" y="2312876"/>
            <a:ext cx="3799158" cy="3888432"/>
          </a:xfrm>
          <a:prstGeom prst="rect">
            <a:avLst/>
          </a:prstGeom>
        </p:spPr>
      </p:pic>
      <p:pic>
        <p:nvPicPr>
          <p:cNvPr id="6" name="그림 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5CF41370-EB4A-7428-5C5A-93DD7BBCF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72" y="2303136"/>
            <a:ext cx="3799158" cy="3898172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36A1118-8A14-7E3E-F1A4-440F56003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169" y="2312876"/>
            <a:ext cx="3799158" cy="3888432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347E815B-1AB8-407A-9EE5-8D18E95F0527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530CF39-15CE-4AA9-BCCD-F7D7C8E517BD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5497257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80489"/>
              </p:ext>
            </p:extLst>
          </p:nvPr>
        </p:nvGraphicFramePr>
        <p:xfrm>
          <a:off x="191344" y="1821272"/>
          <a:ext cx="6012668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66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상환 정보 확인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90275"/>
              </p:ext>
            </p:extLst>
          </p:nvPr>
        </p:nvGraphicFramePr>
        <p:xfrm>
          <a:off x="191344" y="48387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(34-2)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현금 버튼으로 입력하여 상환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579458-52C3-C6BA-9D7F-6C700312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276872"/>
            <a:ext cx="5832648" cy="3873197"/>
          </a:xfrm>
          <a:prstGeom prst="rect">
            <a:avLst/>
          </a:prstGeom>
        </p:spPr>
      </p:pic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75A9C43E-1640-42E7-8DC6-A855350B67E1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</p:spTree>
    <p:extLst>
      <p:ext uri="{BB962C8B-B14F-4D97-AF65-F5344CB8AC3E}">
        <p14:creationId xmlns:p14="http://schemas.microsoft.com/office/powerpoint/2010/main" val="19097548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89398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상환 계좌 번호 이름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현금 버튼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납입 기타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73095"/>
              </p:ext>
            </p:extLst>
          </p:nvPr>
        </p:nvGraphicFramePr>
        <p:xfrm>
          <a:off x="191344" y="38854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(35-1)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기타 버튼으로 입력하여 상환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3275CE1-B7BE-C011-CC34-89E5F7A2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4" y="2282100"/>
            <a:ext cx="3799158" cy="3888432"/>
          </a:xfrm>
          <a:prstGeom prst="rect">
            <a:avLst/>
          </a:prstGeom>
        </p:spPr>
      </p:pic>
      <p:pic>
        <p:nvPicPr>
          <p:cNvPr id="14" name="그림 1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65A5E6D-06B0-8815-B32E-0610BE4AC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282308"/>
            <a:ext cx="3719735" cy="3919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3B97E56-8F00-FE99-449F-A31E24334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036" y="2297488"/>
            <a:ext cx="3900755" cy="3888432"/>
          </a:xfrm>
          <a:prstGeom prst="rect">
            <a:avLst/>
          </a:prstGeom>
        </p:spPr>
      </p:pic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9A9DA161-DDE2-4332-B72B-9381DA7EC844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8B2DF6B-949B-4C4C-9DC4-3A3F5AD9FB87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5128962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43701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납입 비밀번호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상환 정보 확인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72019"/>
              </p:ext>
            </p:extLst>
          </p:nvPr>
        </p:nvGraphicFramePr>
        <p:xfrm>
          <a:off x="185359" y="24706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(35-2)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신용 대출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기타 버튼으로 입력하여 상환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7B99FE0-A12C-FAB3-6EB6-D05381154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6" y="2240868"/>
            <a:ext cx="3799876" cy="3960440"/>
          </a:xfrm>
          <a:prstGeom prst="rect">
            <a:avLst/>
          </a:prstGeom>
        </p:spPr>
      </p:pic>
      <p:pic>
        <p:nvPicPr>
          <p:cNvPr id="15" name="그림 1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1A6FE0B-63ED-902F-1F3D-810D79E70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59" y="2240868"/>
            <a:ext cx="3799876" cy="396044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36CE027-C118-4111-8D5E-29812898D9CB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4145440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76055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linkClick r:id="rId2" action="ppaction://hlinksldjump"/>
                        </a:rPr>
                        <a:t>상품 추천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96517"/>
              </p:ext>
            </p:extLst>
          </p:nvPr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4254"/>
              </p:ext>
            </p:extLst>
          </p:nvPr>
        </p:nvGraphicFramePr>
        <p:xfrm>
          <a:off x="398591" y="2236222"/>
          <a:ext cx="507656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36-1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36-2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예금추천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37-1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>
                          <a:hlinkClick r:id="rId6" action="ppaction://hlinksldjump"/>
                        </a:rPr>
                        <a:t>37-2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적금추천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1978814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69371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추천 계좌번호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이름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선별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 상품 목록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88116"/>
              </p:ext>
            </p:extLst>
          </p:nvPr>
        </p:nvGraphicFramePr>
        <p:xfrm>
          <a:off x="196819" y="5962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(36-1)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상품추천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800" dirty="0"/>
                        <a:t>예금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6BE886-E234-4D61-BE02-09686569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7" y="2276873"/>
            <a:ext cx="3844686" cy="39244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6DC988-6E09-48EC-886F-11F0F57E0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45" y="2276872"/>
            <a:ext cx="3844686" cy="39244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10FFD7-811B-4A52-9055-EED1E5CAA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30" y="2276871"/>
            <a:ext cx="3864601" cy="3924434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9DCF3739-FE3D-41D2-85B2-CFEC5C4922F8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09080D3-445D-4A80-9B66-6EE2A035B9CD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42570315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53682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변경 확인 호면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변경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2105"/>
              </p:ext>
            </p:extLst>
          </p:nvPr>
        </p:nvGraphicFramePr>
        <p:xfrm>
          <a:off x="203249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(36-2)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상품추천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800" dirty="0"/>
                        <a:t>예금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12B486-8E41-48AE-B1A2-3241AFC3A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5" y="2276872"/>
            <a:ext cx="3846477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2FF5B1-D2B6-434E-A03A-0D4562062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91" y="2276872"/>
            <a:ext cx="3846477" cy="3924436"/>
          </a:xfrm>
          <a:prstGeom prst="rect">
            <a:avLst/>
          </a:prstGeom>
        </p:spPr>
      </p:pic>
      <p:sp>
        <p:nvSpPr>
          <p:cNvPr id="10" name="직사각형 9">
            <a:hlinkClick r:id="rId4" action="ppaction://hlinksldjump"/>
            <a:extLst>
              <a:ext uri="{FF2B5EF4-FFF2-40B4-BE49-F238E27FC236}">
                <a16:creationId xmlns:a16="http://schemas.microsoft.com/office/drawing/2014/main" id="{08773868-C26A-47C9-8D60-EE9A6347BEBE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BBA1555-4C8A-4828-86FB-EFE63B8C5B21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2839224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추천 계좌번호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이름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선별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 상품 목록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00797"/>
              </p:ext>
            </p:extLst>
          </p:nvPr>
        </p:nvGraphicFramePr>
        <p:xfrm>
          <a:off x="191344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(37-1)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상품추천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800" dirty="0"/>
                        <a:t>적금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6BE886-E234-4D61-BE02-09686569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7" y="2276873"/>
            <a:ext cx="3844686" cy="39244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6DC988-6E09-48EC-886F-11F0F57E0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45" y="2276872"/>
            <a:ext cx="3844686" cy="39244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10FFD7-811B-4A52-9055-EED1E5CAA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30" y="2276871"/>
            <a:ext cx="3864601" cy="3924434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53BC5AE1-3D67-43E6-BEE3-122FEE6EFDB8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03AD011-1AA1-478C-9C00-051A24F897DE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8135084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변경 확인 호면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변경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67957"/>
              </p:ext>
            </p:extLst>
          </p:nvPr>
        </p:nvGraphicFramePr>
        <p:xfrm>
          <a:off x="191344" y="41468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(37-2)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상품추천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800" dirty="0"/>
                        <a:t>적금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12B486-8E41-48AE-B1A2-3241AFC3A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5" y="2276872"/>
            <a:ext cx="3846477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2FF5B1-D2B6-434E-A03A-0D4562062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91" y="2276872"/>
            <a:ext cx="3846477" cy="39244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FCB4D5-F3D4-41D8-80BB-D9C0E699FB1A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09576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66068"/>
              </p:ext>
            </p:extLst>
          </p:nvPr>
        </p:nvGraphicFramePr>
        <p:xfrm>
          <a:off x="155340" y="539681"/>
          <a:ext cx="1160669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9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61155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01557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3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590974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38428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4034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6148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>
                          <a:hlinkClick r:id="rId2" action="ppaction://hlinksldjump"/>
                        </a:rPr>
                        <a:t>계좌 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정기 적금 계좌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조회 하면에서 사용자의 정기 적금 계좌번호와 비밀번호를 입력 하는 것으로 사용자의 정보를 찾아 볼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메인화면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계좌 관리 </a:t>
                      </a:r>
                      <a:r>
                        <a:rPr lang="ko-KR" altLang="en-US" sz="1400" dirty="0"/>
                        <a:t>버튼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조회 버튼을 눌러서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6148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정기 적금 계좌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조회 하면에서 사용자의 자유 적금 계좌번호와 비밀번호를 입력 하는 것으로 사용자의 정보를 찾아 볼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메인화면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계좌 관리 </a:t>
                      </a:r>
                      <a:r>
                        <a:rPr lang="ko-KR" altLang="en-US" sz="1400" dirty="0"/>
                        <a:t>버튼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조회 버튼을 눌러서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9735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>
                          <a:hlinkClick r:id="rId3" action="ppaction://hlinksldjump"/>
                        </a:rPr>
                        <a:t>입금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기타 버튼으로 입력하여 입금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입금 화면에서 은행을 </a:t>
                      </a:r>
                      <a:r>
                        <a:rPr lang="ko-KR" altLang="en-US" sz="1400" dirty="0" err="1"/>
                        <a:t>선택한뒤</a:t>
                      </a:r>
                      <a:r>
                        <a:rPr lang="ko-KR" altLang="en-US" sz="1400" dirty="0"/>
                        <a:t>  사용자의 계좌 번호를 입력 </a:t>
                      </a:r>
                      <a:r>
                        <a:rPr lang="ko-KR" altLang="en-US" sz="1400" dirty="0" err="1"/>
                        <a:t>한뒤</a:t>
                      </a:r>
                      <a:r>
                        <a:rPr lang="ko-KR" altLang="en-US" sz="1400" dirty="0"/>
                        <a:t> 기타버튼을 클릭하여 사용자가 지정한 수를 입력 하여 입금 할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출금 버튼 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입금 버튼을 눌러서 진행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기타버튼은 기타버튼을 누를 시 사용자가 직접 입금금액을 입력 </a:t>
                      </a:r>
                      <a:r>
                        <a:rPr lang="ko-KR" altLang="en-US" sz="1400" dirty="0" err="1"/>
                        <a:t>할수</a:t>
                      </a:r>
                      <a:r>
                        <a:rPr lang="ko-KR" altLang="en-US" sz="1400" dirty="0"/>
                        <a:t> 있는 키패드가 나온다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  <a:tr h="11528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현금 버튼으로 입력하여 입금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입금 화면에서 은행을 </a:t>
                      </a:r>
                      <a:r>
                        <a:rPr lang="ko-KR" altLang="en-US" sz="1400" dirty="0" err="1"/>
                        <a:t>선택한뒤</a:t>
                      </a:r>
                      <a:r>
                        <a:rPr lang="ko-KR" altLang="en-US" sz="1400" dirty="0"/>
                        <a:t>  사용자의 계좌 번호를 입력 </a:t>
                      </a:r>
                      <a:r>
                        <a:rPr lang="ko-KR" altLang="en-US" sz="1400" dirty="0" err="1"/>
                        <a:t>한뒤</a:t>
                      </a:r>
                      <a:r>
                        <a:rPr lang="ko-KR" altLang="en-US" sz="1400" dirty="0"/>
                        <a:t> 현금 버튼을 클릭하여 정해진 금액이 입금액으로 나오고 입금액 만큼 입금 할 수 있는지 확인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메인화면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출금 버튼 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입금 버튼을 눌러서 진행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현금 버튼은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,3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,300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,500</a:t>
                      </a:r>
                      <a:r>
                        <a:rPr lang="ko-KR" altLang="en-US" sz="1400" dirty="0"/>
                        <a:t>만원</a:t>
                      </a:r>
                      <a:r>
                        <a:rPr lang="en-US" altLang="ko-KR" sz="1400" dirty="0"/>
                        <a:t>,1000</a:t>
                      </a:r>
                      <a:r>
                        <a:rPr lang="ko-KR" altLang="en-US" sz="1400" dirty="0"/>
                        <a:t>만원이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435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8556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09599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linkClick r:id="rId2" action="ppaction://hlinksldjump"/>
                        </a:rPr>
                        <a:t>관리자 기능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800" dirty="0"/>
              <a:t>관리자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15729"/>
              </p:ext>
            </p:extLst>
          </p:nvPr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00171"/>
              </p:ext>
            </p:extLst>
          </p:nvPr>
        </p:nvGraphicFramePr>
        <p:xfrm>
          <a:off x="398591" y="2236222"/>
          <a:ext cx="507656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38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고객 정보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4" action="ppaction://hlinksldjump"/>
                        </a:rPr>
                        <a:t>39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입금 숫자 버튼으로 입력하여 입금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5" action="ppaction://hlinksldjump"/>
                        </a:rPr>
                        <a:t>40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보유 현금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73405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6" action="ppaction://hlinksldjump"/>
                        </a:rPr>
                        <a:t>41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현금 흐름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169732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7" action="ppaction://hlinksldjump"/>
                        </a:rPr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고객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572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33743752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41772"/>
              </p:ext>
            </p:extLst>
          </p:nvPr>
        </p:nvGraphicFramePr>
        <p:xfrm>
          <a:off x="191344" y="1821272"/>
          <a:ext cx="11233248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 화면 진입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버튼 입금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28463"/>
              </p:ext>
            </p:extLst>
          </p:nvPr>
        </p:nvGraphicFramePr>
        <p:xfrm>
          <a:off x="191344" y="10567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(38)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기능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고객 정보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1D18A6-A503-4A4A-AEDE-5D67C83B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0" y="2271067"/>
            <a:ext cx="5602527" cy="3922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B296B7-51F1-4DCD-9629-6BCFA9038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2271067"/>
            <a:ext cx="5616624" cy="3937959"/>
          </a:xfrm>
          <a:prstGeom prst="rect">
            <a:avLst/>
          </a:prstGeom>
        </p:spPr>
      </p:pic>
      <p:sp>
        <p:nvSpPr>
          <p:cNvPr id="15" name="직사각형 14">
            <a:hlinkClick r:id="rId4" action="ppaction://hlinksldjump"/>
            <a:extLst>
              <a:ext uri="{FF2B5EF4-FFF2-40B4-BE49-F238E27FC236}">
                <a16:creationId xmlns:a16="http://schemas.microsoft.com/office/drawing/2014/main" id="{C3E7E5B1-0749-4F4F-86F9-C844A35FC897}"/>
              </a:ext>
            </a:extLst>
          </p:cNvPr>
          <p:cNvSpPr/>
          <p:nvPr/>
        </p:nvSpPr>
        <p:spPr>
          <a:xfrm>
            <a:off x="9435177" y="12169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C75F102-242A-424F-B643-36090FBB2EAC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623700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71113"/>
              </p:ext>
            </p:extLst>
          </p:nvPr>
        </p:nvGraphicFramePr>
        <p:xfrm>
          <a:off x="191344" y="1821272"/>
          <a:ext cx="79568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884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정보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9407"/>
              </p:ext>
            </p:extLst>
          </p:nvPr>
        </p:nvGraphicFramePr>
        <p:xfrm>
          <a:off x="200018" y="156194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(39)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기능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고객 정보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E48B11-E897-4076-B209-F478375B0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76872"/>
            <a:ext cx="7956884" cy="3924436"/>
          </a:xfrm>
          <a:prstGeom prst="rect">
            <a:avLst/>
          </a:prstGeom>
        </p:spPr>
      </p:pic>
      <p:sp>
        <p:nvSpPr>
          <p:cNvPr id="15" name="직사각형 14">
            <a:hlinkClick r:id="rId3" action="ppaction://hlinksldjump"/>
            <a:extLst>
              <a:ext uri="{FF2B5EF4-FFF2-40B4-BE49-F238E27FC236}">
                <a16:creationId xmlns:a16="http://schemas.microsoft.com/office/drawing/2014/main" id="{D332076E-74D7-471B-8979-4E1A0BAC9937}"/>
              </a:ext>
            </a:extLst>
          </p:cNvPr>
          <p:cNvSpPr/>
          <p:nvPr/>
        </p:nvSpPr>
        <p:spPr>
          <a:xfrm>
            <a:off x="9462256" y="11088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</p:spTree>
    <p:extLst>
      <p:ext uri="{BB962C8B-B14F-4D97-AF65-F5344CB8AC3E}">
        <p14:creationId xmlns:p14="http://schemas.microsoft.com/office/powerpoint/2010/main" val="2400207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20713"/>
              </p:ext>
            </p:extLst>
          </p:nvPr>
        </p:nvGraphicFramePr>
        <p:xfrm>
          <a:off x="191344" y="1821272"/>
          <a:ext cx="8928992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보유 현금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06638"/>
              </p:ext>
            </p:extLst>
          </p:nvPr>
        </p:nvGraphicFramePr>
        <p:xfrm>
          <a:off x="191344" y="123760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(40)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기능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보유 현금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97AB-E11D-49C0-B258-1F47FE0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0" y="2286406"/>
            <a:ext cx="8817124" cy="3924436"/>
          </a:xfrm>
          <a:prstGeom prst="rect">
            <a:avLst/>
          </a:prstGeom>
        </p:spPr>
      </p:pic>
      <p:sp>
        <p:nvSpPr>
          <p:cNvPr id="10" name="직사각형 9">
            <a:hlinkClick r:id="rId3" action="ppaction://hlinksldjump"/>
            <a:extLst>
              <a:ext uri="{FF2B5EF4-FFF2-40B4-BE49-F238E27FC236}">
                <a16:creationId xmlns:a16="http://schemas.microsoft.com/office/drawing/2014/main" id="{A4B9CF60-DA0D-4C51-87FE-16EE4CA215BE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</p:spTree>
    <p:extLst>
      <p:ext uri="{BB962C8B-B14F-4D97-AF65-F5344CB8AC3E}">
        <p14:creationId xmlns:p14="http://schemas.microsoft.com/office/powerpoint/2010/main" val="2361752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6285"/>
              </p:ext>
            </p:extLst>
          </p:nvPr>
        </p:nvGraphicFramePr>
        <p:xfrm>
          <a:off x="191344" y="1821272"/>
          <a:ext cx="957706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064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입금 화면 진입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52512"/>
              </p:ext>
            </p:extLst>
          </p:nvPr>
        </p:nvGraphicFramePr>
        <p:xfrm>
          <a:off x="191344" y="114226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(41)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기능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현금 흐름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D07C6-76B0-4F61-AA58-D8455A898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1" y="2276872"/>
            <a:ext cx="9424731" cy="3924436"/>
          </a:xfrm>
          <a:prstGeom prst="rect">
            <a:avLst/>
          </a:prstGeom>
        </p:spPr>
      </p:pic>
      <p:sp>
        <p:nvSpPr>
          <p:cNvPr id="10" name="직사각형 9">
            <a:hlinkClick r:id="rId3" action="ppaction://hlinksldjump"/>
            <a:extLst>
              <a:ext uri="{FF2B5EF4-FFF2-40B4-BE49-F238E27FC236}">
                <a16:creationId xmlns:a16="http://schemas.microsoft.com/office/drawing/2014/main" id="{F83F48DE-B79F-4E71-AD24-7CA68E6E8D01}"/>
              </a:ext>
            </a:extLst>
          </p:cNvPr>
          <p:cNvSpPr/>
          <p:nvPr/>
        </p:nvSpPr>
        <p:spPr>
          <a:xfrm>
            <a:off x="9435177" y="12169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</p:spTree>
    <p:extLst>
      <p:ext uri="{BB962C8B-B14F-4D97-AF65-F5344CB8AC3E}">
        <p14:creationId xmlns:p14="http://schemas.microsoft.com/office/powerpoint/2010/main" val="29316073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76529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추가 정보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정보 추가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25478"/>
              </p:ext>
            </p:extLst>
          </p:nvPr>
        </p:nvGraphicFramePr>
        <p:xfrm>
          <a:off x="178224" y="116632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(42)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기능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고객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5F993-553E-4B6F-ADFE-0B3A1F145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240868"/>
            <a:ext cx="3852428" cy="3960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180E6D-63B8-4301-BAC4-2960CB51B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78" y="2240868"/>
            <a:ext cx="3852428" cy="396044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49EA45-2E78-4CAE-99C5-0CD73B19AA5A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2770352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1015DF-7BDF-4262-9757-4077EAC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D538A-51F1-4F09-BF25-78B4FBDD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7817"/>
              </p:ext>
            </p:extLst>
          </p:nvPr>
        </p:nvGraphicFramePr>
        <p:xfrm>
          <a:off x="398591" y="773996"/>
          <a:ext cx="5076564" cy="13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linkClick r:id="rId2" action="ppaction://hlinksldjump"/>
                        </a:rPr>
                        <a:t>해지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B2CDF-CC20-4D55-B8D2-27050A684B7B}"/>
              </a:ext>
            </a:extLst>
          </p:cNvPr>
          <p:cNvSpPr txBox="1"/>
          <p:nvPr/>
        </p:nvSpPr>
        <p:spPr>
          <a:xfrm>
            <a:off x="398591" y="257914"/>
            <a:ext cx="30243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800" dirty="0"/>
              <a:t>사용자 통합 테스트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9725DD-6D42-4D01-9FDE-FC90E360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81325"/>
              </p:ext>
            </p:extLst>
          </p:nvPr>
        </p:nvGraphicFramePr>
        <p:xfrm>
          <a:off x="6888088" y="772461"/>
          <a:ext cx="5076564" cy="137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설정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00670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95AE4E-AAEA-490F-B957-6BC1B363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67554"/>
              </p:ext>
            </p:extLst>
          </p:nvPr>
        </p:nvGraphicFramePr>
        <p:xfrm>
          <a:off x="398591" y="2236222"/>
          <a:ext cx="5076564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40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3006624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58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hlinkClick r:id="rId3" action="ppaction://hlinksldjump"/>
                        </a:rPr>
                        <a:t>43-1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>
                          <a:hlinkClick r:id="rId4" action="ppaction://hlinksldjump"/>
                        </a:rPr>
                        <a:t>43-2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계좌 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299A8-CD37-43CD-844E-3E05637174EE}"/>
              </a:ext>
            </a:extLst>
          </p:cNvPr>
          <p:cNvSpPr txBox="1"/>
          <p:nvPr/>
        </p:nvSpPr>
        <p:spPr>
          <a:xfrm>
            <a:off x="5699956" y="2893040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Ctrl+</a:t>
            </a:r>
            <a:r>
              <a:rPr lang="ko-KR" altLang="en-US" dirty="0"/>
              <a:t>클릭으로 바로가기</a:t>
            </a:r>
          </a:p>
        </p:txBody>
      </p:sp>
    </p:spTree>
    <p:extLst>
      <p:ext uri="{BB962C8B-B14F-4D97-AF65-F5344CB8AC3E}">
        <p14:creationId xmlns:p14="http://schemas.microsoft.com/office/powerpoint/2010/main" val="24447654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32163"/>
              </p:ext>
            </p:extLst>
          </p:nvPr>
        </p:nvGraphicFramePr>
        <p:xfrm>
          <a:off x="191344" y="1821272"/>
          <a:ext cx="11557284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721858649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해지 정보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해지 정보 확인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인증번호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47604"/>
              </p:ext>
            </p:extLst>
          </p:nvPr>
        </p:nvGraphicFramePr>
        <p:xfrm>
          <a:off x="191344" y="114226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(43-1)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해지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계좌 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9C73C-6B1C-4FD7-A305-850FAAEE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76872"/>
            <a:ext cx="3852428" cy="3924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B8300B-232D-4189-8BAD-6EACCEDBD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2276736"/>
            <a:ext cx="3852428" cy="39244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A64FAC-7806-43F2-9B8A-EE6500F0E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44" y="2276736"/>
            <a:ext cx="3844584" cy="392443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A9933A6-AE06-4A42-8442-7B4A5A0CEB78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6523075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EF517-997A-40F7-916E-5C20DD7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90655"/>
              </p:ext>
            </p:extLst>
          </p:nvPr>
        </p:nvGraphicFramePr>
        <p:xfrm>
          <a:off x="191344" y="1821272"/>
          <a:ext cx="7704856" cy="43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06431968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698076948"/>
                    </a:ext>
                  </a:extLst>
                </a:gridCol>
              </a:tblGrid>
              <a:tr h="44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해지 인증번호 입력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해지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3077"/>
                  </a:ext>
                </a:extLst>
              </a:tr>
              <a:tr h="39399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7984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6B1B18-2C68-4E6D-9611-CE33CB7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BB8C197F-D7F8-49EB-877B-EF4B42F04CF6}"/>
              </a:ext>
            </a:extLst>
          </p:cNvPr>
          <p:cNvSpPr/>
          <p:nvPr/>
        </p:nvSpPr>
        <p:spPr>
          <a:xfrm>
            <a:off x="9448800" y="0"/>
            <a:ext cx="27432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기능명</a:t>
            </a:r>
            <a:r>
              <a:rPr lang="ko-KR" altLang="en-US" dirty="0">
                <a:solidFill>
                  <a:schemeClr val="tx1"/>
                </a:solidFill>
              </a:rPr>
              <a:t> 및 초기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6E53C9-8F89-45D7-BCAB-1A11350E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3641"/>
              </p:ext>
            </p:extLst>
          </p:nvPr>
        </p:nvGraphicFramePr>
        <p:xfrm>
          <a:off x="191462" y="47333"/>
          <a:ext cx="5076564" cy="15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1578417779"/>
                    </a:ext>
                  </a:extLst>
                </a:gridCol>
              </a:tblGrid>
              <a:tr h="41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  <a:r>
                        <a:rPr lang="en-US" altLang="ko-KR" dirty="0"/>
                        <a:t>(43-2)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5162"/>
                  </a:ext>
                </a:extLst>
              </a:tr>
              <a:tr h="11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해지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계좌 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47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2FF2CE-0B65-43FB-AAEF-62E43A0B53C5}"/>
              </a:ext>
            </a:extLst>
          </p:cNvPr>
          <p:cNvSpPr txBox="1"/>
          <p:nvPr/>
        </p:nvSpPr>
        <p:spPr>
          <a:xfrm>
            <a:off x="9462256" y="1124744"/>
            <a:ext cx="2743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입력값을</a:t>
            </a:r>
            <a:r>
              <a:rPr lang="ko-KR" altLang="en-US" dirty="0"/>
              <a:t> 바로 확인하기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C2962CC-B1DC-41F7-B2C3-54AE6997D4E6}"/>
              </a:ext>
            </a:extLst>
          </p:cNvPr>
          <p:cNvSpPr/>
          <p:nvPr/>
        </p:nvSpPr>
        <p:spPr>
          <a:xfrm rot="10800000">
            <a:off x="10617832" y="800708"/>
            <a:ext cx="216024" cy="2629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B63FB3-1E56-4827-9D47-6244DBF21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76872"/>
            <a:ext cx="3852427" cy="39244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E68BF0-FA69-4661-973C-821C6D3EE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1" y="2264534"/>
            <a:ext cx="3852427" cy="39244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B6391C9-8301-435D-A8E7-FC3AF094476C}"/>
              </a:ext>
            </a:extLst>
          </p:cNvPr>
          <p:cNvSpPr/>
          <p:nvPr/>
        </p:nvSpPr>
        <p:spPr>
          <a:xfrm>
            <a:off x="5249906" y="1341084"/>
            <a:ext cx="1692188" cy="516507"/>
          </a:xfrm>
          <a:prstGeom prst="rightArrow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26010494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4" name="슬라이드 번호 개체 틀 29">
            <a:extLst>
              <a:ext uri="{FF2B5EF4-FFF2-40B4-BE49-F238E27FC236}">
                <a16:creationId xmlns:a16="http://schemas.microsoft.com/office/drawing/2014/main" id="{E66BE249-E459-4410-80DC-E90DCCB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EF4D42-67B2-4D3E-B9DF-1C7EE5796DF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92107"/>
              </p:ext>
            </p:extLst>
          </p:nvPr>
        </p:nvGraphicFramePr>
        <p:xfrm>
          <a:off x="429964" y="565858"/>
          <a:ext cx="11616116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9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1361155">
                  <a:extLst>
                    <a:ext uri="{9D8B030D-6E8A-4147-A177-3AD203B41FA5}">
                      <a16:colId xmlns:a16="http://schemas.microsoft.com/office/drawing/2014/main" val="2900948186"/>
                    </a:ext>
                  </a:extLst>
                </a:gridCol>
                <a:gridCol w="2301557">
                  <a:extLst>
                    <a:ext uri="{9D8B030D-6E8A-4147-A177-3AD203B41FA5}">
                      <a16:colId xmlns:a16="http://schemas.microsoft.com/office/drawing/2014/main" val="139248573"/>
                    </a:ext>
                  </a:extLst>
                </a:gridCol>
                <a:gridCol w="3887472">
                  <a:extLst>
                    <a:ext uri="{9D8B030D-6E8A-4147-A177-3AD203B41FA5}">
                      <a16:colId xmlns:a16="http://schemas.microsoft.com/office/drawing/2014/main" val="56166413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2893730">
                  <a:extLst>
                    <a:ext uri="{9D8B030D-6E8A-4147-A177-3AD203B41FA5}">
                      <a16:colId xmlns:a16="http://schemas.microsoft.com/office/drawing/2014/main" val="4253651104"/>
                    </a:ext>
                  </a:extLst>
                </a:gridCol>
              </a:tblGrid>
              <a:tr h="32435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통합 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319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err="1"/>
                        <a:t>기능명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테스트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9730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출금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기타 버튼으로 입력하여 출금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출금 화면에서 은행을 </a:t>
                      </a:r>
                      <a:r>
                        <a:rPr lang="ko-KR" altLang="en-US" sz="1400" dirty="0" err="1"/>
                        <a:t>선택한뒤</a:t>
                      </a:r>
                      <a:r>
                        <a:rPr lang="ko-KR" altLang="en-US" sz="1400" dirty="0"/>
                        <a:t> 사용자의 계좌 번호를 입력 </a:t>
                      </a:r>
                      <a:r>
                        <a:rPr lang="ko-KR" altLang="en-US" sz="1400" dirty="0" err="1"/>
                        <a:t>한뒤</a:t>
                      </a:r>
                      <a:r>
                        <a:rPr lang="ko-KR" altLang="en-US" sz="1400" dirty="0"/>
                        <a:t> 기타버튼을 클릭하여 사용자가 지정한 수를 입력 </a:t>
                      </a:r>
                      <a:r>
                        <a:rPr lang="ko-KR" altLang="en-US" sz="1400" dirty="0" err="1"/>
                        <a:t>한뒤</a:t>
                      </a:r>
                      <a:r>
                        <a:rPr lang="ko-KR" altLang="en-US" sz="1400" dirty="0"/>
                        <a:t> 비밀번호를 입력하여 출금 할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출금 버튼 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출금 버튼을 눌러서 진행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기타버튼은 기타버튼을 누를 시 사용자가 직접 출금금액을 입력 </a:t>
                      </a:r>
                      <a:r>
                        <a:rPr lang="ko-KR" altLang="en-US" sz="1200" dirty="0" err="1"/>
                        <a:t>할수</a:t>
                      </a:r>
                      <a:r>
                        <a:rPr lang="ko-KR" altLang="en-US" sz="1200" dirty="0"/>
                        <a:t> 있는 키패드가 나온다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  <a:tr h="9730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버튼으로 입력하여 출금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출금 화면에서 은행을 </a:t>
                      </a:r>
                      <a:r>
                        <a:rPr lang="ko-KR" altLang="en-US" sz="1400" dirty="0" err="1"/>
                        <a:t>선택한뒤</a:t>
                      </a:r>
                      <a:r>
                        <a:rPr lang="ko-KR" altLang="en-US" sz="1400" dirty="0"/>
                        <a:t>  사용자의 계좌 번호를 입력 </a:t>
                      </a:r>
                      <a:r>
                        <a:rPr lang="ko-KR" altLang="en-US" sz="1400" dirty="0" err="1"/>
                        <a:t>한뒤</a:t>
                      </a:r>
                      <a:r>
                        <a:rPr lang="ko-KR" altLang="en-US" sz="1400" dirty="0"/>
                        <a:t> 현금 버튼을 클릭하여 정해진 금액이 출금액으로 </a:t>
                      </a:r>
                      <a:r>
                        <a:rPr lang="ko-KR" altLang="en-US" sz="1400" dirty="0" err="1"/>
                        <a:t>나온뒤</a:t>
                      </a:r>
                      <a:r>
                        <a:rPr lang="ko-KR" altLang="en-US" sz="1400" dirty="0"/>
                        <a:t> 비밀번호를 입력하여 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해당 </a:t>
                      </a:r>
                      <a:r>
                        <a:rPr lang="ko-KR" altLang="en-US" sz="1400" dirty="0" err="1"/>
                        <a:t>출금액</a:t>
                      </a:r>
                      <a:r>
                        <a:rPr lang="ko-KR" altLang="en-US" sz="1400" dirty="0"/>
                        <a:t> 만큼 출금 할 수 있는지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출금 버튼 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출금 버튼을 눌러서 진행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현금 버튼은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,3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,5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,10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,20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,30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,50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,70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,100</a:t>
                      </a:r>
                      <a:r>
                        <a:rPr lang="ko-KR" altLang="en-US" sz="1200" dirty="0"/>
                        <a:t>만원이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23988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이체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 버튼으로 입력하여 이체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이체 화면에서 은행을 </a:t>
                      </a:r>
                      <a:r>
                        <a:rPr lang="ko-KR" altLang="en-US" sz="1400" dirty="0" err="1"/>
                        <a:t>선택한뒤</a:t>
                      </a:r>
                      <a:r>
                        <a:rPr lang="ko-KR" altLang="en-US" sz="1400" dirty="0"/>
                        <a:t> 송금자의 계좌 번호를 입력 </a:t>
                      </a:r>
                      <a:r>
                        <a:rPr lang="ko-KR" altLang="en-US" sz="1400" dirty="0" err="1"/>
                        <a:t>한뒤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기타버튼을을</a:t>
                      </a:r>
                      <a:r>
                        <a:rPr lang="ko-KR" altLang="en-US" sz="1400" dirty="0"/>
                        <a:t> 클릭하여 사용자가 송금액을 입력 한 뒤 비밀번호와 송금인의 계좌 번호를  입력하여 해당 송금액 만큼 이체 할 수 있는지 확인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계좌이체 버튼을 눌러서 진행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기타버튼은 기타버튼을 누를 시 사용자가 직접 송금금액을 입력 </a:t>
                      </a:r>
                      <a:r>
                        <a:rPr lang="ko-KR" altLang="en-US" sz="1200" dirty="0" err="1"/>
                        <a:t>할수</a:t>
                      </a:r>
                      <a:r>
                        <a:rPr lang="ko-KR" altLang="en-US" sz="1200" dirty="0"/>
                        <a:t> 있는 키패드가 나온다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현금 버튼으로 입력하여 이체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이체 화면에서 은행을 </a:t>
                      </a:r>
                      <a:r>
                        <a:rPr lang="ko-KR" altLang="en-US" sz="1200" dirty="0" err="1"/>
                        <a:t>선택한뒤</a:t>
                      </a:r>
                      <a:r>
                        <a:rPr lang="ko-KR" altLang="en-US" sz="1200" dirty="0"/>
                        <a:t> 송금자의 계좌 번호를 입력 </a:t>
                      </a:r>
                      <a:r>
                        <a:rPr lang="ko-KR" altLang="en-US" sz="1200" dirty="0" err="1"/>
                        <a:t>한뒤</a:t>
                      </a:r>
                      <a:r>
                        <a:rPr lang="ko-KR" altLang="en-US" sz="1200" dirty="0"/>
                        <a:t> 현금 버튼을 클릭하여 정해진 금액의 송금액 </a:t>
                      </a:r>
                      <a:r>
                        <a:rPr lang="ko-KR" altLang="en-US" sz="1200" dirty="0" err="1"/>
                        <a:t>으로</a:t>
                      </a:r>
                      <a:r>
                        <a:rPr lang="ko-KR" altLang="en-US" sz="1200" dirty="0"/>
                        <a:t> 나오게 </a:t>
                      </a:r>
                      <a:r>
                        <a:rPr lang="ko-KR" altLang="en-US" sz="1200" dirty="0" err="1"/>
                        <a:t>한뒤</a:t>
                      </a:r>
                      <a:r>
                        <a:rPr lang="ko-KR" altLang="en-US" sz="1200" dirty="0"/>
                        <a:t> 비밀번호와 송금인의 계좌 번호를  입력하여 해당 송금액 만큼 이체 할 수 있는지 확인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계좌이체 버튼을 눌러서 진행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현금 버튼은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,3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,5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,10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,50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,100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,200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,300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,600</a:t>
                      </a:r>
                      <a:r>
                        <a:rPr lang="ko-KR" altLang="en-US" sz="1200" dirty="0"/>
                        <a:t>만원이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1994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6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29">
            <a:extLst>
              <a:ext uri="{FF2B5EF4-FFF2-40B4-BE49-F238E27FC236}">
                <a16:creationId xmlns:a16="http://schemas.microsoft.com/office/drawing/2014/main" id="{4103E197-A838-4B31-AF21-75FD5ED4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EF4D42-67B2-4D3E-B9DF-1C7EE5796DF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3954</Words>
  <Application>Microsoft Office PowerPoint</Application>
  <PresentationFormat>와이드스크린</PresentationFormat>
  <Paragraphs>1284</Paragraphs>
  <Slides>90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4" baseType="lpstr">
      <vt:lpstr>HY견고딕</vt:lpstr>
      <vt:lpstr>맑은 고딕</vt:lpstr>
      <vt:lpstr>Arial</vt:lpstr>
      <vt:lpstr>Office 테마</vt:lpstr>
      <vt:lpstr>은행 입·출금 관리를 위한  JAVA 프로그램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3394</cp:revision>
  <cp:lastPrinted>2023-08-16T22:01:40Z</cp:lastPrinted>
  <dcterms:created xsi:type="dcterms:W3CDTF">2019-01-17T10:29:08Z</dcterms:created>
  <dcterms:modified xsi:type="dcterms:W3CDTF">2023-08-18T08:23:08Z</dcterms:modified>
  <cp:version>0906.0100.01</cp:version>
</cp:coreProperties>
</file>