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6" r:id="rId19"/>
    <p:sldId id="283" r:id="rId20"/>
    <p:sldId id="284" r:id="rId21"/>
    <p:sldId id="285" r:id="rId22"/>
    <p:sldId id="287" r:id="rId23"/>
    <p:sldId id="288" r:id="rId24"/>
    <p:sldId id="290" r:id="rId25"/>
    <p:sldId id="291" r:id="rId26"/>
    <p:sldId id="294" r:id="rId27"/>
    <p:sldId id="29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63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644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5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CAEC22-246B-48C9-9213-569926D74D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0183E6-C99B-4C33-A016-58DD08A49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6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r>
              <a:rPr lang="en-US" dirty="0" smtClean="0"/>
              <a:t>Why You Don’t Feed Cows to Other Cows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Epidemiology Model</a:t>
            </a:r>
          </a:p>
          <a:p>
            <a:r>
              <a:rPr lang="en-US" dirty="0" smtClean="0"/>
              <a:t>System of ODEs</a:t>
            </a:r>
          </a:p>
          <a:p>
            <a:r>
              <a:rPr lang="en-US" dirty="0" smtClean="0"/>
              <a:t>Modelling intercellular and extracellular spread</a:t>
            </a:r>
          </a:p>
          <a:p>
            <a:r>
              <a:rPr lang="en-US" dirty="0" smtClean="0"/>
              <a:t>Exosome-based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413965" y="10176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654987" y="153394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01317" y="15673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13633" y="14580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25104" y="10176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867011" y="156187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763609" y="105829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654987" y="153394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01317" y="15673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13633" y="14580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25104" y="10176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867011" y="156187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763609" y="105829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315203" y="9704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13633" y="14580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25104" y="10176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867011" y="156187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763609" y="105829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551569" y="142352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13633" y="14580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25104" y="10176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867011" y="156187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763609" y="105829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13633" y="145801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867011" y="156187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520469" y="144423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846041" y="1824501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997816" y="191531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556142" y="1993070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707917" y="20838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62643" y="1939786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014418" y="2030600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strand of molecules</a:t>
            </a:r>
          </a:p>
          <a:p>
            <a:r>
              <a:rPr lang="en-US" dirty="0" smtClean="0"/>
              <a:t>“String”</a:t>
            </a:r>
          </a:p>
          <a:p>
            <a:r>
              <a:rPr lang="en-US" dirty="0" smtClean="0"/>
              <a:t>Function == 3D Structure (and a bunch of other factors we won’t discuss)</a:t>
            </a:r>
          </a:p>
          <a:p>
            <a:r>
              <a:rPr lang="en-US" dirty="0" smtClean="0"/>
              <a:t>Among the most structurally complex objects in existence</a:t>
            </a:r>
          </a:p>
          <a:p>
            <a:r>
              <a:rPr lang="en-US" dirty="0" smtClean="0"/>
              <a:t>No proteins = no you</a:t>
            </a:r>
          </a:p>
        </p:txBody>
      </p:sp>
    </p:spTree>
    <p:extLst>
      <p:ext uri="{BB962C8B-B14F-4D97-AF65-F5344CB8AC3E}">
        <p14:creationId xmlns:p14="http://schemas.microsoft.com/office/powerpoint/2010/main" val="4213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562783" y="2012214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714558" y="2103028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185279" y="2188801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337054" y="227961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987939" y="2373401"/>
            <a:ext cx="690034" cy="6880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139714" y="246421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25286" y="77684"/>
            <a:ext cx="11190514" cy="6629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4514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6416" y="462331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8057" y="468085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1600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38057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4514" y="2764969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600" y="849084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849083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4514" y="4680855"/>
            <a:ext cx="2231571" cy="1328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332678" y="5045026"/>
            <a:ext cx="1673733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843692" y="4144624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319877" y="3197026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7319878" y="1270983"/>
            <a:ext cx="1703989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481544" y="5097018"/>
            <a:ext cx="1696156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470027" y="3185155"/>
            <a:ext cx="166802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695014" y="1169792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77272" y="341130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3212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95014" y="32509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31561" y="295926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87191" y="33785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28280" y="306147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87152" y="354589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65271" y="300825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0310680" y="340014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86642" y="336492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422357" y="344145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902957" y="2869944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007019" y="1335989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150744" y="90611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649056" y="161918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5364" y="51488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32866" y="54682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027914" y="4770550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496533" y="5299915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329441" y="117009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653075" y="501286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68509" y="5490418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41862" y="4963876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125117" y="482236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57801" y="4680847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9978673" y="5206192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171233" y="5159603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422356" y="4821431"/>
            <a:ext cx="251123" cy="381006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447806" y="1267745"/>
            <a:ext cx="1729894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5400000">
            <a:off x="9758569" y="2205886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901228" y="2237481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 rot="5400000">
            <a:off x="1956413" y="2211840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5400000">
            <a:off x="1965220" y="415361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9678686" y="4070309"/>
            <a:ext cx="758230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03734" y="979173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879738" y="1496841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20808" y="147650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286421" y="1045495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690072" y="97080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510574" y="1472959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869190" y="1548384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2858043" y="3285796"/>
            <a:ext cx="398198" cy="539255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98964" y="1919432"/>
            <a:ext cx="6832600" cy="10858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robust method for numerically solving ordinary differential equations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improves upon: the Euler’s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Euler’s method: </a:t>
            </a:r>
          </a:p>
          <a:p>
            <a:pPr lvl="1"/>
            <a:r>
              <a:rPr lang="en-US" dirty="0" smtClean="0"/>
              <a:t>Calculate function’s derivative</a:t>
            </a:r>
          </a:p>
          <a:p>
            <a:pPr lvl="1"/>
            <a:r>
              <a:rPr lang="en-US" dirty="0" smtClean="0"/>
              <a:t>Use this derivative as slope and advance time step</a:t>
            </a:r>
          </a:p>
          <a:p>
            <a:pPr lvl="1"/>
            <a:r>
              <a:rPr lang="en-US" dirty="0" smtClean="0"/>
              <a:t>Calculate new derivative at this point, </a:t>
            </a:r>
            <a:r>
              <a:rPr lang="en-US" dirty="0" err="1" smtClean="0"/>
              <a:t>ect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very small </a:t>
            </a:r>
            <a:r>
              <a:rPr lang="en-US" dirty="0" err="1" smtClean="0"/>
              <a:t>timesteps</a:t>
            </a:r>
            <a:r>
              <a:rPr lang="en-US" dirty="0" smtClean="0"/>
              <a:t> this can be a valid method, but error is still O(h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52" y="4001294"/>
            <a:ext cx="3623074" cy="28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Runge-Kutta</a:t>
            </a:r>
            <a:r>
              <a:rPr lang="en-US" dirty="0" smtClean="0"/>
              <a:t> is better and how it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1" y="3175375"/>
            <a:ext cx="4335630" cy="3418729"/>
          </a:xfrm>
        </p:spPr>
      </p:pic>
      <p:sp>
        <p:nvSpPr>
          <p:cNvPr id="6" name="TextBox 5"/>
          <p:cNvSpPr txBox="1"/>
          <p:nvPr/>
        </p:nvSpPr>
        <p:spPr>
          <a:xfrm>
            <a:off x="838200" y="1664401"/>
            <a:ext cx="10738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Runge-Kutta</a:t>
            </a:r>
            <a:r>
              <a:rPr lang="en-US" sz="2800" dirty="0" smtClean="0"/>
              <a:t> </a:t>
            </a:r>
            <a:r>
              <a:rPr lang="en-US" sz="2400" dirty="0" smtClean="0"/>
              <a:t>uses a weighted average of recursively calculated derivatives </a:t>
            </a:r>
          </a:p>
          <a:p>
            <a:r>
              <a:rPr lang="en-US" sz="2400" dirty="0" smtClean="0"/>
              <a:t>to get maximum accuracy. We use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version, which gives the best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ccuracy to computation time ratio. This gives us O(h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), so our h can be much larger.</a:t>
            </a:r>
          </a:p>
          <a:p>
            <a:r>
              <a:rPr lang="en-US" sz="2000" dirty="0" smtClean="0"/>
              <a:t>Terms: </a:t>
            </a:r>
            <a:r>
              <a:rPr lang="en-US" sz="2000" dirty="0" err="1" smtClean="0"/>
              <a:t>y</a:t>
            </a:r>
            <a:r>
              <a:rPr lang="en-US" sz="2000" baseline="-25000" dirty="0" err="1"/>
              <a:t>n</a:t>
            </a:r>
            <a:r>
              <a:rPr lang="en-US" sz="2000" dirty="0" smtClean="0"/>
              <a:t> = initial conditions, h = </a:t>
            </a:r>
            <a:r>
              <a:rPr lang="en-US" sz="2000" dirty="0" err="1" smtClean="0"/>
              <a:t>timestep</a:t>
            </a:r>
            <a:r>
              <a:rPr lang="en-US" sz="2000" dirty="0" smtClean="0"/>
              <a:t>, k1-4: recursively calculated derivatives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21" y="3234061"/>
            <a:ext cx="6721298" cy="28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for (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= 0;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&lt; </a:t>
            </a:r>
            <a:r>
              <a:rPr lang="en-US" dirty="0" err="1" smtClean="0">
                <a:effectLst/>
              </a:rPr>
              <a:t>numCells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++) {		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for (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j = 0; j &lt; </a:t>
            </a:r>
            <a:r>
              <a:rPr lang="en-US" dirty="0" err="1" smtClean="0">
                <a:effectLst/>
              </a:rPr>
              <a:t>numCells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j++</a:t>
            </a:r>
            <a:r>
              <a:rPr lang="en-US" dirty="0" smtClean="0">
                <a:effectLst/>
              </a:rPr>
              <a:t>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switch (cycle)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case 1: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if (h[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][j] &amp;&amp;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!= j))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	k1[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+= (constant*cellVector.at(j).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- constant*cellVector.at(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case 2: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if (h[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][j] &amp;&amp;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!= j))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	k2[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+= (constant*(cellVector.at(j).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.5*k1[j]) - constant*(cellVector.at(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.5*k1[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]));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case 3: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if (h[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][j] &amp;&amp;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!= j))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	k3[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+= (constant*(cellVector.at(j).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.5*k2[j]) - constant*(cellVector.at(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.5*k2[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]));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case 4: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if (h[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][j] &amp;&amp; 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!= j))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	k4[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+= (constant*(cellVector.at(j).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k3[j]) - constant*(cellVector.at(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k3[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]));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	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	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>
              <a:effectLst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= cellVector.at(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).</a:t>
            </a:r>
            <a:r>
              <a:rPr lang="en-US" dirty="0" err="1" smtClean="0">
                <a:effectLst/>
              </a:rPr>
              <a:t>prionCount</a:t>
            </a:r>
            <a:r>
              <a:rPr lang="en-US" dirty="0" smtClean="0">
                <a:effectLst/>
              </a:rPr>
              <a:t> + (k1[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+ 2 * k2[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+ 2 * k3[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 + k4[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]) / 6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02" y="1568251"/>
            <a:ext cx="3214830" cy="9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Parameterization to experimental data</a:t>
            </a:r>
          </a:p>
          <a:p>
            <a:r>
              <a:rPr lang="en-US" dirty="0" smtClean="0"/>
              <a:t>Do science</a:t>
            </a:r>
          </a:p>
          <a:p>
            <a:r>
              <a:rPr lang="en-US" dirty="0" smtClean="0"/>
              <a:t>Acquire knowledge</a:t>
            </a:r>
          </a:p>
          <a:p>
            <a:r>
              <a:rPr lang="en-US" dirty="0" smtClean="0"/>
              <a:t>That’s it. It’s actually </a:t>
            </a:r>
            <a:r>
              <a:rPr lang="en-US" dirty="0" smtClean="0"/>
              <a:t>nearly </a:t>
            </a:r>
            <a:r>
              <a:rPr lang="en-US" dirty="0" smtClean="0"/>
              <a:t>research-grade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Machines</a:t>
            </a:r>
            <a:endParaRPr lang="en-US" dirty="0"/>
          </a:p>
        </p:txBody>
      </p:sp>
      <p:pic>
        <p:nvPicPr>
          <p:cNvPr id="1026" name="Picture 2" descr="http://img.medicalxpress.com/newman/gfx/news/hires/2014/auroraakin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45" y="2171700"/>
            <a:ext cx="522159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6/60/Myoglo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6" y="1485900"/>
            <a:ext cx="48958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Machines Built Into Things</a:t>
            </a:r>
            <a:endParaRPr lang="en-US" dirty="0"/>
          </a:p>
        </p:txBody>
      </p:sp>
      <p:pic>
        <p:nvPicPr>
          <p:cNvPr id="3078" name="Picture 6" descr="http://cdn.phys.org/newman/gfx/news/hires/2014/creationofro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7495"/>
          <a:stretch/>
        </p:blipFill>
        <p:spPr bwMode="auto">
          <a:xfrm>
            <a:off x="707571" y="1240971"/>
            <a:ext cx="1148442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hbvdb.ibcp.fr/HBVdb/images/c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63032"/>
            <a:ext cx="9534961" cy="43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 Sick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6106886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Hepatitis B Virus structure</a:t>
            </a:r>
            <a:endParaRPr lang="en-US" dirty="0"/>
          </a:p>
        </p:txBody>
      </p:sp>
      <p:pic>
        <p:nvPicPr>
          <p:cNvPr id="2056" name="Picture 8" descr="http://images.med.cornell.edu/news/wmc/BlanchardHIVl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70" y="1755109"/>
            <a:ext cx="4969487" cy="435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64629" y="5323114"/>
            <a:ext cx="489857" cy="37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1850571"/>
            <a:ext cx="457200" cy="468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613322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 membrane-fusing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 Healthy</a:t>
            </a:r>
            <a:endParaRPr lang="en-US" dirty="0"/>
          </a:p>
        </p:txBody>
      </p:sp>
      <p:pic>
        <p:nvPicPr>
          <p:cNvPr id="4098" name="Picture 2" descr="http://2.bp.blogspot.com/-sPUR8ZKL2Bk/VBU-QUKzSgI/AAAAAAAABRA/F0hA128oims/s1600/Tripsina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52" y="2286000"/>
            <a:ext cx="68026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both healthy and diseased form</a:t>
            </a:r>
          </a:p>
          <a:p>
            <a:r>
              <a:rPr lang="en-US" dirty="0" smtClean="0"/>
              <a:t>Non-living disease particle</a:t>
            </a:r>
          </a:p>
          <a:p>
            <a:r>
              <a:rPr lang="en-US" dirty="0" err="1" smtClean="0"/>
              <a:t>PRotenaceous</a:t>
            </a:r>
            <a:r>
              <a:rPr lang="en-US" dirty="0" smtClean="0"/>
              <a:t> </a:t>
            </a:r>
            <a:r>
              <a:rPr lang="en-US" dirty="0" err="1" smtClean="0"/>
              <a:t>infectION</a:t>
            </a:r>
            <a:endParaRPr lang="en-US" dirty="0" smtClean="0"/>
          </a:p>
          <a:p>
            <a:r>
              <a:rPr lang="en-US" dirty="0" smtClean="0"/>
              <a:t>“Short-circuit”</a:t>
            </a:r>
          </a:p>
          <a:p>
            <a:r>
              <a:rPr lang="en-US" dirty="0" smtClean="0"/>
              <a:t>Functional invincibility</a:t>
            </a:r>
          </a:p>
        </p:txBody>
      </p:sp>
    </p:spTree>
    <p:extLst>
      <p:ext uri="{BB962C8B-B14F-4D97-AF65-F5344CB8AC3E}">
        <p14:creationId xmlns:p14="http://schemas.microsoft.com/office/powerpoint/2010/main" val="5111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168389" y="1284515"/>
            <a:ext cx="2130734" cy="3777343"/>
          </a:xfrm>
          <a:custGeom>
            <a:avLst/>
            <a:gdLst>
              <a:gd name="connsiteX0" fmla="*/ 116125 w 2130734"/>
              <a:gd name="connsiteY0" fmla="*/ 0 h 3777343"/>
              <a:gd name="connsiteX1" fmla="*/ 1389754 w 2130734"/>
              <a:gd name="connsiteY1" fmla="*/ 381000 h 3777343"/>
              <a:gd name="connsiteX2" fmla="*/ 7268 w 2130734"/>
              <a:gd name="connsiteY2" fmla="*/ 1251857 h 3777343"/>
              <a:gd name="connsiteX3" fmla="*/ 2129982 w 2130734"/>
              <a:gd name="connsiteY3" fmla="*/ 1905000 h 3777343"/>
              <a:gd name="connsiteX4" fmla="*/ 268525 w 2130734"/>
              <a:gd name="connsiteY4" fmla="*/ 3026228 h 3777343"/>
              <a:gd name="connsiteX5" fmla="*/ 1857839 w 2130734"/>
              <a:gd name="connsiteY5" fmla="*/ 3777343 h 377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734" h="3777343">
                <a:moveTo>
                  <a:pt x="116125" y="0"/>
                </a:moveTo>
                <a:cubicBezTo>
                  <a:pt x="762011" y="86178"/>
                  <a:pt x="1407897" y="172357"/>
                  <a:pt x="1389754" y="381000"/>
                </a:cubicBezTo>
                <a:cubicBezTo>
                  <a:pt x="1371611" y="589643"/>
                  <a:pt x="-116103" y="997857"/>
                  <a:pt x="7268" y="1251857"/>
                </a:cubicBezTo>
                <a:cubicBezTo>
                  <a:pt x="130639" y="1505857"/>
                  <a:pt x="2086439" y="1609272"/>
                  <a:pt x="2129982" y="1905000"/>
                </a:cubicBezTo>
                <a:cubicBezTo>
                  <a:pt x="2173525" y="2200728"/>
                  <a:pt x="313882" y="2714171"/>
                  <a:pt x="268525" y="3026228"/>
                </a:cubicBezTo>
                <a:cubicBezTo>
                  <a:pt x="223168" y="3338285"/>
                  <a:pt x="1040503" y="3557814"/>
                  <a:pt x="1857839" y="3777343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701142" y="1006516"/>
            <a:ext cx="2044192" cy="4333340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147353" y="31731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731827" y="1006516"/>
            <a:ext cx="2044192" cy="4333340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82542" y="1006516"/>
            <a:ext cx="2044192" cy="4333340"/>
          </a:xfrm>
          <a:custGeom>
            <a:avLst/>
            <a:gdLst>
              <a:gd name="connsiteX0" fmla="*/ 0 w 2044192"/>
              <a:gd name="connsiteY0" fmla="*/ 2297699 h 4333340"/>
              <a:gd name="connsiteX1" fmla="*/ 359229 w 2044192"/>
              <a:gd name="connsiteY1" fmla="*/ 1154699 h 4333340"/>
              <a:gd name="connsiteX2" fmla="*/ 32658 w 2044192"/>
              <a:gd name="connsiteY2" fmla="*/ 4333327 h 4333340"/>
              <a:gd name="connsiteX3" fmla="*/ 587829 w 2044192"/>
              <a:gd name="connsiteY3" fmla="*/ 1198242 h 4333340"/>
              <a:gd name="connsiteX4" fmla="*/ 1077686 w 2044192"/>
              <a:gd name="connsiteY4" fmla="*/ 3059699 h 4333340"/>
              <a:gd name="connsiteX5" fmla="*/ 1970315 w 2044192"/>
              <a:gd name="connsiteY5" fmla="*/ 11699 h 4333340"/>
              <a:gd name="connsiteX6" fmla="*/ 1992086 w 2044192"/>
              <a:gd name="connsiteY6" fmla="*/ 1938470 h 4333340"/>
              <a:gd name="connsiteX7" fmla="*/ 1992086 w 2044192"/>
              <a:gd name="connsiteY7" fmla="*/ 1938470 h 43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192" h="4333340">
                <a:moveTo>
                  <a:pt x="0" y="2297699"/>
                </a:moveTo>
                <a:cubicBezTo>
                  <a:pt x="176893" y="1556563"/>
                  <a:pt x="353786" y="815428"/>
                  <a:pt x="359229" y="1154699"/>
                </a:cubicBezTo>
                <a:cubicBezTo>
                  <a:pt x="364672" y="1493970"/>
                  <a:pt x="-5442" y="4326070"/>
                  <a:pt x="32658" y="4333327"/>
                </a:cubicBezTo>
                <a:cubicBezTo>
                  <a:pt x="70758" y="4340584"/>
                  <a:pt x="413658" y="1410513"/>
                  <a:pt x="587829" y="1198242"/>
                </a:cubicBezTo>
                <a:cubicBezTo>
                  <a:pt x="762000" y="985971"/>
                  <a:pt x="847272" y="3257456"/>
                  <a:pt x="1077686" y="3059699"/>
                </a:cubicBezTo>
                <a:cubicBezTo>
                  <a:pt x="1308100" y="2861942"/>
                  <a:pt x="1817915" y="198570"/>
                  <a:pt x="1970315" y="11699"/>
                </a:cubicBezTo>
                <a:cubicBezTo>
                  <a:pt x="2122715" y="-175172"/>
                  <a:pt x="1992086" y="1938470"/>
                  <a:pt x="1992086" y="1938470"/>
                </a:cubicBezTo>
                <a:lnTo>
                  <a:pt x="1992086" y="193847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501" y="54537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Healthy Prion Protein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5216" y="545374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Diseased Prion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Prion and Prion-type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5127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Known:</a:t>
            </a:r>
          </a:p>
          <a:p>
            <a:r>
              <a:rPr lang="en-US" dirty="0" smtClean="0"/>
              <a:t>Bovine Spongiform Encephalopathy (Mad Cow Disease)</a:t>
            </a:r>
          </a:p>
          <a:p>
            <a:r>
              <a:rPr lang="en-US" dirty="0" smtClean="0"/>
              <a:t>Creutzfeldt-Jakob Disease</a:t>
            </a:r>
          </a:p>
          <a:p>
            <a:r>
              <a:rPr lang="en-US" dirty="0" smtClean="0"/>
              <a:t>Amyotrophic Lateral Sclerosis (Lou Gehrig’s Disease)</a:t>
            </a:r>
          </a:p>
          <a:p>
            <a:r>
              <a:rPr lang="en-US" dirty="0" smtClean="0"/>
              <a:t>Alzheimer’s Disease</a:t>
            </a:r>
          </a:p>
          <a:p>
            <a:r>
              <a:rPr lang="en-US" dirty="0" smtClean="0"/>
              <a:t>Huntington’s Disease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Suspected:</a:t>
            </a:r>
          </a:p>
          <a:p>
            <a:r>
              <a:rPr lang="en-US" dirty="0" smtClean="0"/>
              <a:t>Tuberculosis</a:t>
            </a:r>
          </a:p>
          <a:p>
            <a:r>
              <a:rPr lang="en-US" dirty="0" smtClean="0"/>
              <a:t>Crohn’s Disease</a:t>
            </a:r>
          </a:p>
          <a:p>
            <a:r>
              <a:rPr lang="en-US" dirty="0" smtClean="0"/>
              <a:t>Rheumatoid Arthritis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298</TotalTime>
  <Words>305</Words>
  <Application>Microsoft Office PowerPoint</Application>
  <PresentationFormat>Widescreen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Franklin Gothic Book</vt:lpstr>
      <vt:lpstr>Crop</vt:lpstr>
      <vt:lpstr>Prions</vt:lpstr>
      <vt:lpstr>Proteins</vt:lpstr>
      <vt:lpstr>Tiny Machines</vt:lpstr>
      <vt:lpstr>Tiny Machines Built Into Things</vt:lpstr>
      <vt:lpstr>Making You Sick</vt:lpstr>
      <vt:lpstr>Keeping You Healthy</vt:lpstr>
      <vt:lpstr>Prions</vt:lpstr>
      <vt:lpstr>PowerPoint Presentation</vt:lpstr>
      <vt:lpstr>Prion and Prion-type Diseases</vt:lpstr>
      <vt:lpstr>Our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Runge-Kutta Method</vt:lpstr>
      <vt:lpstr>What it improves upon: the Euler’s Method</vt:lpstr>
      <vt:lpstr>Why Runge-Kutta is better and how it works</vt:lpstr>
      <vt:lpstr>Our implementation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Prions</dc:title>
  <dc:creator>Bryce</dc:creator>
  <cp:lastModifiedBy>NT2</cp:lastModifiedBy>
  <cp:revision>14</cp:revision>
  <dcterms:created xsi:type="dcterms:W3CDTF">2015-12-17T23:21:49Z</dcterms:created>
  <dcterms:modified xsi:type="dcterms:W3CDTF">2016-05-19T16:53:36Z</dcterms:modified>
</cp:coreProperties>
</file>