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9C4C8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313507"/>
              <a:satOff val="34334"/>
              <a:lumOff val="-8266"/>
              <a:alpha val="62000"/>
            </a:scheme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254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313507"/>
              <a:satOff val="34334"/>
              <a:lumOff val="-8266"/>
              <a:alpha val="6200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313507"/>
              <a:satOff val="34334"/>
              <a:lumOff val="-8266"/>
              <a:alpha val="10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254308"/>
              <a:satOff val="57261"/>
              <a:lumOff val="12765"/>
              <a:alpha val="62000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37185"/>
              <a:satOff val="27043"/>
              <a:lumOff val="-11337"/>
              <a:alpha val="80000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37185"/>
              <a:satOff val="27043"/>
              <a:lumOff val="-11337"/>
              <a:alpha val="80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4C4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BABABA">
              <a:alpha val="70000"/>
            </a:srgbClr>
          </a:solidFill>
        </a:fill>
      </a:tcStyle>
    </a:firstCol>
    <a:lastRow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4B4B4B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739060"/>
              <a:satOff val="51948"/>
              <a:lumOff val="-8454"/>
              <a:alpha val="62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68685"/>
              </a:solidFill>
              <a:prstDash val="solid"/>
              <a:miter lim="400000"/>
            </a:ln>
          </a:top>
          <a:bottom>
            <a:ln w="12700" cap="flat">
              <a:solidFill>
                <a:srgbClr val="868685"/>
              </a:solidFill>
              <a:prstDash val="solid"/>
              <a:miter lim="400000"/>
            </a:ln>
          </a:bottom>
          <a:insideH>
            <a:ln w="12700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D5CBC0">
              <a:alpha val="39000"/>
            </a:srgbClr>
          </a:solidFill>
        </a:fill>
      </a:tcStyle>
    </a:band2H>
    <a:firstCo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868685"/>
              </a:solidFill>
              <a:prstDash val="solid"/>
              <a:miter lim="400000"/>
            </a:ln>
          </a:left>
          <a:right>
            <a:ln w="12700" cap="flat">
              <a:solidFill>
                <a:srgbClr val="868685"/>
              </a:solidFill>
              <a:prstDash val="solid"/>
              <a:miter lim="400000"/>
            </a:ln>
          </a:right>
          <a:top>
            <a:ln w="12700" cap="flat">
              <a:solidFill>
                <a:srgbClr val="868685"/>
              </a:solidFill>
              <a:prstDash val="solid"/>
              <a:miter lim="400000"/>
            </a:ln>
          </a:top>
          <a:bottom>
            <a:ln w="12700" cap="flat">
              <a:solidFill>
                <a:srgbClr val="868685"/>
              </a:solidFill>
              <a:prstDash val="solid"/>
              <a:miter lim="400000"/>
            </a:ln>
          </a:bottom>
          <a:insideH>
            <a:ln w="12700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85948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85948">
              <a:alpha val="6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FEFEE0">
              <a:alpha val="55000"/>
            </a:srgbClr>
          </a:solidFill>
        </a:fill>
      </a:tcStyle>
    </a:band2H>
    <a:firstCol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31750" cap="flat">
              <a:solidFill>
                <a:schemeClr val="accent5">
                  <a:hueOff val="61010"/>
                  <a:satOff val="20460"/>
                  <a:lumOff val="-2197"/>
                  <a:alpha val="62000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lastRow>
    <a:fir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/>
          <p:nvPr>
            <p:ph type="title"/>
          </p:nvPr>
        </p:nvSpPr>
        <p:spPr>
          <a:xfrm>
            <a:off x="1270000" y="1917700"/>
            <a:ext cx="10464800" cy="2794000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/>
          <p:nvPr>
            <p:ph type="body" sz="quarter" idx="1"/>
          </p:nvPr>
        </p:nvSpPr>
        <p:spPr>
          <a:xfrm>
            <a:off x="1270000" y="5016500"/>
            <a:ext cx="10464800" cy="127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/>
          <p:nvPr>
            <p:ph type="sldNum" sz="quarter" idx="2"/>
          </p:nvPr>
        </p:nvSpPr>
        <p:spPr>
          <a:xfrm>
            <a:off x="6311901" y="9270999"/>
            <a:ext cx="374905" cy="355601"/>
          </a:xfrm>
          <a:prstGeom prst="rect">
            <a:avLst/>
          </a:prstGeom>
        </p:spPr>
        <p:txBody>
          <a:bodyPr anchor="b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“在此键入引文。”"/>
          <p:cNvSpPr/>
          <p:nvPr>
            <p:ph type="body" sz="quarter" idx="13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000">
                <a:solidFill>
                  <a:srgbClr val="45A7DE"/>
                </a:solidFill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4" name="–Johnny Appleseed"/>
          <p:cNvSpPr/>
          <p:nvPr>
            <p:ph type="body" sz="quarter" idx="14"/>
          </p:nvPr>
        </p:nvSpPr>
        <p:spPr>
          <a:xfrm>
            <a:off x="1270000" y="6362700"/>
            <a:ext cx="10464800" cy="596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307138" y="649152"/>
            <a:ext cx="10401301" cy="585630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/>
          <p:nvPr>
            <p:ph type="title"/>
          </p:nvPr>
        </p:nvSpPr>
        <p:spPr>
          <a:xfrm>
            <a:off x="1270000" y="6604000"/>
            <a:ext cx="10464800" cy="1651000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pPr/>
            <a:r>
              <a:t>标题文本</a:t>
            </a:r>
          </a:p>
        </p:txBody>
      </p:sp>
      <p:sp>
        <p:nvSpPr>
          <p:cNvPr id="22" name="正文级别 1…"/>
          <p:cNvSpPr/>
          <p:nvPr>
            <p:ph type="body" sz="quarter" idx="1"/>
          </p:nvPr>
        </p:nvSpPr>
        <p:spPr>
          <a:xfrm>
            <a:off x="1270000" y="8331200"/>
            <a:ext cx="10464800" cy="127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/>
          <p:nvPr>
            <p:ph type="title"/>
          </p:nvPr>
        </p:nvSpPr>
        <p:spPr>
          <a:xfrm>
            <a:off x="1270000" y="2844800"/>
            <a:ext cx="10464800" cy="4064000"/>
          </a:xfrm>
          <a:prstGeom prst="rect">
            <a:avLst/>
          </a:prstGeom>
        </p:spPr>
        <p:txBody>
          <a:bodyPr/>
          <a:lstStyle>
            <a:lvl1pPr>
              <a:defRPr sz="9500"/>
            </a:lvl1pPr>
          </a:lstStyle>
          <a:p>
            <a:pPr/>
            <a:r>
              <a:t>标题文本</a:t>
            </a:r>
          </a:p>
        </p:txBody>
      </p:sp>
      <p:sp>
        <p:nvSpPr>
          <p:cNvPr id="31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572250" y="812800"/>
            <a:ext cx="5753100" cy="7670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/>
          <p:nvPr>
            <p:ph type="title"/>
          </p:nvPr>
        </p:nvSpPr>
        <p:spPr>
          <a:xfrm>
            <a:off x="381000" y="1409700"/>
            <a:ext cx="58674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40" name="正文级别 1…"/>
          <p:cNvSpPr/>
          <p:nvPr>
            <p:ph type="body" sz="quarter" idx="1"/>
          </p:nvPr>
        </p:nvSpPr>
        <p:spPr>
          <a:xfrm>
            <a:off x="381000" y="4787900"/>
            <a:ext cx="5867400" cy="372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7277100" y="2578100"/>
            <a:ext cx="4457700" cy="594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/>
          <p:nvPr>
            <p:ph type="body" sz="half" idx="1"/>
          </p:nvPr>
        </p:nvSpPr>
        <p:spPr>
          <a:xfrm>
            <a:off x="1270000" y="2768600"/>
            <a:ext cx="5461000" cy="5715000"/>
          </a:xfrm>
          <a:prstGeom prst="rect">
            <a:avLst/>
          </a:prstGeom>
        </p:spPr>
        <p:txBody>
          <a:bodyPr/>
          <a:lstStyle>
            <a:lvl1pPr marL="444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1pPr>
            <a:lvl2pPr marL="8890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2pPr>
            <a:lvl3pPr marL="1333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3pPr>
            <a:lvl4pPr marL="17780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4pPr>
            <a:lvl5pPr marL="2222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 rot="21600000">
            <a:off x="7063543" y="473144"/>
            <a:ext cx="5554134" cy="41656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 rot="21600000">
            <a:off x="7095370" y="5018682"/>
            <a:ext cx="5520268" cy="4140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266700" y="482600"/>
            <a:ext cx="6502400" cy="8669867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幻灯片编号"/>
          <p:cNvSpPr/>
          <p:nvPr>
            <p:ph type="sldNum" sz="quarter" idx="2"/>
          </p:nvPr>
        </p:nvSpPr>
        <p:spPr>
          <a:xfrm>
            <a:off x="6311901" y="9271000"/>
            <a:ext cx="374905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86868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9pPr>
    </p:titleStyle>
    <p:bodyStyle>
      <a:lvl1pPr marL="63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1pPr>
      <a:lvl2pPr marL="127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2pPr>
      <a:lvl3pPr marL="190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3pPr>
      <a:lvl4pPr marL="254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4pPr>
      <a:lvl5pPr marL="317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5pPr>
      <a:lvl6pPr marL="381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6pPr>
      <a:lvl7pPr marL="444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7pPr>
      <a:lvl8pPr marL="508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8pPr>
      <a:lvl9pPr marL="571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agic 题目讨论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Magic 题目讨论</a:t>
            </a:r>
          </a:p>
        </p:txBody>
      </p:sp>
      <p:sp>
        <p:nvSpPr>
          <p:cNvPr id="120" name="清华大学 吕欣…"/>
          <p:cNvSpPr/>
          <p:nvPr>
            <p:ph type="subTitle" sz="quarter" idx="1"/>
          </p:nvPr>
        </p:nvSpPr>
        <p:spPr>
          <a:xfrm>
            <a:off x="1270000" y="6709217"/>
            <a:ext cx="10464800" cy="1270001"/>
          </a:xfrm>
          <a:prstGeom prst="rect">
            <a:avLst/>
          </a:prstGeom>
        </p:spPr>
        <p:txBody>
          <a:bodyPr/>
          <a:lstStyle/>
          <a:p>
            <a:pPr defTabSz="543305">
              <a:defRPr sz="3720"/>
            </a:pPr>
            <a:r>
              <a:t>清华大学 吕欣</a:t>
            </a:r>
          </a:p>
          <a:p>
            <a:pPr defTabSz="543305">
              <a:defRPr sz="3720"/>
            </a:pPr>
            <a:r>
              <a:t>visit_world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算法六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算法六</a:t>
            </a:r>
          </a:p>
        </p:txBody>
      </p:sp>
      <p:sp>
        <p:nvSpPr>
          <p:cNvPr id="147" name="支持 A、B、C 的相互更新，B[] 区间乘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9100" indent="-419100" defTabSz="385572">
              <a:spcBef>
                <a:spcPts val="2700"/>
              </a:spcBef>
              <a:buBlip>
                <a:blip r:embed="rId2"/>
              </a:buBlip>
              <a:defRPr sz="3036"/>
            </a:pPr>
            <a:r>
              <a:t>支持 A、B、C 的相互更新，B[] 区间乘</a:t>
            </a:r>
          </a:p>
          <a:p>
            <a:pPr marL="419100" indent="-419100" defTabSz="385572">
              <a:spcBef>
                <a:spcPts val="2700"/>
              </a:spcBef>
              <a:buBlip>
                <a:blip r:embed="rId2"/>
              </a:buBlip>
              <a:defRPr sz="3036"/>
            </a:pPr>
            <a:r>
              <a:t>改造一下懒标记，维护：</a:t>
            </a:r>
          </a:p>
          <a:p>
            <a:pPr lvl="1" marL="838200" indent="-419100" defTabSz="385572">
              <a:spcBef>
                <a:spcPts val="2700"/>
              </a:spcBef>
              <a:buBlip>
                <a:blip r:embed="rId2"/>
              </a:buBlip>
              <a:defRPr sz="3036"/>
            </a:pPr>
            <a:r>
              <a:t>A’ = x0 A + y0 B + z0 C</a:t>
            </a:r>
          </a:p>
          <a:p>
            <a:pPr lvl="1" marL="838200" indent="-419100" defTabSz="385572">
              <a:spcBef>
                <a:spcPts val="2700"/>
              </a:spcBef>
              <a:buBlip>
                <a:blip r:embed="rId2"/>
              </a:buBlip>
              <a:defRPr sz="3036"/>
            </a:pPr>
            <a:r>
              <a:t>B’ = x1 A + y1 B + z1 C</a:t>
            </a:r>
          </a:p>
          <a:p>
            <a:pPr lvl="1" marL="838200" indent="-419100" defTabSz="385572">
              <a:spcBef>
                <a:spcPts val="2700"/>
              </a:spcBef>
              <a:buBlip>
                <a:blip r:embed="rId2"/>
              </a:buBlip>
              <a:defRPr sz="3036"/>
            </a:pPr>
            <a:r>
              <a:t>C’ = x2 A + y2 B + z2 C</a:t>
            </a:r>
          </a:p>
          <a:p>
            <a:pPr marL="419100" indent="-419100" defTabSz="385572">
              <a:spcBef>
                <a:spcPts val="2700"/>
              </a:spcBef>
              <a:buBlip>
                <a:blip r:embed="rId2"/>
              </a:buBlip>
              <a:defRPr sz="3036"/>
            </a:pPr>
            <a:r>
              <a:t>细心讨论一下标记下传即可</a:t>
            </a:r>
          </a:p>
          <a:p>
            <a:pPr marL="419100" indent="-419100" defTabSz="385572">
              <a:spcBef>
                <a:spcPts val="2700"/>
              </a:spcBef>
              <a:buBlip>
                <a:blip r:embed="rId2"/>
              </a:buBlip>
              <a:defRPr sz="3036"/>
            </a:pPr>
            <a:r>
              <a:t>另外的 15 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算法七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算法七</a:t>
            </a:r>
          </a:p>
        </p:txBody>
      </p:sp>
      <p:sp>
        <p:nvSpPr>
          <p:cNvPr id="150" name="全套修改的豪华套餐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8300" indent="-368300" defTabSz="338835">
              <a:spcBef>
                <a:spcPts val="2400"/>
              </a:spcBef>
              <a:buBlip>
                <a:blip r:embed="rId2"/>
              </a:buBlip>
              <a:defRPr sz="2667"/>
            </a:pPr>
            <a:r>
              <a:t>全套修改的豪华套餐</a:t>
            </a:r>
          </a:p>
          <a:p>
            <a:pPr marL="368300" indent="-368300" defTabSz="338835">
              <a:spcBef>
                <a:spcPts val="2400"/>
              </a:spcBef>
              <a:buBlip>
                <a:blip r:embed="rId2"/>
              </a:buBlip>
              <a:defRPr sz="2667"/>
            </a:pPr>
            <a:r>
              <a:t>手动讨论如何更新标记还是可行的，更聪明的做法是写一个矩阵乘法来 overkill 一下</a:t>
            </a:r>
          </a:p>
          <a:p>
            <a:pPr marL="368300" indent="-368300" defTabSz="338835">
              <a:spcBef>
                <a:spcPts val="2400"/>
              </a:spcBef>
              <a:buBlip>
                <a:blip r:embed="rId2"/>
              </a:buBlip>
              <a:defRPr sz="2667"/>
            </a:pPr>
            <a:r>
              <a:t>线段树每个区间维护一个向量 </a:t>
            </a:r>
          </a:p>
          <a:p>
            <a:pPr lvl="1" marL="736600" indent="-368300" defTabSz="338835">
              <a:spcBef>
                <a:spcPts val="2400"/>
              </a:spcBef>
              <a:buBlip>
                <a:blip r:embed="rId2"/>
              </a:buBlip>
              <a:defRPr sz="2667"/>
            </a:pPr>
            <a:r>
              <a:t>[sA, sB, sC, len]</a:t>
            </a:r>
          </a:p>
          <a:p>
            <a:pPr lvl="1" marL="736600" indent="-368300" defTabSz="338835">
              <a:spcBef>
                <a:spcPts val="2400"/>
              </a:spcBef>
              <a:buBlip>
                <a:blip r:embed="rId2"/>
              </a:buBlip>
              <a:defRPr sz="2667"/>
            </a:pPr>
            <a:r>
              <a:t>len 表示这一段的长度</a:t>
            </a:r>
          </a:p>
          <a:p>
            <a:pPr marL="368300" indent="-368300" defTabSz="338835">
              <a:spcBef>
                <a:spcPts val="2400"/>
              </a:spcBef>
              <a:buBlip>
                <a:blip r:embed="rId2"/>
              </a:buBlip>
              <a:defRPr sz="2667"/>
            </a:pPr>
            <a:r>
              <a:t>每个操作可以视为给向量乘上一个转移矩阵，于是可以打懒标记</a:t>
            </a:r>
          </a:p>
          <a:p>
            <a:pPr marL="368300" indent="-368300" defTabSz="338835">
              <a:spcBef>
                <a:spcPts val="2400"/>
              </a:spcBef>
              <a:buBlip>
                <a:blip r:embed="rId2"/>
              </a:buBlip>
              <a:defRPr sz="2667"/>
            </a:pPr>
            <a:r>
              <a:t>时间复杂度 O(4^3 * M\log N)，可以获得 85 ～100 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谢谢大家，欢迎提问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谢谢大家，欢迎提问</a:t>
            </a:r>
          </a:p>
        </p:txBody>
      </p:sp>
      <p:sp>
        <p:nvSpPr>
          <p:cNvPr id="153" name="visit_world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visit_world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题意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题意</a:t>
            </a:r>
          </a:p>
        </p:txBody>
      </p:sp>
      <p:sp>
        <p:nvSpPr>
          <p:cNvPr id="123" name="给定长度为 N 的三个序列 A, B, C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76250" indent="-476250" defTabSz="438150">
              <a:spcBef>
                <a:spcPts val="3100"/>
              </a:spcBef>
              <a:buBlip>
                <a:blip r:embed="rId2"/>
              </a:buBlip>
              <a:defRPr sz="3450"/>
            </a:pPr>
            <a:r>
              <a:t>给定长度为 N 的三个序列 A, B, C</a:t>
            </a:r>
          </a:p>
          <a:p>
            <a:pPr marL="476250" indent="-476250" defTabSz="438150">
              <a:spcBef>
                <a:spcPts val="3100"/>
              </a:spcBef>
              <a:buBlip>
                <a:blip r:embed="rId2"/>
              </a:buBlip>
              <a:defRPr sz="3450"/>
            </a:pPr>
            <a:r>
              <a:t>有 M 次操作，操作有三种类型：</a:t>
            </a:r>
          </a:p>
          <a:p>
            <a:pPr lvl="1" marL="952500" indent="-476250" defTabSz="438150">
              <a:spcBef>
                <a:spcPts val="3100"/>
              </a:spcBef>
              <a:buBlip>
                <a:blip r:embed="rId2"/>
              </a:buBlip>
              <a:defRPr sz="3450"/>
            </a:pPr>
            <a:r>
              <a:t>区间 A[i] += B[i], B[i] += C[i], C[i] += A[i]</a:t>
            </a:r>
          </a:p>
          <a:p>
            <a:pPr lvl="1" marL="952500" indent="-476250" defTabSz="438150">
              <a:spcBef>
                <a:spcPts val="3100"/>
              </a:spcBef>
              <a:buBlip>
                <a:blip r:embed="rId2"/>
              </a:buBlip>
              <a:defRPr sz="3450"/>
            </a:pPr>
            <a:r>
              <a:t>区间 A[i] += v, B[i] *= v, C[i] = v</a:t>
            </a:r>
          </a:p>
          <a:p>
            <a:pPr lvl="1" marL="952500" indent="-476250" defTabSz="438150">
              <a:spcBef>
                <a:spcPts val="3100"/>
              </a:spcBef>
              <a:buBlip>
                <a:blip r:embed="rId2"/>
              </a:buBlip>
              <a:defRPr sz="3450"/>
            </a:pPr>
            <a:r>
              <a:t>区间 A、B、C 求和</a:t>
            </a:r>
          </a:p>
          <a:p>
            <a:pPr marL="476250" indent="-476250" defTabSz="438150">
              <a:spcBef>
                <a:spcPts val="3100"/>
              </a:spcBef>
              <a:buBlip>
                <a:blip r:embed="rId2"/>
              </a:buBlip>
              <a:defRPr sz="3450"/>
            </a:pPr>
            <a:r>
              <a:t>N, M &lt;= 250,000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前(xi)言(di)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前(xi)言(di)</a:t>
            </a:r>
          </a:p>
        </p:txBody>
      </p:sp>
      <p:sp>
        <p:nvSpPr>
          <p:cNvPr id="126" name="Q：你这又是一道强行维护很多无聊的东西的辣鸡数据结构题？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01650" indent="-501650" defTabSz="461518">
              <a:spcBef>
                <a:spcPts val="3300"/>
              </a:spcBef>
              <a:buBlip>
                <a:blip r:embed="rId2"/>
              </a:buBlip>
              <a:defRPr sz="3634"/>
            </a:pPr>
            <a:r>
              <a:t>Q：你这又是一道强行维护很多无聊的东西的辣鸡数据结构题？</a:t>
            </a:r>
          </a:p>
          <a:p>
            <a:pPr marL="501650" indent="-501650" defTabSz="461518">
              <a:spcBef>
                <a:spcPts val="3300"/>
              </a:spcBef>
              <a:buBlip>
                <a:blip r:embed="rId2"/>
              </a:buBlip>
              <a:defRPr sz="3634"/>
            </a:pPr>
            <a:r>
              <a:t>A：我也很绝望啊 TAT 数据结构是一个很重要的、必须考一考的知识点，出得太难就没人写了。。。所以放个水题让大家开心一下咯。。。而且。。。讲道理的话。。。看起来有 7 个操作，但是写起来非常轻松愉快啊。。。代码量也不大也不容易出错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吐槽？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吐槽？</a:t>
            </a:r>
          </a:p>
        </p:txBody>
      </p:sp>
      <p:sp>
        <p:nvSpPr>
          <p:cNvPr id="129" name="欢迎吐槽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欢迎吐槽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算法一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算法一</a:t>
            </a:r>
          </a:p>
        </p:txBody>
      </p:sp>
      <p:sp>
        <p:nvSpPr>
          <p:cNvPr id="132" name="N * M &lt;= 10^7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N * M &lt;= 10^7</a:t>
            </a:r>
          </a:p>
          <a:p>
            <a:pPr>
              <a:buBlip>
                <a:blip r:embed="rId2"/>
              </a:buBlip>
            </a:pPr>
            <a:r>
              <a:t>随便维护一下咯</a:t>
            </a:r>
          </a:p>
          <a:p>
            <a:pPr>
              <a:buBlip>
                <a:blip r:embed="rId2"/>
              </a:buBlip>
            </a:pPr>
            <a:r>
              <a:t>O(N * M)</a:t>
            </a:r>
          </a:p>
          <a:p>
            <a:pPr>
              <a:buBlip>
                <a:blip r:embed="rId2"/>
              </a:buBlip>
            </a:pPr>
            <a:r>
              <a:t>10 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算法二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算法二</a:t>
            </a:r>
          </a:p>
        </p:txBody>
      </p:sp>
      <p:sp>
        <p:nvSpPr>
          <p:cNvPr id="135" name="每次修改和询问都对全局进行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71500" indent="-571500" defTabSz="525779">
              <a:spcBef>
                <a:spcPts val="3700"/>
              </a:spcBef>
              <a:buBlip>
                <a:blip r:embed="rId2"/>
              </a:buBlip>
              <a:defRPr sz="4140"/>
            </a:pPr>
            <a:r>
              <a:t>每次修改和询问都对全局进行</a:t>
            </a:r>
          </a:p>
          <a:p>
            <a:pPr marL="571500" indent="-571500" defTabSz="525779">
              <a:spcBef>
                <a:spcPts val="3700"/>
              </a:spcBef>
              <a:buBlip>
                <a:blip r:embed="rId2"/>
              </a:buBlip>
              <a:defRPr sz="4140"/>
            </a:pPr>
            <a:r>
              <a:t>可以维护 A、B、C 数组的和 sa, sb, sc</a:t>
            </a:r>
          </a:p>
          <a:p>
            <a:pPr marL="571500" indent="-571500" defTabSz="525779">
              <a:spcBef>
                <a:spcPts val="3700"/>
              </a:spcBef>
              <a:buBlip>
                <a:blip r:embed="rId2"/>
              </a:buBlip>
              <a:defRPr sz="4140"/>
            </a:pPr>
            <a:r>
              <a:t>所有修改可以直接在 sa, sb, sc 上进行</a:t>
            </a:r>
          </a:p>
          <a:p>
            <a:pPr marL="571500" indent="-571500" defTabSz="525779">
              <a:spcBef>
                <a:spcPts val="3700"/>
              </a:spcBef>
              <a:buBlip>
                <a:blip r:embed="rId2"/>
              </a:buBlip>
              <a:defRPr sz="4140"/>
            </a:pPr>
            <a:r>
              <a:t>时间复杂度 O(N + M)</a:t>
            </a:r>
          </a:p>
          <a:p>
            <a:pPr marL="571500" indent="-571500" defTabSz="525779">
              <a:spcBef>
                <a:spcPts val="3700"/>
              </a:spcBef>
              <a:buBlip>
                <a:blip r:embed="rId2"/>
              </a:buBlip>
              <a:defRPr sz="4140"/>
            </a:pPr>
            <a:r>
              <a:t>另外的 10 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算法三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算法三</a:t>
            </a:r>
          </a:p>
        </p:txBody>
      </p:sp>
      <p:sp>
        <p:nvSpPr>
          <p:cNvPr id="138" name="每次修改在全局进行，询问在所有修改后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 defTabSz="315468">
              <a:spcBef>
                <a:spcPts val="2200"/>
              </a:spcBef>
              <a:buBlip>
                <a:blip r:embed="rId2"/>
              </a:buBlip>
              <a:defRPr sz="2484"/>
            </a:pPr>
            <a:r>
              <a:t>每次修改在全局进行，询问在所有修改后</a:t>
            </a:r>
          </a:p>
          <a:p>
            <a:pPr marL="342900" indent="-342900" defTabSz="315468">
              <a:spcBef>
                <a:spcPts val="2200"/>
              </a:spcBef>
              <a:buBlip>
                <a:blip r:embed="rId2"/>
              </a:buBlip>
              <a:defRPr sz="2484"/>
            </a:pPr>
            <a:r>
              <a:t>对任意一个位置，令 a0, b0, c0 分别表示这里 A, B, C 的初始值</a:t>
            </a:r>
          </a:p>
          <a:p>
            <a:pPr marL="342900" indent="-342900" defTabSz="315468">
              <a:spcBef>
                <a:spcPts val="2200"/>
              </a:spcBef>
              <a:buBlip>
                <a:blip r:embed="rId2"/>
              </a:buBlip>
              <a:defRPr sz="2484"/>
            </a:pPr>
            <a:r>
              <a:t>使用归纳法可以证明：</a:t>
            </a:r>
          </a:p>
          <a:p>
            <a:pPr lvl="1" marL="685800" indent="-342900" defTabSz="315468">
              <a:spcBef>
                <a:spcPts val="2200"/>
              </a:spcBef>
              <a:buBlip>
                <a:blip r:embed="rId2"/>
              </a:buBlip>
              <a:defRPr sz="2484"/>
            </a:pPr>
            <a:r>
              <a:t>有限多次操作之后，a 可以写为 a = k * a0 + s * b0 + t * c0 + q 的形式</a:t>
            </a:r>
          </a:p>
          <a:p>
            <a:pPr lvl="1" marL="685800" indent="-342900" defTabSz="315468">
              <a:spcBef>
                <a:spcPts val="2200"/>
              </a:spcBef>
              <a:buBlip>
                <a:blip r:embed="rId2"/>
              </a:buBlip>
              <a:defRPr sz="2484"/>
            </a:pPr>
            <a:r>
              <a:t>对 b 和 c 同理</a:t>
            </a:r>
          </a:p>
          <a:p>
            <a:pPr marL="342900" indent="-342900" defTabSz="315468">
              <a:spcBef>
                <a:spcPts val="2200"/>
              </a:spcBef>
              <a:buBlip>
                <a:blip r:embed="rId2"/>
              </a:buBlip>
              <a:defRPr sz="2484"/>
            </a:pPr>
            <a:r>
              <a:t>当 a0, b0, c0 取不同的值时，可以直接根据系数算得 a, b, c 的值</a:t>
            </a:r>
          </a:p>
          <a:p>
            <a:pPr marL="342900" indent="-342900" defTabSz="315468">
              <a:spcBef>
                <a:spcPts val="2200"/>
              </a:spcBef>
              <a:buBlip>
                <a:blip r:embed="rId2"/>
              </a:buBlip>
              <a:defRPr sz="2484"/>
            </a:pPr>
            <a:r>
              <a:t>于是可以计算修改之后的序列</a:t>
            </a:r>
          </a:p>
          <a:p>
            <a:pPr marL="342900" indent="-342900" defTabSz="315468">
              <a:spcBef>
                <a:spcPts val="2200"/>
              </a:spcBef>
              <a:buBlip>
                <a:blip r:embed="rId2"/>
              </a:buBlip>
              <a:defRPr sz="2484"/>
            </a:pPr>
            <a:r>
              <a:t>时间复杂度 O(N + M)，另外的 10 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算法四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算法四</a:t>
            </a:r>
          </a:p>
        </p:txBody>
      </p:sp>
      <p:sp>
        <p:nvSpPr>
          <p:cNvPr id="141" name="A、B、C 三个数组互不影响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A、B、C 三个数组互不影响</a:t>
            </a:r>
          </a:p>
          <a:p>
            <a:pPr>
              <a:buBlip>
                <a:blip r:embed="rId2"/>
              </a:buBlip>
            </a:pPr>
            <a:r>
              <a:t>维护区间加、乘、覆盖、求和</a:t>
            </a:r>
          </a:p>
          <a:p>
            <a:pPr>
              <a:buBlip>
                <a:blip r:embed="rId2"/>
              </a:buBlip>
            </a:pPr>
            <a:r>
              <a:t>非常基础的线段树</a:t>
            </a:r>
          </a:p>
          <a:p>
            <a:pPr>
              <a:buBlip>
                <a:blip r:embed="rId2"/>
              </a:buBlip>
            </a:pPr>
            <a:r>
              <a:t>时间复杂度 O(M\log N)，另外的 10 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算法五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算法五</a:t>
            </a:r>
          </a:p>
        </p:txBody>
      </p:sp>
      <p:sp>
        <p:nvSpPr>
          <p:cNvPr id="144" name="维护 A[i] += B[i], B[i] += C[i]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2750" indent="-412750" defTabSz="379729">
              <a:spcBef>
                <a:spcPts val="2700"/>
              </a:spcBef>
              <a:buBlip>
                <a:blip r:embed="rId2"/>
              </a:buBlip>
              <a:defRPr sz="2990"/>
            </a:pPr>
            <a:r>
              <a:t>维护 A[i] += B[i], B[i] += C[i]</a:t>
            </a:r>
          </a:p>
          <a:p>
            <a:pPr marL="412750" indent="-412750" defTabSz="379729">
              <a:spcBef>
                <a:spcPts val="2700"/>
              </a:spcBef>
              <a:buBlip>
                <a:blip r:embed="rId2"/>
              </a:buBlip>
              <a:defRPr sz="2990"/>
            </a:pPr>
            <a:r>
              <a:t>考虑改造一下线段树</a:t>
            </a:r>
          </a:p>
          <a:p>
            <a:pPr lvl="1" marL="825500" indent="-412750" defTabSz="379729">
              <a:spcBef>
                <a:spcPts val="2700"/>
              </a:spcBef>
              <a:buBlip>
                <a:blip r:embed="rId2"/>
              </a:buBlip>
              <a:defRPr sz="2990"/>
            </a:pPr>
            <a:r>
              <a:t>维护 A、B、C 数组的和</a:t>
            </a:r>
          </a:p>
          <a:p>
            <a:pPr lvl="1" marL="825500" indent="-412750" defTabSz="379729">
              <a:spcBef>
                <a:spcPts val="2700"/>
              </a:spcBef>
              <a:buBlip>
                <a:blip r:embed="rId2"/>
              </a:buBlip>
              <a:defRPr sz="2990"/>
            </a:pPr>
            <a:r>
              <a:t>维护懒标记：</a:t>
            </a:r>
          </a:p>
          <a:p>
            <a:pPr lvl="2" marL="1238250" indent="-412750" defTabSz="379729">
              <a:spcBef>
                <a:spcPts val="2700"/>
              </a:spcBef>
              <a:buBlip>
                <a:blip r:embed="rId2"/>
              </a:buBlip>
              <a:defRPr sz="2990"/>
            </a:pPr>
            <a:r>
              <a:t>A’ = xA + yB + zC</a:t>
            </a:r>
          </a:p>
          <a:p>
            <a:pPr lvl="2" marL="1238250" indent="-412750" defTabSz="379729">
              <a:spcBef>
                <a:spcPts val="2700"/>
              </a:spcBef>
              <a:buBlip>
                <a:blip r:embed="rId2"/>
              </a:buBlip>
              <a:defRPr sz="2990"/>
            </a:pPr>
            <a:r>
              <a:t>B’ = pB + qC</a:t>
            </a:r>
          </a:p>
          <a:p>
            <a:pPr marL="412750" indent="-412750" defTabSz="379729">
              <a:spcBef>
                <a:spcPts val="2700"/>
              </a:spcBef>
              <a:buBlip>
                <a:blip r:embed="rId2"/>
              </a:buBlip>
              <a:defRPr sz="2990"/>
            </a:pPr>
            <a:r>
              <a:t>时间复杂度 O(M\log N)，另外的 15 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8585"/>
      </a:dk1>
      <a:lt1>
        <a:srgbClr val="858585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313507"/>
            <a:satOff val="34334"/>
            <a:lumOff val="-8266"/>
            <a:alpha val="62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0000"/>
      </a:dk1>
      <a:lt1>
        <a:srgbClr val="FFFFFF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313507"/>
            <a:satOff val="34334"/>
            <a:lumOff val="-8266"/>
            <a:alpha val="62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