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8" r:id="rId13"/>
    <p:sldId id="269" r:id="rId14"/>
    <p:sldId id="270" r:id="rId15"/>
    <p:sldId id="266" r:id="rId16"/>
    <p:sldId id="26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4/19/22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16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4/19/22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54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4/19/22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25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4/19/22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15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4/19/22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7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4/19/22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91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4/19/22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21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4/19/22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85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4/19/22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17865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4/19/22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70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4/19/22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83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4/19/22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9443724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aghribi-Foundation/chitFund/pulls?q=is%3Apr+author%3Abbajra+is%3Aclos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791318-FDF8-514C-9823-949493A32A57}"/>
              </a:ext>
            </a:extLst>
          </p:cNvPr>
          <p:cNvSpPr>
            <a:spLocks noGrp="1"/>
          </p:cNvSpPr>
          <p:nvPr>
            <p:ph type="ctrTitle"/>
          </p:nvPr>
        </p:nvSpPr>
        <p:spPr>
          <a:xfrm>
            <a:off x="4739751" y="768334"/>
            <a:ext cx="6479629" cy="2866405"/>
          </a:xfrm>
        </p:spPr>
        <p:txBody>
          <a:bodyPr>
            <a:normAutofit/>
          </a:bodyPr>
          <a:lstStyle/>
          <a:p>
            <a:r>
              <a:rPr lang="en-US" sz="4400" dirty="0"/>
              <a:t>Chit Fund Decentralized Application:</a:t>
            </a:r>
            <a:br>
              <a:rPr lang="en-US" sz="4400" dirty="0"/>
            </a:br>
            <a:r>
              <a:rPr lang="en-US" sz="4400" dirty="0"/>
              <a:t>Architecture Overview</a:t>
            </a:r>
          </a:p>
        </p:txBody>
      </p:sp>
      <p:sp>
        <p:nvSpPr>
          <p:cNvPr id="3" name="Subtitle 2">
            <a:extLst>
              <a:ext uri="{FF2B5EF4-FFF2-40B4-BE49-F238E27FC236}">
                <a16:creationId xmlns:a16="http://schemas.microsoft.com/office/drawing/2014/main" id="{DB031A58-E347-C54E-80C5-C2D4CE1FF7B8}"/>
              </a:ext>
            </a:extLst>
          </p:cNvPr>
          <p:cNvSpPr>
            <a:spLocks noGrp="1"/>
          </p:cNvSpPr>
          <p:nvPr>
            <p:ph type="subTitle" idx="1"/>
          </p:nvPr>
        </p:nvSpPr>
        <p:spPr>
          <a:xfrm>
            <a:off x="4739751" y="4283239"/>
            <a:ext cx="6479629" cy="1475177"/>
          </a:xfrm>
        </p:spPr>
        <p:txBody>
          <a:bodyPr>
            <a:normAutofit/>
          </a:bodyPr>
          <a:lstStyle/>
          <a:p>
            <a:r>
              <a:rPr lang="en-US" dirty="0" err="1"/>
              <a:t>Bijesh</a:t>
            </a:r>
            <a:r>
              <a:rPr lang="en-US" dirty="0"/>
              <a:t> </a:t>
            </a:r>
            <a:r>
              <a:rPr lang="en-US" dirty="0" err="1"/>
              <a:t>Bajracharya</a:t>
            </a:r>
            <a:endParaRPr lang="en-US" dirty="0"/>
          </a:p>
          <a:p>
            <a:r>
              <a:rPr lang="en-US" dirty="0"/>
              <a:t>Metropolitan State University</a:t>
            </a:r>
          </a:p>
          <a:p>
            <a:r>
              <a:rPr lang="en-US" dirty="0"/>
              <a:t>ICS 690-01 Blockchain Technology</a:t>
            </a:r>
          </a:p>
        </p:txBody>
      </p:sp>
      <p:pic>
        <p:nvPicPr>
          <p:cNvPr id="4" name="Picture 3" descr="Triangular abstract background">
            <a:extLst>
              <a:ext uri="{FF2B5EF4-FFF2-40B4-BE49-F238E27FC236}">
                <a16:creationId xmlns:a16="http://schemas.microsoft.com/office/drawing/2014/main" id="{D1706B70-C4A0-EA1E-05DB-04A209399567}"/>
              </a:ext>
            </a:extLst>
          </p:cNvPr>
          <p:cNvPicPr>
            <a:picLocks noChangeAspect="1"/>
          </p:cNvPicPr>
          <p:nvPr/>
        </p:nvPicPr>
        <p:blipFill rotWithShape="1">
          <a:blip r:embed="rId2"/>
          <a:srcRect l="26309" r="33070"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39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8643A-E82F-B441-AC57-3ED3449D0BE5}"/>
              </a:ext>
            </a:extLst>
          </p:cNvPr>
          <p:cNvSpPr>
            <a:spLocks noGrp="1"/>
          </p:cNvSpPr>
          <p:nvPr>
            <p:ph type="title"/>
          </p:nvPr>
        </p:nvSpPr>
        <p:spPr>
          <a:xfrm>
            <a:off x="565150" y="770890"/>
            <a:ext cx="5995137" cy="1268984"/>
          </a:xfrm>
        </p:spPr>
        <p:txBody>
          <a:bodyPr>
            <a:normAutofit/>
          </a:bodyPr>
          <a:lstStyle/>
          <a:p>
            <a:r>
              <a:rPr lang="en-US" dirty="0"/>
              <a:t>JSON RPC</a:t>
            </a:r>
          </a:p>
        </p:txBody>
      </p:sp>
      <p:sp>
        <p:nvSpPr>
          <p:cNvPr id="3" name="Content Placeholder 2">
            <a:extLst>
              <a:ext uri="{FF2B5EF4-FFF2-40B4-BE49-F238E27FC236}">
                <a16:creationId xmlns:a16="http://schemas.microsoft.com/office/drawing/2014/main" id="{0FBA58E0-151D-2C4C-8394-51ABA5576AA6}"/>
              </a:ext>
            </a:extLst>
          </p:cNvPr>
          <p:cNvSpPr>
            <a:spLocks noGrp="1"/>
          </p:cNvSpPr>
          <p:nvPr>
            <p:ph idx="1"/>
          </p:nvPr>
        </p:nvSpPr>
        <p:spPr>
          <a:xfrm>
            <a:off x="565149" y="2667247"/>
            <a:ext cx="6787582" cy="3601212"/>
          </a:xfrm>
        </p:spPr>
        <p:txBody>
          <a:bodyPr>
            <a:normAutofit/>
          </a:bodyPr>
          <a:lstStyle/>
          <a:p>
            <a:pPr>
              <a:lnSpc>
                <a:spcPct val="90000"/>
              </a:lnSpc>
            </a:pPr>
            <a:r>
              <a:rPr lang="en-US" sz="1300" dirty="0"/>
              <a:t>Remote procedure call protocol encoded in JSON. </a:t>
            </a:r>
          </a:p>
          <a:p>
            <a:pPr>
              <a:lnSpc>
                <a:spcPct val="90000"/>
              </a:lnSpc>
            </a:pPr>
            <a:r>
              <a:rPr lang="en-US" sz="1300" dirty="0"/>
              <a:t>Data sent to the server requiring no response and answered asynchronously. </a:t>
            </a:r>
          </a:p>
          <a:p>
            <a:pPr lvl="0">
              <a:lnSpc>
                <a:spcPct val="90000"/>
              </a:lnSpc>
            </a:pPr>
            <a:r>
              <a:rPr lang="en-US" sz="1300" dirty="0"/>
              <a:t>The smart contracts written in solidity compiled to JSON files using truffle.</a:t>
            </a:r>
          </a:p>
          <a:p>
            <a:pPr lvl="0">
              <a:lnSpc>
                <a:spcPct val="90000"/>
              </a:lnSpc>
            </a:pPr>
            <a:r>
              <a:rPr lang="en-US" sz="1300" dirty="0"/>
              <a:t>Truffle is a development environment, testing framework and asset pipeline for blockchain which works using Ethereum Virtual Machine. </a:t>
            </a:r>
          </a:p>
          <a:p>
            <a:pPr lvl="0">
              <a:lnSpc>
                <a:spcPct val="90000"/>
              </a:lnSpc>
            </a:pPr>
            <a:r>
              <a:rPr lang="en-US" sz="1300" dirty="0"/>
              <a:t>React uses these files to make a connection with the smart contract. </a:t>
            </a:r>
          </a:p>
          <a:p>
            <a:pPr lvl="0">
              <a:lnSpc>
                <a:spcPct val="90000"/>
              </a:lnSpc>
            </a:pPr>
            <a:r>
              <a:rPr lang="en-US" sz="1300" dirty="0" err="1"/>
              <a:t>Infura</a:t>
            </a:r>
            <a:r>
              <a:rPr lang="en-US" sz="1300" dirty="0"/>
              <a:t> is used to implement a JSON-RPC specification to ensure a uniform set of methods. </a:t>
            </a:r>
          </a:p>
          <a:p>
            <a:pPr lvl="0">
              <a:lnSpc>
                <a:spcPct val="90000"/>
              </a:lnSpc>
            </a:pPr>
            <a:r>
              <a:rPr lang="en-US" sz="1300" dirty="0"/>
              <a:t>To write to a state in smart contract and submit the transaction to the blockchain, it needs a private key to sign. </a:t>
            </a:r>
            <a:r>
              <a:rPr lang="en-US" sz="1300" dirty="0" err="1"/>
              <a:t>Metamask</a:t>
            </a:r>
            <a:r>
              <a:rPr lang="en-US" sz="1300" dirty="0"/>
              <a:t> is used for this signing process.</a:t>
            </a:r>
          </a:p>
          <a:p>
            <a:pPr>
              <a:lnSpc>
                <a:spcPct val="90000"/>
              </a:lnSpc>
            </a:pPr>
            <a:endParaRPr lang="en-US" sz="1300" dirty="0"/>
          </a:p>
        </p:txBody>
      </p:sp>
      <p:pic>
        <p:nvPicPr>
          <p:cNvPr id="5" name="Picture 4" descr="Text&#10;&#10;Description automatically generated">
            <a:extLst>
              <a:ext uri="{FF2B5EF4-FFF2-40B4-BE49-F238E27FC236}">
                <a16:creationId xmlns:a16="http://schemas.microsoft.com/office/drawing/2014/main" id="{53D86755-D836-FC4A-BDC2-4A6CDA423E85}"/>
              </a:ext>
            </a:extLst>
          </p:cNvPr>
          <p:cNvPicPr>
            <a:picLocks noChangeAspect="1"/>
          </p:cNvPicPr>
          <p:nvPr/>
        </p:nvPicPr>
        <p:blipFill rotWithShape="1">
          <a:blip r:embed="rId2"/>
          <a:srcRect r="30727"/>
          <a:stretch/>
        </p:blipFill>
        <p:spPr>
          <a:xfrm>
            <a:off x="5691890" y="404028"/>
            <a:ext cx="4333407" cy="2439643"/>
          </a:xfrm>
          <a:prstGeom prst="rect">
            <a:avLst/>
          </a:prstGeom>
        </p:spPr>
      </p:pic>
      <p:grpSp>
        <p:nvGrpSpPr>
          <p:cNvPr id="12" name="Group 11">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44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E67A6F5-F47F-BD4C-9336-30E0A60EB9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29613" y="0"/>
            <a:ext cx="1901686" cy="4677439"/>
            <a:chOff x="10290315" y="0"/>
            <a:chExt cx="1901686" cy="4677439"/>
          </a:xfrm>
        </p:grpSpPr>
        <p:sp>
          <p:nvSpPr>
            <p:cNvPr id="13" name="Freeform 19">
              <a:extLst>
                <a:ext uri="{FF2B5EF4-FFF2-40B4-BE49-F238E27FC236}">
                  <a16:creationId xmlns:a16="http://schemas.microsoft.com/office/drawing/2014/main" id="{DA710708-67E0-194C-9A96-FD528D207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1">
              <a:extLst>
                <a:ext uri="{FF2B5EF4-FFF2-40B4-BE49-F238E27FC236}">
                  <a16:creationId xmlns:a16="http://schemas.microsoft.com/office/drawing/2014/main" id="{2B6DA887-E216-1245-8F6F-B21233D94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3">
              <a:extLst>
                <a:ext uri="{FF2B5EF4-FFF2-40B4-BE49-F238E27FC236}">
                  <a16:creationId xmlns:a16="http://schemas.microsoft.com/office/drawing/2014/main" id="{2AE2F0EF-0001-F243-85DC-2B8812AB4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1491B174-1F11-D548-A885-7F98AF742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DA176FB-08C8-B442-A6B4-C8F8C12F7C7C}"/>
              </a:ext>
            </a:extLst>
          </p:cNvPr>
          <p:cNvSpPr>
            <a:spLocks noGrp="1"/>
          </p:cNvSpPr>
          <p:nvPr>
            <p:ph type="title"/>
          </p:nvPr>
        </p:nvSpPr>
        <p:spPr>
          <a:xfrm>
            <a:off x="565150" y="770890"/>
            <a:ext cx="6195187" cy="1268984"/>
          </a:xfrm>
        </p:spPr>
        <p:txBody>
          <a:bodyPr>
            <a:normAutofit/>
          </a:bodyPr>
          <a:lstStyle/>
          <a:p>
            <a:r>
              <a:rPr lang="en-US" dirty="0"/>
              <a:t>Smart Contract</a:t>
            </a:r>
          </a:p>
        </p:txBody>
      </p:sp>
      <p:sp>
        <p:nvSpPr>
          <p:cNvPr id="3" name="Content Placeholder 2">
            <a:extLst>
              <a:ext uri="{FF2B5EF4-FFF2-40B4-BE49-F238E27FC236}">
                <a16:creationId xmlns:a16="http://schemas.microsoft.com/office/drawing/2014/main" id="{D797E5AA-FB14-6C41-B19D-610D76620080}"/>
              </a:ext>
            </a:extLst>
          </p:cNvPr>
          <p:cNvSpPr>
            <a:spLocks noGrp="1"/>
          </p:cNvSpPr>
          <p:nvPr>
            <p:ph idx="1"/>
          </p:nvPr>
        </p:nvSpPr>
        <p:spPr>
          <a:xfrm>
            <a:off x="333009" y="1628393"/>
            <a:ext cx="6735611" cy="4135407"/>
          </a:xfrm>
        </p:spPr>
        <p:txBody>
          <a:bodyPr>
            <a:normAutofit lnSpcReduction="10000"/>
          </a:bodyPr>
          <a:lstStyle/>
          <a:p>
            <a:pPr>
              <a:lnSpc>
                <a:spcPct val="90000"/>
              </a:lnSpc>
            </a:pPr>
            <a:r>
              <a:rPr lang="en-US" sz="1200" dirty="0"/>
              <a:t>Smart Contracts written in Solidity compiled using Truffle. Define the logic behind the changes in block chain</a:t>
            </a:r>
          </a:p>
          <a:p>
            <a:pPr lvl="1">
              <a:lnSpc>
                <a:spcPct val="90000"/>
              </a:lnSpc>
            </a:pPr>
            <a:r>
              <a:rPr lang="en-US" sz="1200" dirty="0"/>
              <a:t>Capitalization</a:t>
            </a:r>
          </a:p>
          <a:p>
            <a:pPr lvl="2">
              <a:lnSpc>
                <a:spcPct val="90000"/>
              </a:lnSpc>
            </a:pPr>
            <a:r>
              <a:rPr lang="en-US" sz="1200" dirty="0"/>
              <a:t>Underwriters contribute to the pool and awarded newly minted reputation tokens which used to underwrite users</a:t>
            </a:r>
          </a:p>
          <a:p>
            <a:pPr lvl="1">
              <a:lnSpc>
                <a:spcPct val="90000"/>
              </a:lnSpc>
            </a:pPr>
            <a:r>
              <a:rPr lang="en-US" sz="1200" dirty="0"/>
              <a:t>Chit-fund</a:t>
            </a:r>
          </a:p>
          <a:p>
            <a:pPr lvl="2">
              <a:lnSpc>
                <a:spcPct val="90000"/>
              </a:lnSpc>
            </a:pPr>
            <a:r>
              <a:rPr lang="en-US" sz="1200" dirty="0"/>
              <a:t>Participants can join the fund, contribute to the fund and see the number of participants and amount in the fund.</a:t>
            </a:r>
          </a:p>
          <a:p>
            <a:pPr lvl="1">
              <a:lnSpc>
                <a:spcPct val="90000"/>
              </a:lnSpc>
            </a:pPr>
            <a:r>
              <a:rPr lang="en-US" sz="1200" dirty="0"/>
              <a:t>Rep-token</a:t>
            </a:r>
          </a:p>
          <a:p>
            <a:pPr lvl="2">
              <a:lnSpc>
                <a:spcPct val="90000"/>
              </a:lnSpc>
            </a:pPr>
            <a:r>
              <a:rPr lang="en-US" sz="1200" dirty="0"/>
              <a:t>Contract for generating reputation tokens that acts like a voucher which a person can get by being endorsed</a:t>
            </a:r>
          </a:p>
          <a:p>
            <a:pPr lvl="1">
              <a:lnSpc>
                <a:spcPct val="90000"/>
              </a:lnSpc>
            </a:pPr>
            <a:r>
              <a:rPr lang="en-US" sz="1200" dirty="0"/>
              <a:t>Insurance</a:t>
            </a:r>
          </a:p>
          <a:p>
            <a:pPr lvl="2">
              <a:lnSpc>
                <a:spcPct val="90000"/>
              </a:lnSpc>
            </a:pPr>
            <a:r>
              <a:rPr lang="en-US" sz="1200" dirty="0"/>
              <a:t>Participants is insured by an underwriter with their reputation tokens. Underwriters cover for the participants in they leave the chit fund during a cycle.</a:t>
            </a:r>
          </a:p>
          <a:p>
            <a:pPr lvl="1">
              <a:lnSpc>
                <a:spcPct val="90000"/>
              </a:lnSpc>
            </a:pPr>
            <a:r>
              <a:rPr lang="en-US" sz="1200" dirty="0"/>
              <a:t>Governance</a:t>
            </a:r>
          </a:p>
          <a:p>
            <a:pPr lvl="2">
              <a:lnSpc>
                <a:spcPct val="90000"/>
              </a:lnSpc>
            </a:pPr>
            <a:r>
              <a:rPr lang="en-US" sz="1200" dirty="0"/>
              <a:t>DAO smart contract that oversees the governance, votes on changes to system parameters, bug patches, protocol technical enhancements, and system operations </a:t>
            </a:r>
          </a:p>
          <a:p>
            <a:pPr marL="457200" lvl="1" indent="0">
              <a:lnSpc>
                <a:spcPct val="90000"/>
              </a:lnSpc>
              <a:buNone/>
            </a:pPr>
            <a:endParaRPr lang="en-US" sz="900"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2F21B14F-D862-2A4C-B0DA-D48BD6FBD86F}"/>
              </a:ext>
            </a:extLst>
          </p:cNvPr>
          <p:cNvPicPr>
            <a:picLocks noChangeAspect="1"/>
          </p:cNvPicPr>
          <p:nvPr/>
        </p:nvPicPr>
        <p:blipFill rotWithShape="1">
          <a:blip r:embed="rId2"/>
          <a:srcRect t="7600" r="-1" b="-1"/>
          <a:stretch/>
        </p:blipFill>
        <p:spPr>
          <a:xfrm>
            <a:off x="7534655" y="1"/>
            <a:ext cx="4657345" cy="6857999"/>
          </a:xfrm>
          <a:prstGeom prst="rect">
            <a:avLst/>
          </a:prstGeom>
        </p:spPr>
      </p:pic>
    </p:spTree>
    <p:extLst>
      <p:ext uri="{BB962C8B-B14F-4D97-AF65-F5344CB8AC3E}">
        <p14:creationId xmlns:p14="http://schemas.microsoft.com/office/powerpoint/2010/main" val="1869803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F90D-7943-1748-8723-D13B4AEA10F0}"/>
              </a:ext>
            </a:extLst>
          </p:cNvPr>
          <p:cNvSpPr>
            <a:spLocks noGrp="1"/>
          </p:cNvSpPr>
          <p:nvPr>
            <p:ph type="title"/>
          </p:nvPr>
        </p:nvSpPr>
        <p:spPr/>
        <p:txBody>
          <a:bodyPr>
            <a:normAutofit fontScale="90000"/>
          </a:bodyPr>
          <a:lstStyle/>
          <a:p>
            <a:r>
              <a:rPr lang="en-US" dirty="0"/>
              <a:t>Ethereum Virtual Machine (EVM)</a:t>
            </a:r>
            <a:br>
              <a:rPr lang="en-US" dirty="0"/>
            </a:br>
            <a:endParaRPr lang="en-US" dirty="0"/>
          </a:p>
        </p:txBody>
      </p:sp>
      <p:sp>
        <p:nvSpPr>
          <p:cNvPr id="3" name="Content Placeholder 2">
            <a:extLst>
              <a:ext uri="{FF2B5EF4-FFF2-40B4-BE49-F238E27FC236}">
                <a16:creationId xmlns:a16="http://schemas.microsoft.com/office/drawing/2014/main" id="{B63597D8-DDBA-E54C-A704-291D93148085}"/>
              </a:ext>
            </a:extLst>
          </p:cNvPr>
          <p:cNvSpPr>
            <a:spLocks noGrp="1"/>
          </p:cNvSpPr>
          <p:nvPr>
            <p:ph idx="1"/>
          </p:nvPr>
        </p:nvSpPr>
        <p:spPr/>
        <p:txBody>
          <a:bodyPr/>
          <a:lstStyle/>
          <a:p>
            <a:r>
              <a:rPr lang="en-US" dirty="0"/>
              <a:t>EVM used to execute the logic defined in the smart contract </a:t>
            </a:r>
          </a:p>
          <a:p>
            <a:r>
              <a:rPr lang="en-US" dirty="0"/>
              <a:t>Process the state change on a globally accessible state machine. </a:t>
            </a:r>
          </a:p>
          <a:p>
            <a:r>
              <a:rPr lang="en-US" dirty="0"/>
              <a:t>Smart contracts compiled down to the byte code for EVM to understand.</a:t>
            </a:r>
          </a:p>
          <a:p>
            <a:endParaRPr lang="en-US" dirty="0"/>
          </a:p>
        </p:txBody>
      </p:sp>
    </p:spTree>
    <p:extLst>
      <p:ext uri="{BB962C8B-B14F-4D97-AF65-F5344CB8AC3E}">
        <p14:creationId xmlns:p14="http://schemas.microsoft.com/office/powerpoint/2010/main" val="168001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6EFD-06DC-B444-9896-0F1434DABB94}"/>
              </a:ext>
            </a:extLst>
          </p:cNvPr>
          <p:cNvSpPr>
            <a:spLocks noGrp="1"/>
          </p:cNvSpPr>
          <p:nvPr>
            <p:ph type="title"/>
          </p:nvPr>
        </p:nvSpPr>
        <p:spPr/>
        <p:txBody>
          <a:bodyPr/>
          <a:lstStyle/>
          <a:p>
            <a:r>
              <a:rPr lang="en-US" dirty="0" err="1"/>
              <a:t>Infura</a:t>
            </a:r>
            <a:endParaRPr lang="en-US" dirty="0"/>
          </a:p>
        </p:txBody>
      </p:sp>
      <p:sp>
        <p:nvSpPr>
          <p:cNvPr id="3" name="Content Placeholder 2">
            <a:extLst>
              <a:ext uri="{FF2B5EF4-FFF2-40B4-BE49-F238E27FC236}">
                <a16:creationId xmlns:a16="http://schemas.microsoft.com/office/drawing/2014/main" id="{CFFA7A53-D5A4-4C48-AF0D-DF3A048432D8}"/>
              </a:ext>
            </a:extLst>
          </p:cNvPr>
          <p:cNvSpPr>
            <a:spLocks noGrp="1"/>
          </p:cNvSpPr>
          <p:nvPr>
            <p:ph idx="1"/>
          </p:nvPr>
        </p:nvSpPr>
        <p:spPr>
          <a:xfrm>
            <a:off x="565150" y="1900719"/>
            <a:ext cx="10284360" cy="3860509"/>
          </a:xfrm>
        </p:spPr>
        <p:txBody>
          <a:bodyPr>
            <a:normAutofit lnSpcReduction="10000"/>
          </a:bodyPr>
          <a:lstStyle/>
          <a:p>
            <a:r>
              <a:rPr lang="en-US" dirty="0"/>
              <a:t>Provides tools and infrastructure to deploy Blockchain application from testing to scale deployment with access to Ethereum and IPFS</a:t>
            </a:r>
          </a:p>
          <a:p>
            <a:pPr lvl="0"/>
            <a:r>
              <a:rPr lang="en-US" dirty="0"/>
              <a:t>Chit fund uses </a:t>
            </a:r>
            <a:r>
              <a:rPr lang="en-US" dirty="0" err="1"/>
              <a:t>Infura</a:t>
            </a:r>
            <a:r>
              <a:rPr lang="en-US" dirty="0"/>
              <a:t> to deploy the smart contract in </a:t>
            </a:r>
            <a:r>
              <a:rPr lang="en-US" dirty="0" err="1"/>
              <a:t>Rinkeby</a:t>
            </a:r>
            <a:r>
              <a:rPr lang="en-US" dirty="0"/>
              <a:t> test network (Ethereum test network)</a:t>
            </a:r>
          </a:p>
          <a:p>
            <a:pPr lvl="0"/>
            <a:r>
              <a:rPr lang="en-US" dirty="0"/>
              <a:t>Credentials for </a:t>
            </a:r>
            <a:r>
              <a:rPr lang="en-US" dirty="0" err="1"/>
              <a:t>metamask</a:t>
            </a:r>
            <a:r>
              <a:rPr lang="en-US" dirty="0"/>
              <a:t> and </a:t>
            </a:r>
            <a:r>
              <a:rPr lang="en-US" dirty="0" err="1"/>
              <a:t>infura</a:t>
            </a:r>
            <a:r>
              <a:rPr lang="en-US" dirty="0"/>
              <a:t> endpoints are stored in .env file which don’t get uploaded to the git</a:t>
            </a:r>
          </a:p>
          <a:p>
            <a:pPr lvl="0"/>
            <a:r>
              <a:rPr lang="en-US" dirty="0"/>
              <a:t>Once truffle commands are used to compile the smart contract, the JSON RPC files are generated</a:t>
            </a:r>
          </a:p>
          <a:p>
            <a:pPr lvl="0"/>
            <a:r>
              <a:rPr lang="en-US" dirty="0"/>
              <a:t>Smart contracts are deployed in the </a:t>
            </a:r>
            <a:r>
              <a:rPr lang="en-US" dirty="0" err="1"/>
              <a:t>Rinkeby</a:t>
            </a:r>
            <a:r>
              <a:rPr lang="en-US" dirty="0"/>
              <a:t> test network (Ethereum test network) </a:t>
            </a:r>
          </a:p>
          <a:p>
            <a:endParaRPr lang="en-US" dirty="0"/>
          </a:p>
        </p:txBody>
      </p:sp>
    </p:spTree>
    <p:extLst>
      <p:ext uri="{BB962C8B-B14F-4D97-AF65-F5344CB8AC3E}">
        <p14:creationId xmlns:p14="http://schemas.microsoft.com/office/powerpoint/2010/main" val="211907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36EC-7C78-C448-93D3-BF631BA06D80}"/>
              </a:ext>
            </a:extLst>
          </p:cNvPr>
          <p:cNvSpPr>
            <a:spLocks noGrp="1"/>
          </p:cNvSpPr>
          <p:nvPr>
            <p:ph type="title"/>
          </p:nvPr>
        </p:nvSpPr>
        <p:spPr/>
        <p:txBody>
          <a:bodyPr>
            <a:normAutofit fontScale="90000"/>
          </a:bodyPr>
          <a:lstStyle/>
          <a:p>
            <a:r>
              <a:rPr lang="en-US" dirty="0"/>
              <a:t>Connection: Front end and smart contract</a:t>
            </a:r>
          </a:p>
        </p:txBody>
      </p:sp>
      <p:sp>
        <p:nvSpPr>
          <p:cNvPr id="3" name="Content Placeholder 2">
            <a:extLst>
              <a:ext uri="{FF2B5EF4-FFF2-40B4-BE49-F238E27FC236}">
                <a16:creationId xmlns:a16="http://schemas.microsoft.com/office/drawing/2014/main" id="{9BBD53D2-B3DA-1D4D-B6BE-55884F871A51}"/>
              </a:ext>
            </a:extLst>
          </p:cNvPr>
          <p:cNvSpPr>
            <a:spLocks noGrp="1"/>
          </p:cNvSpPr>
          <p:nvPr>
            <p:ph idx="1"/>
          </p:nvPr>
        </p:nvSpPr>
        <p:spPr/>
        <p:txBody>
          <a:bodyPr/>
          <a:lstStyle/>
          <a:p>
            <a:r>
              <a:rPr lang="en-US" dirty="0"/>
              <a:t>Front end -&gt; Nodes -&gt; </a:t>
            </a:r>
            <a:r>
              <a:rPr lang="en-US" dirty="0" err="1"/>
              <a:t>BlockChain</a:t>
            </a:r>
            <a:endParaRPr lang="en-US" dirty="0"/>
          </a:p>
          <a:p>
            <a:pPr lvl="0"/>
            <a:r>
              <a:rPr lang="en-US" dirty="0"/>
              <a:t>Provider: Chit fund uses </a:t>
            </a:r>
            <a:r>
              <a:rPr lang="en-US" dirty="0" err="1"/>
              <a:t>Infura</a:t>
            </a:r>
            <a:r>
              <a:rPr lang="en-US" dirty="0"/>
              <a:t> as a third-party service. The front end interacts with the node in the blockchain.</a:t>
            </a:r>
          </a:p>
          <a:p>
            <a:pPr lvl="0"/>
            <a:r>
              <a:rPr lang="en-US" dirty="0" err="1"/>
              <a:t>Metamask</a:t>
            </a:r>
            <a:r>
              <a:rPr lang="en-US" dirty="0"/>
              <a:t> also stores the private key where front end needs to sign a transaction, so it also acts like a provider.</a:t>
            </a:r>
          </a:p>
        </p:txBody>
      </p:sp>
      <p:pic>
        <p:nvPicPr>
          <p:cNvPr id="4" name="Picture 3" descr="Diagram&#10;&#10;Description automatically generated">
            <a:extLst>
              <a:ext uri="{FF2B5EF4-FFF2-40B4-BE49-F238E27FC236}">
                <a16:creationId xmlns:a16="http://schemas.microsoft.com/office/drawing/2014/main" id="{268D2FBA-BE9B-4945-AF71-170DD10E3F0E}"/>
              </a:ext>
            </a:extLst>
          </p:cNvPr>
          <p:cNvPicPr>
            <a:picLocks noChangeAspect="1"/>
          </p:cNvPicPr>
          <p:nvPr/>
        </p:nvPicPr>
        <p:blipFill>
          <a:blip r:embed="rId2"/>
          <a:stretch>
            <a:fillRect/>
          </a:stretch>
        </p:blipFill>
        <p:spPr>
          <a:xfrm>
            <a:off x="7704882" y="113015"/>
            <a:ext cx="3346783" cy="6631969"/>
          </a:xfrm>
          <a:prstGeom prst="rect">
            <a:avLst/>
          </a:prstGeom>
        </p:spPr>
      </p:pic>
    </p:spTree>
    <p:extLst>
      <p:ext uri="{BB962C8B-B14F-4D97-AF65-F5344CB8AC3E}">
        <p14:creationId xmlns:p14="http://schemas.microsoft.com/office/powerpoint/2010/main" val="307312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68DA-5FBF-414B-80FC-DF41ACD9870E}"/>
              </a:ext>
            </a:extLst>
          </p:cNvPr>
          <p:cNvSpPr>
            <a:spLocks noGrp="1"/>
          </p:cNvSpPr>
          <p:nvPr>
            <p:ph type="title"/>
          </p:nvPr>
        </p:nvSpPr>
        <p:spPr/>
        <p:txBody>
          <a:bodyPr/>
          <a:lstStyle/>
          <a:p>
            <a:r>
              <a:rPr lang="en-US" dirty="0"/>
              <a:t>Future Implementation</a:t>
            </a:r>
          </a:p>
        </p:txBody>
      </p:sp>
      <p:sp>
        <p:nvSpPr>
          <p:cNvPr id="3" name="Content Placeholder 2">
            <a:extLst>
              <a:ext uri="{FF2B5EF4-FFF2-40B4-BE49-F238E27FC236}">
                <a16:creationId xmlns:a16="http://schemas.microsoft.com/office/drawing/2014/main" id="{196AC523-3941-7742-83D6-4A8B9F610A52}"/>
              </a:ext>
            </a:extLst>
          </p:cNvPr>
          <p:cNvSpPr>
            <a:spLocks noGrp="1"/>
          </p:cNvSpPr>
          <p:nvPr>
            <p:ph idx="1"/>
          </p:nvPr>
        </p:nvSpPr>
        <p:spPr>
          <a:xfrm>
            <a:off x="565150" y="2160016"/>
            <a:ext cx="10500117" cy="3601212"/>
          </a:xfrm>
        </p:spPr>
        <p:txBody>
          <a:bodyPr>
            <a:normAutofit fontScale="92500" lnSpcReduction="20000"/>
          </a:bodyPr>
          <a:lstStyle/>
          <a:p>
            <a:pPr lvl="0"/>
            <a:r>
              <a:rPr lang="en-US" dirty="0"/>
              <a:t>IPFS: Distributed file system for storing and accessing data in a peer-to-peer network. It makes it easy to retrieve the data. Can be used with </a:t>
            </a:r>
            <a:r>
              <a:rPr lang="en-US" dirty="0" err="1"/>
              <a:t>Infura</a:t>
            </a:r>
            <a:r>
              <a:rPr lang="en-US" dirty="0"/>
              <a:t> which provides an IPFS node. Front-end application can also be hosted in IPFS  </a:t>
            </a:r>
          </a:p>
          <a:p>
            <a:pPr lvl="0"/>
            <a:r>
              <a:rPr lang="en-US" dirty="0"/>
              <a:t>The Graph: Off-chain indexing solution for query data on Ethereum blockchain. It allows to define smart contract to an index, which event and function call to listen to, transform incoming event to entities for front end to consume. Indexing helps to query data with low latency.  </a:t>
            </a:r>
          </a:p>
          <a:p>
            <a:pPr lvl="0"/>
            <a:r>
              <a:rPr lang="en-US" dirty="0"/>
              <a:t>Polygon: Used as transaction execution in off-chain network which stores only transaction data on-chain. This helps to scale the blockchain as we don’t have to execute every single transaction on-chain. It makes transactions faster and cheaper and still maintains communication with Ethereum Blockchain. </a:t>
            </a:r>
          </a:p>
        </p:txBody>
      </p:sp>
    </p:spTree>
    <p:extLst>
      <p:ext uri="{BB962C8B-B14F-4D97-AF65-F5344CB8AC3E}">
        <p14:creationId xmlns:p14="http://schemas.microsoft.com/office/powerpoint/2010/main" val="191016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C903-E6E3-4142-B026-4F9DF29F178B}"/>
              </a:ext>
            </a:extLst>
          </p:cNvPr>
          <p:cNvSpPr>
            <a:spLocks noGrp="1"/>
          </p:cNvSpPr>
          <p:nvPr>
            <p:ph type="title"/>
          </p:nvPr>
        </p:nvSpPr>
        <p:spPr/>
        <p:txBody>
          <a:bodyPr/>
          <a:lstStyle/>
          <a:p>
            <a:r>
              <a:rPr lang="en-US" dirty="0"/>
              <a:t> </a:t>
            </a:r>
          </a:p>
        </p:txBody>
      </p:sp>
      <p:pic>
        <p:nvPicPr>
          <p:cNvPr id="5" name="Content Placeholder 4" descr="Diagram&#10;&#10;Description automatically generated">
            <a:extLst>
              <a:ext uri="{FF2B5EF4-FFF2-40B4-BE49-F238E27FC236}">
                <a16:creationId xmlns:a16="http://schemas.microsoft.com/office/drawing/2014/main" id="{64625B92-D565-D548-8E49-281F5348479C}"/>
              </a:ext>
            </a:extLst>
          </p:cNvPr>
          <p:cNvPicPr>
            <a:picLocks noGrp="1" noChangeAspect="1"/>
          </p:cNvPicPr>
          <p:nvPr>
            <p:ph idx="1"/>
          </p:nvPr>
        </p:nvPicPr>
        <p:blipFill>
          <a:blip r:embed="rId2"/>
          <a:stretch>
            <a:fillRect/>
          </a:stretch>
        </p:blipFill>
        <p:spPr>
          <a:xfrm>
            <a:off x="647343" y="48903"/>
            <a:ext cx="5537700" cy="6320416"/>
          </a:xfrm>
        </p:spPr>
      </p:pic>
    </p:spTree>
    <p:extLst>
      <p:ext uri="{BB962C8B-B14F-4D97-AF65-F5344CB8AC3E}">
        <p14:creationId xmlns:p14="http://schemas.microsoft.com/office/powerpoint/2010/main" val="113803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5F7F-9332-924F-A889-8855662B4861}"/>
              </a:ext>
            </a:extLst>
          </p:cNvPr>
          <p:cNvSpPr>
            <a:spLocks noGrp="1"/>
          </p:cNvSpPr>
          <p:nvPr>
            <p:ph type="title"/>
          </p:nvPr>
        </p:nvSpPr>
        <p:spPr/>
        <p:txBody>
          <a:bodyPr/>
          <a:lstStyle/>
          <a:p>
            <a:r>
              <a:rPr lang="en-US" dirty="0"/>
              <a:t>Conclusion and Takeaways</a:t>
            </a:r>
          </a:p>
        </p:txBody>
      </p:sp>
      <p:sp>
        <p:nvSpPr>
          <p:cNvPr id="3" name="Content Placeholder 2">
            <a:extLst>
              <a:ext uri="{FF2B5EF4-FFF2-40B4-BE49-F238E27FC236}">
                <a16:creationId xmlns:a16="http://schemas.microsoft.com/office/drawing/2014/main" id="{00C184D9-70E1-A340-892D-976F6A0D33A7}"/>
              </a:ext>
            </a:extLst>
          </p:cNvPr>
          <p:cNvSpPr>
            <a:spLocks noGrp="1"/>
          </p:cNvSpPr>
          <p:nvPr>
            <p:ph idx="1"/>
          </p:nvPr>
        </p:nvSpPr>
        <p:spPr>
          <a:xfrm>
            <a:off x="565150" y="2160016"/>
            <a:ext cx="9349412" cy="3601212"/>
          </a:xfrm>
        </p:spPr>
        <p:txBody>
          <a:bodyPr>
            <a:normAutofit fontScale="77500" lnSpcReduction="20000"/>
          </a:bodyPr>
          <a:lstStyle/>
          <a:p>
            <a:r>
              <a:rPr lang="en-US" dirty="0"/>
              <a:t>The Chit fund </a:t>
            </a:r>
            <a:r>
              <a:rPr lang="en-US" dirty="0" err="1"/>
              <a:t>DApp</a:t>
            </a:r>
            <a:r>
              <a:rPr lang="en-US" dirty="0"/>
              <a:t> architecture is comprised of different tools and languages. </a:t>
            </a:r>
          </a:p>
          <a:p>
            <a:r>
              <a:rPr lang="en-US" dirty="0"/>
              <a:t>With the existing and upcoming technology, this can truly work as a decentralized application on a blockchain. </a:t>
            </a:r>
          </a:p>
          <a:p>
            <a:r>
              <a:rPr lang="en-US" dirty="0"/>
              <a:t>As more technology is available, the architecture is bound to change according to the needs.</a:t>
            </a:r>
          </a:p>
          <a:p>
            <a:r>
              <a:rPr lang="en-US"/>
              <a:t>Testing Chit-fund </a:t>
            </a:r>
            <a:endParaRPr lang="en-US" dirty="0"/>
          </a:p>
          <a:p>
            <a:r>
              <a:rPr lang="en-US" dirty="0"/>
              <a:t>Completed </a:t>
            </a:r>
            <a:r>
              <a:rPr lang="en-US" dirty="0" err="1"/>
              <a:t>CryptoZombies</a:t>
            </a:r>
            <a:endParaRPr lang="en-US" dirty="0"/>
          </a:p>
          <a:p>
            <a:r>
              <a:rPr lang="en-US" dirty="0"/>
              <a:t>Worked with React, </a:t>
            </a:r>
            <a:r>
              <a:rPr lang="en-US" dirty="0" err="1"/>
              <a:t>Infura</a:t>
            </a:r>
            <a:r>
              <a:rPr lang="en-US" dirty="0"/>
              <a:t>, </a:t>
            </a:r>
            <a:r>
              <a:rPr lang="en-US" dirty="0" err="1"/>
              <a:t>Metamask</a:t>
            </a:r>
            <a:r>
              <a:rPr lang="en-US" dirty="0"/>
              <a:t>, Solidity</a:t>
            </a:r>
          </a:p>
          <a:p>
            <a:r>
              <a:rPr lang="en-US" dirty="0"/>
              <a:t>Contribution: Documentation on Readme file</a:t>
            </a:r>
          </a:p>
          <a:p>
            <a:pPr lvl="1"/>
            <a:r>
              <a:rPr lang="en-US" dirty="0">
                <a:hlinkClick r:id="rId2"/>
              </a:rPr>
              <a:t>https://github.com/Maghribi-Foundation/chitFund/pulls?q=is%3Apr+author%3Abbajra+is%3Aclosed</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96798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26A9-234E-474E-89BD-947EDDA9EBB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A6A8462-12D1-A54A-A85A-94B2E9751E51}"/>
              </a:ext>
            </a:extLst>
          </p:cNvPr>
          <p:cNvSpPr>
            <a:spLocks noGrp="1"/>
          </p:cNvSpPr>
          <p:nvPr>
            <p:ph idx="1"/>
          </p:nvPr>
        </p:nvSpPr>
        <p:spPr>
          <a:xfrm>
            <a:off x="565150" y="1705510"/>
            <a:ext cx="7335835" cy="4055718"/>
          </a:xfrm>
        </p:spPr>
        <p:txBody>
          <a:bodyPr>
            <a:normAutofit fontScale="62500" lnSpcReduction="20000"/>
          </a:bodyPr>
          <a:lstStyle/>
          <a:p>
            <a:pPr lvl="0"/>
            <a:r>
              <a:rPr lang="en-US" dirty="0"/>
              <a:t>Introduction</a:t>
            </a:r>
          </a:p>
          <a:p>
            <a:pPr lvl="0"/>
            <a:r>
              <a:rPr lang="en-US" dirty="0"/>
              <a:t>Web 2 Architecture</a:t>
            </a:r>
          </a:p>
          <a:p>
            <a:pPr lvl="0"/>
            <a:r>
              <a:rPr lang="en-US" dirty="0"/>
              <a:t>Chit Fund Web 2</a:t>
            </a:r>
          </a:p>
          <a:p>
            <a:pPr lvl="0"/>
            <a:r>
              <a:rPr lang="en-US" dirty="0"/>
              <a:t>Blockchain Integration</a:t>
            </a:r>
          </a:p>
          <a:p>
            <a:pPr lvl="0"/>
            <a:r>
              <a:rPr lang="en-US" dirty="0"/>
              <a:t>Chit fund Web3</a:t>
            </a:r>
          </a:p>
          <a:p>
            <a:r>
              <a:rPr lang="en-US" dirty="0"/>
              <a:t>Chit fund Web3 Architecture</a:t>
            </a:r>
          </a:p>
          <a:p>
            <a:pPr lvl="1"/>
            <a:r>
              <a:rPr lang="en-US" dirty="0"/>
              <a:t>Front End</a:t>
            </a:r>
          </a:p>
          <a:p>
            <a:pPr lvl="1"/>
            <a:r>
              <a:rPr lang="en-US" dirty="0"/>
              <a:t>JSON RPC</a:t>
            </a:r>
          </a:p>
          <a:p>
            <a:pPr lvl="1"/>
            <a:r>
              <a:rPr lang="en-US" dirty="0"/>
              <a:t>Smart Contracts</a:t>
            </a:r>
          </a:p>
          <a:p>
            <a:pPr lvl="1"/>
            <a:r>
              <a:rPr lang="en-US" dirty="0"/>
              <a:t>Ethereum Virtual Machine (EVM)</a:t>
            </a:r>
          </a:p>
          <a:p>
            <a:pPr lvl="1"/>
            <a:r>
              <a:rPr lang="en-US" dirty="0" err="1"/>
              <a:t>Infura</a:t>
            </a:r>
            <a:endParaRPr lang="en-US" dirty="0"/>
          </a:p>
          <a:p>
            <a:pPr lvl="1"/>
            <a:r>
              <a:rPr lang="en-US" dirty="0"/>
              <a:t>Connection: Front end and smart contract</a:t>
            </a:r>
          </a:p>
          <a:p>
            <a:pPr lvl="0"/>
            <a:r>
              <a:rPr lang="en-US" dirty="0"/>
              <a:t>Future Implementation</a:t>
            </a:r>
          </a:p>
          <a:p>
            <a:pPr lvl="0"/>
            <a:r>
              <a:rPr lang="en-US" dirty="0"/>
              <a:t>Conclusion</a:t>
            </a:r>
          </a:p>
        </p:txBody>
      </p:sp>
    </p:spTree>
    <p:extLst>
      <p:ext uri="{BB962C8B-B14F-4D97-AF65-F5344CB8AC3E}">
        <p14:creationId xmlns:p14="http://schemas.microsoft.com/office/powerpoint/2010/main" val="94691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B400-C509-0742-901E-2FD5532355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456BCD-8654-304B-9599-BCD69E5136D2}"/>
              </a:ext>
            </a:extLst>
          </p:cNvPr>
          <p:cNvSpPr>
            <a:spLocks noGrp="1"/>
          </p:cNvSpPr>
          <p:nvPr>
            <p:ph idx="1"/>
          </p:nvPr>
        </p:nvSpPr>
        <p:spPr>
          <a:xfrm>
            <a:off x="565150" y="2160016"/>
            <a:ext cx="10344588" cy="3601212"/>
          </a:xfrm>
        </p:spPr>
        <p:txBody>
          <a:bodyPr/>
          <a:lstStyle/>
          <a:p>
            <a:r>
              <a:rPr lang="en-US" dirty="0"/>
              <a:t>Chit-fund: Transaction between number of people in agreement who subscribe to certain sum of money by periodical installments over a period.</a:t>
            </a:r>
          </a:p>
          <a:p>
            <a:r>
              <a:rPr lang="en-US" dirty="0"/>
              <a:t>Borrowing scheme </a:t>
            </a:r>
          </a:p>
          <a:p>
            <a:r>
              <a:rPr lang="en-US" dirty="0"/>
              <a:t> Consist of organizer: bring the group together, administers activities</a:t>
            </a:r>
          </a:p>
          <a:p>
            <a:r>
              <a:rPr lang="en-US" dirty="0"/>
              <a:t> Compensated for contribution </a:t>
            </a:r>
          </a:p>
          <a:p>
            <a:r>
              <a:rPr lang="en-US" dirty="0"/>
              <a:t>Participants in the chit fund</a:t>
            </a:r>
          </a:p>
          <a:p>
            <a:r>
              <a:rPr lang="en-US" dirty="0"/>
              <a:t>Start and end date where participants can contribute to the chit fund</a:t>
            </a:r>
          </a:p>
        </p:txBody>
      </p:sp>
    </p:spTree>
    <p:extLst>
      <p:ext uri="{BB962C8B-B14F-4D97-AF65-F5344CB8AC3E}">
        <p14:creationId xmlns:p14="http://schemas.microsoft.com/office/powerpoint/2010/main" val="414596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89254-A6D9-DF4B-B1BB-D428D73559EC}"/>
              </a:ext>
            </a:extLst>
          </p:cNvPr>
          <p:cNvSpPr>
            <a:spLocks noGrp="1"/>
          </p:cNvSpPr>
          <p:nvPr>
            <p:ph type="title"/>
          </p:nvPr>
        </p:nvSpPr>
        <p:spPr>
          <a:xfrm>
            <a:off x="565150" y="770890"/>
            <a:ext cx="6400999" cy="1268984"/>
          </a:xfrm>
        </p:spPr>
        <p:txBody>
          <a:bodyPr>
            <a:normAutofit/>
          </a:bodyPr>
          <a:lstStyle/>
          <a:p>
            <a:r>
              <a:rPr lang="en-US" dirty="0"/>
              <a:t>Web 2 Architecture</a:t>
            </a:r>
          </a:p>
        </p:txBody>
      </p:sp>
      <p:sp>
        <p:nvSpPr>
          <p:cNvPr id="14" name="Content Placeholder 13">
            <a:extLst>
              <a:ext uri="{FF2B5EF4-FFF2-40B4-BE49-F238E27FC236}">
                <a16:creationId xmlns:a16="http://schemas.microsoft.com/office/drawing/2014/main" id="{EE27629F-EE5E-0C07-796F-F2D50974CA0B}"/>
              </a:ext>
            </a:extLst>
          </p:cNvPr>
          <p:cNvSpPr>
            <a:spLocks noGrp="1"/>
          </p:cNvSpPr>
          <p:nvPr>
            <p:ph idx="1"/>
          </p:nvPr>
        </p:nvSpPr>
        <p:spPr>
          <a:xfrm>
            <a:off x="565150" y="2160016"/>
            <a:ext cx="6400999" cy="3601212"/>
          </a:xfrm>
        </p:spPr>
        <p:txBody>
          <a:bodyPr>
            <a:normAutofit/>
          </a:bodyPr>
          <a:lstStyle/>
          <a:p>
            <a:r>
              <a:rPr lang="en-US" dirty="0"/>
              <a:t>A blog post site: Front end used to interact with the user, exchange information. </a:t>
            </a:r>
          </a:p>
          <a:p>
            <a:r>
              <a:rPr lang="en-US" dirty="0"/>
              <a:t>Backend communicates with database and Frontend.</a:t>
            </a:r>
          </a:p>
          <a:p>
            <a:r>
              <a:rPr lang="en-US" dirty="0"/>
              <a:t>Stores data such as users, posts, comments in a database.</a:t>
            </a:r>
          </a:p>
        </p:txBody>
      </p:sp>
      <p:grpSp>
        <p:nvGrpSpPr>
          <p:cNvPr id="19" name="Group 18">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0"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 name="Straight Connector 2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Diagram&#10;&#10;Description automatically generated">
            <a:extLst>
              <a:ext uri="{FF2B5EF4-FFF2-40B4-BE49-F238E27FC236}">
                <a16:creationId xmlns:a16="http://schemas.microsoft.com/office/drawing/2014/main" id="{AC2DE3C7-F3C8-9142-8395-8A01742FDCBD}"/>
              </a:ext>
            </a:extLst>
          </p:cNvPr>
          <p:cNvPicPr>
            <a:picLocks noChangeAspect="1"/>
          </p:cNvPicPr>
          <p:nvPr/>
        </p:nvPicPr>
        <p:blipFill>
          <a:blip r:embed="rId2"/>
          <a:stretch>
            <a:fillRect/>
          </a:stretch>
        </p:blipFill>
        <p:spPr>
          <a:xfrm>
            <a:off x="7882219" y="266605"/>
            <a:ext cx="3078705" cy="6202246"/>
          </a:xfrm>
          <a:prstGeom prst="rect">
            <a:avLst/>
          </a:prstGeom>
        </p:spPr>
      </p:pic>
    </p:spTree>
    <p:extLst>
      <p:ext uri="{BB962C8B-B14F-4D97-AF65-F5344CB8AC3E}">
        <p14:creationId xmlns:p14="http://schemas.microsoft.com/office/powerpoint/2010/main" val="406776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9566-BE83-544E-B84F-6188076D302D}"/>
              </a:ext>
            </a:extLst>
          </p:cNvPr>
          <p:cNvSpPr>
            <a:spLocks noGrp="1"/>
          </p:cNvSpPr>
          <p:nvPr>
            <p:ph type="title"/>
          </p:nvPr>
        </p:nvSpPr>
        <p:spPr/>
        <p:txBody>
          <a:bodyPr/>
          <a:lstStyle/>
          <a:p>
            <a:r>
              <a:rPr lang="en-US" dirty="0"/>
              <a:t>Chit Fund Web 2</a:t>
            </a:r>
          </a:p>
        </p:txBody>
      </p:sp>
      <p:sp>
        <p:nvSpPr>
          <p:cNvPr id="3" name="Content Placeholder 2">
            <a:extLst>
              <a:ext uri="{FF2B5EF4-FFF2-40B4-BE49-F238E27FC236}">
                <a16:creationId xmlns:a16="http://schemas.microsoft.com/office/drawing/2014/main" id="{A76FD399-9601-E948-A5BC-99EB5AC789F1}"/>
              </a:ext>
            </a:extLst>
          </p:cNvPr>
          <p:cNvSpPr>
            <a:spLocks noGrp="1"/>
          </p:cNvSpPr>
          <p:nvPr>
            <p:ph idx="1"/>
          </p:nvPr>
        </p:nvSpPr>
        <p:spPr/>
        <p:txBody>
          <a:bodyPr/>
          <a:lstStyle/>
          <a:p>
            <a:r>
              <a:rPr lang="en-US" dirty="0"/>
              <a:t>Front End: Require users to register and organizers to organize the participants. </a:t>
            </a:r>
          </a:p>
          <a:p>
            <a:r>
              <a:rPr lang="en-US" dirty="0"/>
              <a:t>Back end: Handle the logic in running a chit fund. </a:t>
            </a:r>
          </a:p>
          <a:p>
            <a:r>
              <a:rPr lang="en-US" dirty="0"/>
              <a:t>Database: Store the funds </a:t>
            </a:r>
          </a:p>
          <a:p>
            <a:r>
              <a:rPr lang="en-US" dirty="0"/>
              <a:t>Centralized architecture concept</a:t>
            </a:r>
          </a:p>
          <a:p>
            <a:endParaRPr lang="en-US" dirty="0"/>
          </a:p>
        </p:txBody>
      </p:sp>
      <p:pic>
        <p:nvPicPr>
          <p:cNvPr id="4" name="Picture 3" descr="Diagram&#10;&#10;Description automatically generated">
            <a:extLst>
              <a:ext uri="{FF2B5EF4-FFF2-40B4-BE49-F238E27FC236}">
                <a16:creationId xmlns:a16="http://schemas.microsoft.com/office/drawing/2014/main" id="{C739473E-239E-3F49-8A6B-E7774F54DD23}"/>
              </a:ext>
            </a:extLst>
          </p:cNvPr>
          <p:cNvPicPr>
            <a:picLocks noChangeAspect="1"/>
          </p:cNvPicPr>
          <p:nvPr/>
        </p:nvPicPr>
        <p:blipFill>
          <a:blip r:embed="rId2"/>
          <a:stretch>
            <a:fillRect/>
          </a:stretch>
        </p:blipFill>
        <p:spPr>
          <a:xfrm>
            <a:off x="7882219" y="266605"/>
            <a:ext cx="3078705" cy="6202246"/>
          </a:xfrm>
          <a:prstGeom prst="rect">
            <a:avLst/>
          </a:prstGeom>
        </p:spPr>
      </p:pic>
    </p:spTree>
    <p:extLst>
      <p:ext uri="{BB962C8B-B14F-4D97-AF65-F5344CB8AC3E}">
        <p14:creationId xmlns:p14="http://schemas.microsoft.com/office/powerpoint/2010/main" val="106017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9BB7-C09F-FC44-BC88-80DB73A52044}"/>
              </a:ext>
            </a:extLst>
          </p:cNvPr>
          <p:cNvSpPr>
            <a:spLocks noGrp="1"/>
          </p:cNvSpPr>
          <p:nvPr>
            <p:ph type="title"/>
          </p:nvPr>
        </p:nvSpPr>
        <p:spPr/>
        <p:txBody>
          <a:bodyPr/>
          <a:lstStyle/>
          <a:p>
            <a:r>
              <a:rPr lang="en-US" dirty="0"/>
              <a:t>Blockchain Integration</a:t>
            </a:r>
          </a:p>
        </p:txBody>
      </p:sp>
      <p:sp>
        <p:nvSpPr>
          <p:cNvPr id="3" name="Content Placeholder 2">
            <a:extLst>
              <a:ext uri="{FF2B5EF4-FFF2-40B4-BE49-F238E27FC236}">
                <a16:creationId xmlns:a16="http://schemas.microsoft.com/office/drawing/2014/main" id="{186F15E6-932F-9847-BAEB-91F6F9747936}"/>
              </a:ext>
            </a:extLst>
          </p:cNvPr>
          <p:cNvSpPr>
            <a:spLocks noGrp="1"/>
          </p:cNvSpPr>
          <p:nvPr>
            <p:ph idx="1"/>
          </p:nvPr>
        </p:nvSpPr>
        <p:spPr>
          <a:xfrm>
            <a:off x="565150" y="2160016"/>
            <a:ext cx="10229520" cy="3601212"/>
          </a:xfrm>
        </p:spPr>
        <p:txBody>
          <a:bodyPr>
            <a:normAutofit fontScale="85000" lnSpcReduction="20000"/>
          </a:bodyPr>
          <a:lstStyle/>
          <a:p>
            <a:pPr lvl="0"/>
            <a:r>
              <a:rPr lang="en-US" dirty="0"/>
              <a:t>Transparency: Every peer to peer (P2P) network has the same copy of ledger there by consisting of history of transaction.</a:t>
            </a:r>
          </a:p>
          <a:p>
            <a:pPr lvl="0"/>
            <a:r>
              <a:rPr lang="en-US" dirty="0"/>
              <a:t>Decentralization System: If single node fails, there are history in other nodes which makes the system much more efficient in terms of failure and third-party intervention.</a:t>
            </a:r>
          </a:p>
          <a:p>
            <a:pPr lvl="0"/>
            <a:r>
              <a:rPr lang="en-US" dirty="0"/>
              <a:t>Consensus: All the peers in the network has a say in making agreements and contracts. There are DAO (Decentralized Autonomous Organization) and other bodies where people can join to have their say in the agreement.</a:t>
            </a:r>
          </a:p>
          <a:p>
            <a:pPr lvl="0"/>
            <a:r>
              <a:rPr lang="en-US" dirty="0"/>
              <a:t>Irreversible and Immutable: It contains record of every transaction. This prevents from tampering of any data and manipulation.</a:t>
            </a:r>
          </a:p>
          <a:p>
            <a:pPr lvl="0"/>
            <a:r>
              <a:rPr lang="en-US" dirty="0"/>
              <a:t>Smart Contract(real-time): It has the capability of real time settlement of recorded transaction and eases governance by implementing digital agreements.</a:t>
            </a:r>
          </a:p>
          <a:p>
            <a:endParaRPr lang="en-US" dirty="0"/>
          </a:p>
        </p:txBody>
      </p:sp>
    </p:spTree>
    <p:extLst>
      <p:ext uri="{BB962C8B-B14F-4D97-AF65-F5344CB8AC3E}">
        <p14:creationId xmlns:p14="http://schemas.microsoft.com/office/powerpoint/2010/main" val="117526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7690-98C9-E140-9159-2ADAE21DFB6C}"/>
              </a:ext>
            </a:extLst>
          </p:cNvPr>
          <p:cNvSpPr>
            <a:spLocks noGrp="1"/>
          </p:cNvSpPr>
          <p:nvPr>
            <p:ph type="title"/>
          </p:nvPr>
        </p:nvSpPr>
        <p:spPr/>
        <p:txBody>
          <a:bodyPr>
            <a:normAutofit/>
          </a:bodyPr>
          <a:lstStyle/>
          <a:p>
            <a:r>
              <a:rPr lang="en-US" dirty="0"/>
              <a:t>Chit Fund: Web3</a:t>
            </a:r>
          </a:p>
        </p:txBody>
      </p:sp>
      <p:sp>
        <p:nvSpPr>
          <p:cNvPr id="3" name="Content Placeholder 2">
            <a:extLst>
              <a:ext uri="{FF2B5EF4-FFF2-40B4-BE49-F238E27FC236}">
                <a16:creationId xmlns:a16="http://schemas.microsoft.com/office/drawing/2014/main" id="{A214C4BA-5E52-5649-86F4-92CE43AD9D9F}"/>
              </a:ext>
            </a:extLst>
          </p:cNvPr>
          <p:cNvSpPr>
            <a:spLocks noGrp="1"/>
          </p:cNvSpPr>
          <p:nvPr>
            <p:ph idx="1"/>
          </p:nvPr>
        </p:nvSpPr>
        <p:spPr>
          <a:xfrm>
            <a:off x="565150" y="2160016"/>
            <a:ext cx="8365094" cy="3601212"/>
          </a:xfrm>
        </p:spPr>
        <p:txBody>
          <a:bodyPr/>
          <a:lstStyle/>
          <a:p>
            <a:r>
              <a:rPr lang="en-US" dirty="0"/>
              <a:t>Chit Fund Application built on top of blockchain</a:t>
            </a:r>
          </a:p>
          <a:p>
            <a:r>
              <a:rPr lang="en-US" dirty="0"/>
              <a:t>Decentralized state machine maintained by anonymous nodes </a:t>
            </a:r>
          </a:p>
          <a:p>
            <a:r>
              <a:rPr lang="en-US" dirty="0"/>
              <a:t>Front End build similar to web 2</a:t>
            </a:r>
          </a:p>
          <a:p>
            <a:r>
              <a:rPr lang="en-US" dirty="0"/>
              <a:t>Backend deployed to decentralized Ethereum blockchain.</a:t>
            </a:r>
          </a:p>
        </p:txBody>
      </p:sp>
    </p:spTree>
    <p:extLst>
      <p:ext uri="{BB962C8B-B14F-4D97-AF65-F5344CB8AC3E}">
        <p14:creationId xmlns:p14="http://schemas.microsoft.com/office/powerpoint/2010/main" val="145347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FE4E171F-7F37-7B40-A059-A06EAC464281}"/>
              </a:ext>
            </a:extLst>
          </p:cNvPr>
          <p:cNvPicPr>
            <a:picLocks noChangeAspect="1"/>
          </p:cNvPicPr>
          <p:nvPr/>
        </p:nvPicPr>
        <p:blipFill>
          <a:blip r:embed="rId2"/>
          <a:stretch>
            <a:fillRect/>
          </a:stretch>
        </p:blipFill>
        <p:spPr>
          <a:xfrm>
            <a:off x="427236" y="272669"/>
            <a:ext cx="8182508" cy="5931574"/>
          </a:xfrm>
          <a:prstGeom prst="rect">
            <a:avLst/>
          </a:prstGeom>
        </p:spPr>
      </p:pic>
      <p:sp>
        <p:nvSpPr>
          <p:cNvPr id="2" name="Title 1">
            <a:extLst>
              <a:ext uri="{FF2B5EF4-FFF2-40B4-BE49-F238E27FC236}">
                <a16:creationId xmlns:a16="http://schemas.microsoft.com/office/drawing/2014/main" id="{9467B4C4-312E-3545-BAF4-0CB017B046DC}"/>
              </a:ext>
            </a:extLst>
          </p:cNvPr>
          <p:cNvSpPr>
            <a:spLocks noGrp="1"/>
          </p:cNvSpPr>
          <p:nvPr>
            <p:ph type="title"/>
          </p:nvPr>
        </p:nvSpPr>
        <p:spPr>
          <a:xfrm>
            <a:off x="6876785" y="579531"/>
            <a:ext cx="4776394" cy="1268984"/>
          </a:xfrm>
        </p:spPr>
        <p:txBody>
          <a:bodyPr>
            <a:normAutofit/>
          </a:bodyPr>
          <a:lstStyle/>
          <a:p>
            <a:pPr>
              <a:lnSpc>
                <a:spcPct val="90000"/>
              </a:lnSpc>
            </a:pPr>
            <a:r>
              <a:rPr lang="en-US" dirty="0"/>
              <a:t>Chit Fund Web3: Architecture</a:t>
            </a:r>
          </a:p>
        </p:txBody>
      </p:sp>
    </p:spTree>
    <p:extLst>
      <p:ext uri="{BB962C8B-B14F-4D97-AF65-F5344CB8AC3E}">
        <p14:creationId xmlns:p14="http://schemas.microsoft.com/office/powerpoint/2010/main" val="60283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website&#10;&#10;Description automatically generated">
            <a:extLst>
              <a:ext uri="{FF2B5EF4-FFF2-40B4-BE49-F238E27FC236}">
                <a16:creationId xmlns:a16="http://schemas.microsoft.com/office/drawing/2014/main" id="{2723743B-45B4-064D-9D54-51C45639ECC9}"/>
              </a:ext>
            </a:extLst>
          </p:cNvPr>
          <p:cNvPicPr>
            <a:picLocks noChangeAspect="1"/>
          </p:cNvPicPr>
          <p:nvPr/>
        </p:nvPicPr>
        <p:blipFill rotWithShape="1">
          <a:blip r:embed="rId2"/>
          <a:srcRect t="12697"/>
          <a:stretch/>
        </p:blipFill>
        <p:spPr>
          <a:xfrm>
            <a:off x="3389582" y="281449"/>
            <a:ext cx="3879153" cy="2151503"/>
          </a:xfrm>
          <a:prstGeom prst="rect">
            <a:avLst/>
          </a:prstGeom>
        </p:spPr>
      </p:pic>
      <p:sp>
        <p:nvSpPr>
          <p:cNvPr id="9" name="Content Placeholder 8">
            <a:extLst>
              <a:ext uri="{FF2B5EF4-FFF2-40B4-BE49-F238E27FC236}">
                <a16:creationId xmlns:a16="http://schemas.microsoft.com/office/drawing/2014/main" id="{864E5A2C-EEBD-D6FF-C66B-F956ECCEAD82}"/>
              </a:ext>
            </a:extLst>
          </p:cNvPr>
          <p:cNvSpPr>
            <a:spLocks noGrp="1"/>
          </p:cNvSpPr>
          <p:nvPr>
            <p:ph idx="1"/>
          </p:nvPr>
        </p:nvSpPr>
        <p:spPr>
          <a:xfrm>
            <a:off x="-1" y="1687900"/>
            <a:ext cx="6400999" cy="4137911"/>
          </a:xfrm>
        </p:spPr>
        <p:txBody>
          <a:bodyPr>
            <a:normAutofit lnSpcReduction="10000"/>
          </a:bodyPr>
          <a:lstStyle/>
          <a:p>
            <a:pPr marL="0" indent="0">
              <a:buNone/>
            </a:pPr>
            <a:endParaRPr lang="en-US" dirty="0"/>
          </a:p>
          <a:p>
            <a:pPr lvl="1"/>
            <a:r>
              <a:rPr lang="en-US" dirty="0"/>
              <a:t>Written in React code. </a:t>
            </a:r>
          </a:p>
          <a:p>
            <a:pPr lvl="1"/>
            <a:r>
              <a:rPr lang="en-US" dirty="0"/>
              <a:t>Join fund, contribute to the fund, enter amount and view the Chit fund, investors and number of installments </a:t>
            </a:r>
          </a:p>
          <a:p>
            <a:pPr lvl="1"/>
            <a:r>
              <a:rPr lang="en-US" dirty="0"/>
              <a:t>It communicates with Meta-mask to store the crypto wallet.</a:t>
            </a:r>
          </a:p>
          <a:p>
            <a:pPr lvl="1"/>
            <a:r>
              <a:rPr lang="en-US" dirty="0"/>
              <a:t>The user is first signed in using the Meta-mask authentication and the account is connected to the chit fund.</a:t>
            </a:r>
          </a:p>
          <a:p>
            <a:pPr lvl="1"/>
            <a:r>
              <a:rPr lang="en-US" dirty="0"/>
              <a:t>Reads JSON RPC file to communicate with blockchain and smart contracts</a:t>
            </a:r>
          </a:p>
          <a:p>
            <a:pPr marL="457200" lvl="1" indent="0">
              <a:buNone/>
            </a:pPr>
            <a:endParaRPr lang="en-US" dirty="0"/>
          </a:p>
        </p:txBody>
      </p:sp>
      <p:grpSp>
        <p:nvGrpSpPr>
          <p:cNvPr id="1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6AB528E6-A6AC-9142-B7D6-FEA2F68B00EB}"/>
              </a:ext>
            </a:extLst>
          </p:cNvPr>
          <p:cNvSpPr>
            <a:spLocks noGrp="1"/>
          </p:cNvSpPr>
          <p:nvPr>
            <p:ph type="title"/>
          </p:nvPr>
        </p:nvSpPr>
        <p:spPr>
          <a:xfrm>
            <a:off x="565150" y="462281"/>
            <a:ext cx="7335835" cy="1268984"/>
          </a:xfrm>
        </p:spPr>
        <p:txBody>
          <a:bodyPr/>
          <a:lstStyle/>
          <a:p>
            <a:r>
              <a:rPr lang="en-US" dirty="0"/>
              <a:t>Front End</a:t>
            </a:r>
          </a:p>
        </p:txBody>
      </p:sp>
      <p:pic>
        <p:nvPicPr>
          <p:cNvPr id="7" name="Picture 6" descr="Diagram&#10;&#10;Description automatically generated">
            <a:extLst>
              <a:ext uri="{FF2B5EF4-FFF2-40B4-BE49-F238E27FC236}">
                <a16:creationId xmlns:a16="http://schemas.microsoft.com/office/drawing/2014/main" id="{459BE215-10B3-6647-B63D-7C76EE437549}"/>
              </a:ext>
            </a:extLst>
          </p:cNvPr>
          <p:cNvPicPr>
            <a:picLocks noChangeAspect="1"/>
          </p:cNvPicPr>
          <p:nvPr/>
        </p:nvPicPr>
        <p:blipFill>
          <a:blip r:embed="rId3"/>
          <a:stretch>
            <a:fillRect/>
          </a:stretch>
        </p:blipFill>
        <p:spPr>
          <a:xfrm>
            <a:off x="7168855" y="113015"/>
            <a:ext cx="3346783" cy="6631969"/>
          </a:xfrm>
          <a:prstGeom prst="rect">
            <a:avLst/>
          </a:prstGeom>
        </p:spPr>
      </p:pic>
    </p:spTree>
    <p:extLst>
      <p:ext uri="{BB962C8B-B14F-4D97-AF65-F5344CB8AC3E}">
        <p14:creationId xmlns:p14="http://schemas.microsoft.com/office/powerpoint/2010/main" val="3414541593"/>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495</TotalTime>
  <Words>1119</Words>
  <Application>Microsoft Macintosh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Neue Haas Grotesk Text Pro</vt:lpstr>
      <vt:lpstr>PunchcardVTI</vt:lpstr>
      <vt:lpstr>Chit Fund Decentralized Application: Architecture Overview</vt:lpstr>
      <vt:lpstr>Contents</vt:lpstr>
      <vt:lpstr>Introduction</vt:lpstr>
      <vt:lpstr>Web 2 Architecture</vt:lpstr>
      <vt:lpstr>Chit Fund Web 2</vt:lpstr>
      <vt:lpstr>Blockchain Integration</vt:lpstr>
      <vt:lpstr>Chit Fund: Web3</vt:lpstr>
      <vt:lpstr>Chit Fund Web3: Architecture</vt:lpstr>
      <vt:lpstr>Front End</vt:lpstr>
      <vt:lpstr>JSON RPC</vt:lpstr>
      <vt:lpstr>Smart Contract</vt:lpstr>
      <vt:lpstr>Ethereum Virtual Machine (EVM) </vt:lpstr>
      <vt:lpstr>Infura</vt:lpstr>
      <vt:lpstr>Connection: Front end and smart contract</vt:lpstr>
      <vt:lpstr>Future Implementation</vt:lpstr>
      <vt:lpstr> </vt:lpstr>
      <vt:lpstr>Conclusion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Chit Fund Decentralized Applicaiton: Architecture Overview</dc:title>
  <dc:creator>Bijesh Bajracharya</dc:creator>
  <cp:lastModifiedBy>Bijesh Bajracharya</cp:lastModifiedBy>
  <cp:revision>14</cp:revision>
  <dcterms:created xsi:type="dcterms:W3CDTF">2022-04-18T23:12:33Z</dcterms:created>
  <dcterms:modified xsi:type="dcterms:W3CDTF">2022-04-19T23:03:21Z</dcterms:modified>
</cp:coreProperties>
</file>