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3" r:id="rId11"/>
    <p:sldId id="278" r:id="rId12"/>
    <p:sldId id="284" r:id="rId13"/>
    <p:sldId id="279" r:id="rId14"/>
    <p:sldId id="294" r:id="rId15"/>
    <p:sldId id="280" r:id="rId16"/>
    <p:sldId id="281" r:id="rId17"/>
    <p:sldId id="282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300" r:id="rId26"/>
    <p:sldId id="301" r:id="rId27"/>
    <p:sldId id="302" r:id="rId28"/>
    <p:sldId id="303" r:id="rId29"/>
    <p:sldId id="313" r:id="rId30"/>
    <p:sldId id="318" r:id="rId31"/>
    <p:sldId id="314" r:id="rId32"/>
    <p:sldId id="315" r:id="rId33"/>
    <p:sldId id="316" r:id="rId34"/>
    <p:sldId id="292" r:id="rId35"/>
    <p:sldId id="293" r:id="rId36"/>
    <p:sldId id="295" r:id="rId37"/>
    <p:sldId id="296" r:id="rId38"/>
    <p:sldId id="297" r:id="rId39"/>
    <p:sldId id="298" r:id="rId40"/>
    <p:sldId id="299" r:id="rId41"/>
    <p:sldId id="307" r:id="rId42"/>
  </p:sldIdLst>
  <p:sldSz cx="12192000" cy="6858000"/>
  <p:notesSz cx="6858000" cy="9144000"/>
  <p:embeddedFontLs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FFFFF"/>
    <a:srgbClr val="B14031"/>
    <a:srgbClr val="ECC0BA"/>
    <a:srgbClr val="AFABAB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:443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main/" TargetMode="External"/><Relationship Id="rId7" Type="http://schemas.openxmlformats.org/officeDocument/2006/relationships/hyperlink" Target="https://github.com/dl0312/open-apis-korea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go.kr/" TargetMode="External"/><Relationship Id="rId5" Type="http://schemas.openxmlformats.org/officeDocument/2006/relationships/hyperlink" Target="https://console.cloud.google.com/?hl=ko" TargetMode="External"/><Relationship Id="rId4" Type="http://schemas.openxmlformats.org/officeDocument/2006/relationships/hyperlink" Target="https://aws.amazon.com/ko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84200" y="1026785"/>
            <a:ext cx="7081520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ea typeface="나눔스퀘어 ExtraBold" panose="020B0600000101010101" pitchFamily="50" charset="-127"/>
              </a:rPr>
              <a:t>Node.js</a:t>
            </a:r>
            <a:r>
              <a:rPr lang="ko-KR" altLang="en-US" sz="4400" spc="-150" dirty="0">
                <a:ea typeface="나눔스퀘어 ExtraBold" panose="020B0600000101010101" pitchFamily="50" charset="-127"/>
              </a:rPr>
              <a:t> 강의</a:t>
            </a:r>
            <a:endParaRPr lang="en-US" altLang="ko-KR" sz="4400" spc="-150" dirty="0"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5B433-3690-4D08-9E09-95EA3962C487}"/>
              </a:ext>
            </a:extLst>
          </p:cNvPr>
          <p:cNvSpPr txBox="1"/>
          <p:nvPr/>
        </p:nvSpPr>
        <p:spPr>
          <a:xfrm>
            <a:off x="635000" y="2659558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ea typeface="나눔스퀘어" panose="020B0600000101010101" pitchFamily="50" charset="-127"/>
              </a:rPr>
              <a:t>NodeJS</a:t>
            </a:r>
            <a:r>
              <a:rPr lang="ko-KR" altLang="en-US" spc="-150" dirty="0">
                <a:ea typeface="나눔스퀘어" panose="020B0600000101010101" pitchFamily="50" charset="-127"/>
              </a:rPr>
              <a:t>란</a:t>
            </a:r>
            <a:r>
              <a:rPr lang="en-US" altLang="ko-KR" spc="-150" dirty="0">
                <a:ea typeface="나눔스퀘어" panose="020B0600000101010101" pitchFamily="50" charset="-127"/>
              </a:rPr>
              <a:t>?</a:t>
            </a:r>
            <a:endParaRPr lang="ko-KR" altLang="en-US" spc="-150" dirty="0"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78F92E-6B3A-4D41-A862-740107A38DB3}"/>
              </a:ext>
            </a:extLst>
          </p:cNvPr>
          <p:cNvCxnSpPr/>
          <p:nvPr/>
        </p:nvCxnSpPr>
        <p:spPr>
          <a:xfrm>
            <a:off x="635000" y="749300"/>
            <a:ext cx="2082800" cy="0"/>
          </a:xfrm>
          <a:prstGeom prst="line">
            <a:avLst/>
          </a:prstGeom>
          <a:ln w="4445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6D88CD-432E-4B45-9757-B4D2AF14C20C}"/>
              </a:ext>
            </a:extLst>
          </p:cNvPr>
          <p:cNvSpPr txBox="1"/>
          <p:nvPr/>
        </p:nvSpPr>
        <p:spPr>
          <a:xfrm>
            <a:off x="635000" y="5646549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ea typeface="나눔스퀘어" panose="020B0600000101010101" pitchFamily="50" charset="-127"/>
              </a:rPr>
              <a:t>ITEZ</a:t>
            </a:r>
            <a:r>
              <a:rPr lang="ko-KR" altLang="en-US" spc="-150" dirty="0">
                <a:ea typeface="나눔스퀘어" panose="020B0600000101010101" pitchFamily="50" charset="-127"/>
              </a:rPr>
              <a:t> 박재현</a:t>
            </a:r>
            <a:endParaRPr lang="en-US" altLang="ko-KR" spc="-150" dirty="0">
              <a:ea typeface="나눔스퀘어" panose="020B0600000101010101" pitchFamily="50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DA62CEE3-6350-2627-AFA0-5CFC95540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4628" y="434975"/>
            <a:ext cx="12192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DBF57-B79F-4108-91C8-AE87B06B68BE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Node.js </a:t>
            </a:r>
            <a:r>
              <a:rPr lang="ko-KR" altLang="en-US" sz="2800" dirty="0">
                <a:latin typeface="+mn-lt"/>
              </a:rPr>
              <a:t>특징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024693-A394-475D-8958-E0B09A627ADC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7175AF8-05FA-4341-9A7B-4F2CEDBF1729}"/>
              </a:ext>
            </a:extLst>
          </p:cNvPr>
          <p:cNvCxnSpPr>
            <a:cxnSpLocks/>
          </p:cNvCxnSpPr>
          <p:nvPr/>
        </p:nvCxnSpPr>
        <p:spPr>
          <a:xfrm>
            <a:off x="673101" y="3036044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C7FEF-D006-4583-A393-991E4153AE24}"/>
              </a:ext>
            </a:extLst>
          </p:cNvPr>
          <p:cNvSpPr txBox="1"/>
          <p:nvPr/>
        </p:nvSpPr>
        <p:spPr>
          <a:xfrm>
            <a:off x="1127125" y="2588182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 dirty="0">
                <a:latin typeface="+mn-lt"/>
              </a:rPr>
              <a:t>자바스크립트 런타임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E30BB-6094-4D03-AE51-3E49B3D6216E}"/>
              </a:ext>
            </a:extLst>
          </p:cNvPr>
          <p:cNvSpPr txBox="1"/>
          <p:nvPr/>
        </p:nvSpPr>
        <p:spPr>
          <a:xfrm>
            <a:off x="577850" y="3193106"/>
            <a:ext cx="351472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1400" dirty="0">
                <a:latin typeface="+mn-lt"/>
              </a:rPr>
              <a:t>자바스크립트 프로그램을 컴퓨터에서 실행할 수 있게 하는 자바스크립트 </a:t>
            </a:r>
            <a:r>
              <a:rPr lang="ko-KR" altLang="en-US" sz="1400" dirty="0" err="1">
                <a:latin typeface="+mn-lt"/>
              </a:rPr>
              <a:t>실행기</a:t>
            </a:r>
            <a:endParaRPr lang="ko-KR" altLang="en-US" sz="1400" dirty="0">
              <a:latin typeface="+mn-lt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F7C1E3A-A99A-4635-9ACB-7EE88DCB30FE}"/>
              </a:ext>
            </a:extLst>
          </p:cNvPr>
          <p:cNvCxnSpPr>
            <a:cxnSpLocks/>
          </p:cNvCxnSpPr>
          <p:nvPr/>
        </p:nvCxnSpPr>
        <p:spPr>
          <a:xfrm>
            <a:off x="2544764" y="5083355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8DF015-0163-4016-9A2E-234C615B416C}"/>
              </a:ext>
            </a:extLst>
          </p:cNvPr>
          <p:cNvSpPr txBox="1"/>
          <p:nvPr/>
        </p:nvSpPr>
        <p:spPr>
          <a:xfrm>
            <a:off x="2998788" y="4635493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 dirty="0" err="1">
                <a:latin typeface="+mn-lt"/>
              </a:rPr>
              <a:t>논블로킹</a:t>
            </a:r>
            <a:r>
              <a:rPr lang="ko-KR" altLang="en-US" dirty="0">
                <a:latin typeface="+mn-lt"/>
              </a:rPr>
              <a:t>  </a:t>
            </a:r>
            <a:r>
              <a:rPr lang="en-US" altLang="ko-KR" dirty="0">
                <a:latin typeface="+mn-lt"/>
              </a:rPr>
              <a:t>I/O</a:t>
            </a:r>
            <a:endParaRPr lang="ko-KR" altLang="en-US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44B751-D005-4096-8287-354347FBAFF9}"/>
              </a:ext>
            </a:extLst>
          </p:cNvPr>
          <p:cNvSpPr txBox="1"/>
          <p:nvPr/>
        </p:nvSpPr>
        <p:spPr>
          <a:xfrm>
            <a:off x="2449513" y="5240417"/>
            <a:ext cx="3514726" cy="7386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1400" dirty="0">
                <a:latin typeface="+mn-lt"/>
              </a:rPr>
              <a:t>비동기 방식으로 블로킹을 만들지 않게 끔 처리한다</a:t>
            </a:r>
            <a:r>
              <a:rPr lang="en-US" altLang="ko-KR" sz="1400" dirty="0">
                <a:latin typeface="+mn-lt"/>
              </a:rPr>
              <a:t>. </a:t>
            </a:r>
            <a:r>
              <a:rPr lang="ko-KR" altLang="en-US" sz="1400" dirty="0">
                <a:latin typeface="+mn-lt"/>
              </a:rPr>
              <a:t>함수 호출 시에 당장 실행하는 것이 아닌 한 곳에 쌓아 놓고 동시에 요청 처리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F7A36B-055F-4E7B-8C89-EE60BF8F2D10}"/>
              </a:ext>
            </a:extLst>
          </p:cNvPr>
          <p:cNvCxnSpPr>
            <a:cxnSpLocks/>
          </p:cNvCxnSpPr>
          <p:nvPr/>
        </p:nvCxnSpPr>
        <p:spPr>
          <a:xfrm>
            <a:off x="4433888" y="3036044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C3B367F-1988-492D-9A98-23B3A1E84CDA}"/>
              </a:ext>
            </a:extLst>
          </p:cNvPr>
          <p:cNvSpPr txBox="1"/>
          <p:nvPr/>
        </p:nvSpPr>
        <p:spPr>
          <a:xfrm>
            <a:off x="4887912" y="2588182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 dirty="0">
                <a:latin typeface="+mn-lt"/>
              </a:rPr>
              <a:t>이벤트 기반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4227AD-B927-4124-B498-79B980B706CE}"/>
              </a:ext>
            </a:extLst>
          </p:cNvPr>
          <p:cNvSpPr txBox="1"/>
          <p:nvPr/>
        </p:nvSpPr>
        <p:spPr>
          <a:xfrm>
            <a:off x="4338637" y="3193106"/>
            <a:ext cx="3514726" cy="7386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1400" dirty="0">
                <a:latin typeface="+mn-lt"/>
              </a:rPr>
              <a:t>이벤트가 발생할 때 미리 지정해둔 작업을 수행하는 방식</a:t>
            </a:r>
            <a:r>
              <a:rPr lang="en-US" altLang="ko-KR" sz="1400" dirty="0">
                <a:latin typeface="+mn-lt"/>
              </a:rPr>
              <a:t>. </a:t>
            </a:r>
            <a:r>
              <a:rPr lang="ko-KR" altLang="en-US" sz="1400" dirty="0">
                <a:latin typeface="+mn-lt"/>
              </a:rPr>
              <a:t>즉</a:t>
            </a:r>
            <a:r>
              <a:rPr lang="en-US" altLang="ko-KR" sz="1400" dirty="0">
                <a:latin typeface="+mn-lt"/>
              </a:rPr>
              <a:t>, </a:t>
            </a:r>
            <a:r>
              <a:rPr lang="ko-KR" altLang="en-US" sz="1400" dirty="0">
                <a:latin typeface="+mn-lt"/>
              </a:rPr>
              <a:t>특정 이벤트가 발생하면 </a:t>
            </a:r>
            <a:r>
              <a:rPr lang="ko-KR" altLang="en-US" sz="1400" dirty="0" err="1">
                <a:latin typeface="+mn-lt"/>
              </a:rPr>
              <a:t>리스너로</a:t>
            </a:r>
            <a:r>
              <a:rPr lang="ko-KR" altLang="en-US" sz="1400" dirty="0">
                <a:latin typeface="+mn-lt"/>
              </a:rPr>
              <a:t> 등록해둔 콜백함수를 호출하여 수행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220C954-6C26-42AB-836F-D4A4816BE8CA}"/>
              </a:ext>
            </a:extLst>
          </p:cNvPr>
          <p:cNvCxnSpPr>
            <a:cxnSpLocks/>
          </p:cNvCxnSpPr>
          <p:nvPr/>
        </p:nvCxnSpPr>
        <p:spPr>
          <a:xfrm>
            <a:off x="6305551" y="5083355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DCDB556-0725-4192-9BFE-8884DD54E1AE}"/>
              </a:ext>
            </a:extLst>
          </p:cNvPr>
          <p:cNvSpPr txBox="1"/>
          <p:nvPr/>
        </p:nvSpPr>
        <p:spPr>
          <a:xfrm>
            <a:off x="6759575" y="4635493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 dirty="0">
                <a:latin typeface="+mn-lt"/>
              </a:rPr>
              <a:t>싱글 스레드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993F175-5777-4FFF-8AD0-272B5A9F3E06}"/>
              </a:ext>
            </a:extLst>
          </p:cNvPr>
          <p:cNvCxnSpPr>
            <a:cxnSpLocks/>
          </p:cNvCxnSpPr>
          <p:nvPr/>
        </p:nvCxnSpPr>
        <p:spPr>
          <a:xfrm>
            <a:off x="8194675" y="3036044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3DB999-A9FB-4F58-9CB0-F5B3890FEA3F}"/>
              </a:ext>
            </a:extLst>
          </p:cNvPr>
          <p:cNvSpPr txBox="1"/>
          <p:nvPr/>
        </p:nvSpPr>
        <p:spPr>
          <a:xfrm>
            <a:off x="8648699" y="2588182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 dirty="0">
                <a:latin typeface="+mn-lt"/>
              </a:rPr>
              <a:t>이벤트 루프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5EFC80-4568-4B4B-9032-435E2F21A857}"/>
              </a:ext>
            </a:extLst>
          </p:cNvPr>
          <p:cNvSpPr txBox="1"/>
          <p:nvPr/>
        </p:nvSpPr>
        <p:spPr>
          <a:xfrm>
            <a:off x="8099424" y="3193106"/>
            <a:ext cx="3514726" cy="7386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1400" dirty="0">
                <a:latin typeface="+mn-lt"/>
              </a:rPr>
              <a:t>여러 이벤트가 동시에 발생하는 경우 어떤 순서로 콜백함수를 호출 할지를 이벤트 루프가 판단한다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BC1D94-A421-4CF9-8549-91DF0B6FEC6E}"/>
              </a:ext>
            </a:extLst>
          </p:cNvPr>
          <p:cNvSpPr txBox="1"/>
          <p:nvPr/>
        </p:nvSpPr>
        <p:spPr>
          <a:xfrm>
            <a:off x="2217315" y="1525973"/>
            <a:ext cx="775737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2400" b="1" dirty="0">
                <a:latin typeface="+mn-lt"/>
              </a:rPr>
              <a:t>Chrome V8 JavaScript </a:t>
            </a:r>
            <a:r>
              <a:rPr lang="ko-KR" altLang="en-US" sz="2400" b="1" dirty="0">
                <a:latin typeface="+mn-lt"/>
              </a:rPr>
              <a:t>엔진으로 </a:t>
            </a:r>
            <a:r>
              <a:rPr lang="ko-KR" altLang="en-US" sz="2400" b="1" dirty="0" err="1">
                <a:latin typeface="+mn-lt"/>
              </a:rPr>
              <a:t>빌드된</a:t>
            </a:r>
            <a:r>
              <a:rPr lang="ko-KR" altLang="en-US" sz="2400" b="1" dirty="0">
                <a:latin typeface="+mn-lt"/>
              </a:rPr>
              <a:t> </a:t>
            </a:r>
            <a:r>
              <a:rPr lang="en-US" altLang="ko-KR" sz="2400" b="1" dirty="0">
                <a:latin typeface="+mn-lt"/>
              </a:rPr>
              <a:t>JavaScript </a:t>
            </a:r>
            <a:r>
              <a:rPr lang="ko-KR" altLang="en-US" sz="2400" b="1" dirty="0">
                <a:latin typeface="+mn-lt"/>
              </a:rPr>
              <a:t>런타임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C27274F-7D5A-40C8-8F51-CB74BC6797A7}"/>
              </a:ext>
            </a:extLst>
          </p:cNvPr>
          <p:cNvCxnSpPr>
            <a:cxnSpLocks/>
          </p:cNvCxnSpPr>
          <p:nvPr/>
        </p:nvCxnSpPr>
        <p:spPr>
          <a:xfrm>
            <a:off x="4550370" y="2066169"/>
            <a:ext cx="3091260" cy="0"/>
          </a:xfrm>
          <a:prstGeom prst="line">
            <a:avLst/>
          </a:prstGeom>
          <a:ln w="57150" cmpd="dbl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76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Node.js</a:t>
            </a:r>
            <a:r>
              <a:rPr lang="ko-KR" altLang="en-US" sz="2800" dirty="0">
                <a:latin typeface="+mn-lt"/>
              </a:rPr>
              <a:t>의 장단점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800696-0C52-4023-F1D4-E955C7FF65DA}"/>
              </a:ext>
            </a:extLst>
          </p:cNvPr>
          <p:cNvSpPr txBox="1"/>
          <p:nvPr/>
        </p:nvSpPr>
        <p:spPr>
          <a:xfrm>
            <a:off x="777986" y="1176323"/>
            <a:ext cx="9590807" cy="599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장점</a:t>
            </a:r>
            <a:endParaRPr lang="en-US" altLang="ko-KR" b="1" dirty="0"/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Node.js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는 </a:t>
            </a: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단일 스레드</a:t>
            </a:r>
            <a:r>
              <a:rPr lang="en-US" altLang="ko-KR" b="1" i="0" u="sng" dirty="0">
                <a:solidFill>
                  <a:srgbClr val="000000"/>
                </a:solidFill>
                <a:effectLst/>
              </a:rPr>
              <a:t>(Single-Thread)</a:t>
            </a: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의 논 블로킹</a:t>
            </a:r>
            <a:r>
              <a:rPr lang="en-US" altLang="ko-KR" b="1" i="0" u="sng" dirty="0">
                <a:solidFill>
                  <a:srgbClr val="000000"/>
                </a:solidFill>
                <a:effectLst/>
              </a:rPr>
              <a:t>(Non-blocking I/O) </a:t>
            </a: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이벤트 기반 비동기 방식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으로 처리되어 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높은 처리 성능을 가지고 있다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내장 </a:t>
            </a:r>
            <a:r>
              <a:rPr lang="en-US" altLang="ko-KR" b="1" i="0" u="sng" dirty="0">
                <a:solidFill>
                  <a:srgbClr val="000000"/>
                </a:solidFill>
                <a:effectLst/>
              </a:rPr>
              <a:t>HTTP </a:t>
            </a: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서버 라이브러리를 포함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하고 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있어 웹 서버에서 아파치 등의 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별도의 소프트웨어 없이 동작하는 것이 가능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하며 이를 통해 웹 서버의 동작에 있어 더 많은 통제를 가능케 한다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i="0" u="sng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altLang="ko-KR" b="1" i="0" u="sng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언어로 </a:t>
            </a:r>
            <a:r>
              <a:rPr lang="en-US" altLang="ko-KR" b="1" i="0" u="sng" dirty="0">
                <a:solidFill>
                  <a:srgbClr val="000000"/>
                </a:solidFill>
                <a:effectLst/>
              </a:rPr>
              <a:t>Front-end </a:t>
            </a: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뿐만 아니라 </a:t>
            </a:r>
            <a:r>
              <a:rPr lang="en-US" altLang="ko-KR" b="1" i="0" u="sng" dirty="0">
                <a:solidFill>
                  <a:srgbClr val="000000"/>
                </a:solidFill>
                <a:effectLst/>
              </a:rPr>
              <a:t>Back-end </a:t>
            </a: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개발 환경을 구성할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 수 있기에 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생산성이 높고 러닝 커브가 줄어든다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다양한 패키지 매니저</a:t>
            </a:r>
            <a:r>
              <a:rPr lang="en-US" altLang="ko-KR" b="1" i="0" u="sng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1" i="0" u="sng" dirty="0" err="1">
                <a:solidFill>
                  <a:srgbClr val="000000"/>
                </a:solidFill>
                <a:effectLst/>
              </a:rPr>
              <a:t>npm</a:t>
            </a:r>
            <a:r>
              <a:rPr lang="en-US" altLang="ko-KR" b="1" i="0" u="sng" dirty="0">
                <a:solidFill>
                  <a:srgbClr val="000000"/>
                </a:solidFill>
                <a:effectLst/>
              </a:rPr>
              <a:t>: node Package Manager)</a:t>
            </a: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를 기반으로 다양한 모듈</a:t>
            </a:r>
            <a:r>
              <a:rPr lang="en-US" altLang="ko-KR" b="1" i="0" u="sng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패키지</a:t>
            </a:r>
            <a:r>
              <a:rPr lang="en-US" altLang="ko-KR" b="1" i="0" u="sng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을 제공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하며 필요 라이브러리에 대해 설치하고 사용할 수 있기에 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효율성이 좋다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7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Node.js</a:t>
            </a:r>
            <a:r>
              <a:rPr lang="ko-KR" altLang="en-US" sz="2800" dirty="0">
                <a:latin typeface="+mn-lt"/>
              </a:rPr>
              <a:t>의 장단점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800696-0C52-4023-F1D4-E955C7FF65DA}"/>
              </a:ext>
            </a:extLst>
          </p:cNvPr>
          <p:cNvSpPr txBox="1"/>
          <p:nvPr/>
        </p:nvSpPr>
        <p:spPr>
          <a:xfrm>
            <a:off x="777986" y="1176323"/>
            <a:ext cx="9590807" cy="516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단점</a:t>
            </a:r>
            <a:endParaRPr lang="en-US" altLang="ko-KR" b="1" dirty="0"/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Node.js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모든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API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는 </a:t>
            </a: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‘비동기 기반의 처리 </a:t>
            </a:r>
            <a:r>
              <a:rPr lang="ko-KR" altLang="en-US" b="1" i="0" u="sng" dirty="0" err="1">
                <a:solidFill>
                  <a:srgbClr val="000000"/>
                </a:solidFill>
                <a:effectLst/>
              </a:rPr>
              <a:t>방식’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이라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서버의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 로직이 복잡한 경우에 ‘</a:t>
            </a:r>
            <a:r>
              <a:rPr lang="ko-KR" altLang="en-US" b="1" i="0" dirty="0" err="1">
                <a:solidFill>
                  <a:srgbClr val="000000"/>
                </a:solidFill>
                <a:effectLst/>
              </a:rPr>
              <a:t>콜백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 함수 늪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(callback hell)'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에 빠질 수 있다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단일 스레드</a:t>
            </a:r>
            <a:r>
              <a:rPr lang="en-US" altLang="ko-KR" b="1" i="0" u="sng" dirty="0">
                <a:solidFill>
                  <a:srgbClr val="000000"/>
                </a:solidFill>
                <a:effectLst/>
              </a:rPr>
              <a:t>(Single Thread)</a:t>
            </a: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이기 때문에</a:t>
            </a:r>
            <a:r>
              <a:rPr lang="ko-KR" altLang="en-US" b="0" i="0" u="sng" dirty="0">
                <a:solidFill>
                  <a:srgbClr val="000000"/>
                </a:solidFill>
                <a:effectLst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하나의 작업이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 오래 걸리는 웹 서비스에 경우 애플리케이션의 성능이 저하될 수 있다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해당 코드를 수행이 되어야지 코드에서 에러가 났는지 확인이 가능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하며 에러 갈 날 경우 프로세스 자체가 내려갈 수 있다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i="0" u="sng" dirty="0">
                <a:solidFill>
                  <a:srgbClr val="000000"/>
                </a:solidFill>
                <a:effectLst/>
              </a:rPr>
              <a:t>세션을 공유할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 경우 </a:t>
            </a:r>
            <a:r>
              <a:rPr lang="en-US" altLang="ko-KR" b="0" i="0" dirty="0" err="1">
                <a:solidFill>
                  <a:srgbClr val="000000"/>
                </a:solidFill>
                <a:effectLst/>
              </a:rPr>
              <a:t>redis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와 같은 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부가적인 인프라가 필요하다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53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latin typeface="+mn-lt"/>
              </a:rPr>
              <a:t>언제 </a:t>
            </a:r>
            <a:r>
              <a:rPr lang="ko-KR" altLang="en-US" sz="2800" dirty="0" err="1">
                <a:latin typeface="+mn-lt"/>
              </a:rPr>
              <a:t>써야할까</a:t>
            </a:r>
            <a:r>
              <a:rPr lang="en-US" altLang="ko-KR" sz="2800" dirty="0">
                <a:latin typeface="+mn-lt"/>
              </a:rPr>
              <a:t>??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DCC163-6D1B-272C-9DBF-71E2D1325C45}"/>
              </a:ext>
            </a:extLst>
          </p:cNvPr>
          <p:cNvSpPr txBox="1"/>
          <p:nvPr/>
        </p:nvSpPr>
        <p:spPr>
          <a:xfrm>
            <a:off x="434910" y="1484851"/>
            <a:ext cx="11036299" cy="5070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하나의 언어로 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Front/Back-end 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개발환경을 구성할 때 유용하다</a:t>
            </a:r>
            <a:endParaRPr lang="en-US" altLang="ko-KR" sz="2000" b="0" i="0" dirty="0">
              <a:solidFill>
                <a:srgbClr val="000000"/>
              </a:solidFill>
              <a:effectLst/>
            </a:endParaRP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endParaRPr lang="ko-KR" altLang="en-US" sz="2000" b="0" i="0" dirty="0">
              <a:solidFill>
                <a:srgbClr val="000000"/>
              </a:solidFill>
              <a:effectLst/>
            </a:endParaRP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간단한 로직으로 구성하는 서비스에 사용하는 것이 좋다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endParaRPr lang="ko-KR" altLang="en-US" sz="2000" b="0" i="0" dirty="0">
              <a:solidFill>
                <a:srgbClr val="000000"/>
              </a:solidFill>
              <a:effectLst/>
            </a:endParaRP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i="0" dirty="0">
                <a:solidFill>
                  <a:srgbClr val="000000"/>
                </a:solidFill>
                <a:effectLst/>
              </a:rPr>
              <a:t>입출력</a:t>
            </a:r>
            <a:r>
              <a:rPr lang="en-US" altLang="ko-KR" sz="2000" b="1" i="0" dirty="0">
                <a:solidFill>
                  <a:srgbClr val="000000"/>
                </a:solidFill>
                <a:effectLst/>
              </a:rPr>
              <a:t>(I/O)</a:t>
            </a:r>
            <a:r>
              <a:rPr lang="ko-KR" altLang="en-US" sz="2000" b="1" i="0" dirty="0">
                <a:solidFill>
                  <a:srgbClr val="000000"/>
                </a:solidFill>
                <a:effectLst/>
              </a:rPr>
              <a:t>이 자주 발생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하는 작고 빈번한 요청을 처리하는 서비스에 어울린다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. </a:t>
            </a:r>
            <a:br>
              <a:rPr lang="en-US" altLang="ko-KR" sz="2000" b="0" i="0" dirty="0">
                <a:solidFill>
                  <a:srgbClr val="000000"/>
                </a:solidFill>
                <a:effectLst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	ex) 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알림 혹은 채팅 서비스</a:t>
            </a:r>
            <a:endParaRPr lang="en-US" altLang="ko-KR" sz="2000" b="0" i="0" dirty="0">
              <a:solidFill>
                <a:srgbClr val="000000"/>
              </a:solidFill>
              <a:effectLst/>
            </a:endParaRP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endParaRPr lang="ko-KR" altLang="en-US" sz="2000" b="0" i="0" dirty="0">
              <a:solidFill>
                <a:srgbClr val="000000"/>
              </a:solidFill>
              <a:effectLst/>
            </a:endParaRP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비동기 방식에 어울리는 서비스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네트워크 스트리밍 서비스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채팅 서비스 등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에 유용하다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endParaRPr lang="ko-KR" altLang="en-US" sz="2000" b="0" i="0" dirty="0">
              <a:solidFill>
                <a:srgbClr val="000000"/>
              </a:solidFill>
              <a:effectLst/>
            </a:endParaRPr>
          </a:p>
          <a:p>
            <a:pPr algn="l" latinLnBrk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빠르게 환경 구성을 하여 개발을 해야 하는 경우에 유용하다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.</a:t>
            </a:r>
            <a:endParaRPr lang="ko-KR" altLang="en-US" sz="20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961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Node.js</a:t>
            </a:r>
            <a:r>
              <a:rPr lang="ko-KR" altLang="en-US" sz="2800" dirty="0">
                <a:latin typeface="+mn-lt"/>
              </a:rPr>
              <a:t>를 사용하는 기업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0" name="Picture 2" descr="넷플릭스 대한민국 - 인터넷으로 시리즈와 영화를 시청하세요">
            <a:extLst>
              <a:ext uri="{FF2B5EF4-FFF2-40B4-BE49-F238E27FC236}">
                <a16:creationId xmlns:a16="http://schemas.microsoft.com/office/drawing/2014/main" id="{E41AC9C0-A0F3-DF39-ACC5-0829BD797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6" y="2304759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이슈 4년前 퇴출당한 우버의 절치부심…택시와 손잡았다 | 한경닷컴">
            <a:extLst>
              <a:ext uri="{FF2B5EF4-FFF2-40B4-BE49-F238E27FC236}">
                <a16:creationId xmlns:a16="http://schemas.microsoft.com/office/drawing/2014/main" id="{159CD6A7-2B15-ED68-831C-3E7E8B11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70" y="1568305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아마존 로고">
            <a:extLst>
              <a:ext uri="{FF2B5EF4-FFF2-40B4-BE49-F238E27FC236}">
                <a16:creationId xmlns:a16="http://schemas.microsoft.com/office/drawing/2014/main" id="{AC44A14E-2015-0BDC-89A1-30F647636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50" y="1590544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 descr="쿠팡, 작년 매출 54% 증가한 22조원… 창사 이래 최고치 | Save Internet 뉴데일리">
            <a:extLst>
              <a:ext uri="{FF2B5EF4-FFF2-40B4-BE49-F238E27FC236}">
                <a16:creationId xmlns:a16="http://schemas.microsoft.com/office/drawing/2014/main" id="{B0C0BFCD-285D-EC32-D9F3-91A68F94D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64" y="3441579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8" name="Picture 10" descr="카카오">
            <a:extLst>
              <a:ext uri="{FF2B5EF4-FFF2-40B4-BE49-F238E27FC236}">
                <a16:creationId xmlns:a16="http://schemas.microsoft.com/office/drawing/2014/main" id="{FEFD878C-38ED-B55E-63B8-5935BDC8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95" y="467572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0" name="Picture 12" descr="이베이 - 위키백과, 우리 모두의 백과사전">
            <a:extLst>
              <a:ext uri="{FF2B5EF4-FFF2-40B4-BE49-F238E27FC236}">
                <a16:creationId xmlns:a16="http://schemas.microsoft.com/office/drawing/2014/main" id="{5D58E8B3-3634-2EB4-B1CE-6FC839E91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59" y="3068312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1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Node.js</a:t>
            </a:r>
            <a:r>
              <a:rPr lang="ko-KR" altLang="en-US" sz="2800" dirty="0">
                <a:latin typeface="+mn-lt"/>
              </a:rPr>
              <a:t> 및 </a:t>
            </a:r>
            <a:r>
              <a:rPr lang="en-US" altLang="ko-KR" sz="2800" dirty="0" err="1">
                <a:latin typeface="+mn-lt"/>
              </a:rPr>
              <a:t>npm</a:t>
            </a:r>
            <a:r>
              <a:rPr lang="en-US" altLang="ko-KR" sz="2800" dirty="0">
                <a:latin typeface="+mn-lt"/>
              </a:rPr>
              <a:t> </a:t>
            </a:r>
            <a:r>
              <a:rPr lang="ko-KR" altLang="en-US" sz="2800" dirty="0">
                <a:latin typeface="+mn-lt"/>
              </a:rPr>
              <a:t>설치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9963759-CA8B-A8CC-B227-20212F7D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72" y="1709276"/>
            <a:ext cx="8820150" cy="4933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9871C3-E898-B0E8-F62D-0D61D7DF0B36}"/>
              </a:ext>
            </a:extLst>
          </p:cNvPr>
          <p:cNvSpPr txBox="1"/>
          <p:nvPr/>
        </p:nvSpPr>
        <p:spPr>
          <a:xfrm>
            <a:off x="662730" y="138828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Google</a:t>
            </a:r>
            <a:r>
              <a:rPr lang="ko-KR" altLang="en-US" dirty="0"/>
              <a:t>에 </a:t>
            </a: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9388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VS</a:t>
            </a:r>
            <a:r>
              <a:rPr lang="ko-KR" altLang="en-US" sz="2800" dirty="0">
                <a:latin typeface="+mn-lt"/>
              </a:rPr>
              <a:t> </a:t>
            </a:r>
            <a:r>
              <a:rPr lang="en-US" altLang="ko-KR" sz="2800" dirty="0">
                <a:latin typeface="+mn-lt"/>
              </a:rPr>
              <a:t>Code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CF4DE9D-1336-2A97-C382-185388A1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898752"/>
            <a:ext cx="87249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3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JS </a:t>
            </a:r>
            <a:r>
              <a:rPr lang="ko-KR" altLang="en-US" sz="2800" dirty="0">
                <a:latin typeface="+mn-lt"/>
              </a:rPr>
              <a:t>내장 함수 맛보기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57C6E7-DD62-47A3-2DBD-C0B1F5460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82131"/>
              </p:ext>
            </p:extLst>
          </p:nvPr>
        </p:nvGraphicFramePr>
        <p:xfrm>
          <a:off x="2384774" y="2289578"/>
          <a:ext cx="7422451" cy="2785760"/>
        </p:xfrm>
        <a:graphic>
          <a:graphicData uri="http://schemas.openxmlformats.org/drawingml/2006/table">
            <a:tbl>
              <a:tblPr/>
              <a:tblGrid>
                <a:gridCol w="2459645">
                  <a:extLst>
                    <a:ext uri="{9D8B030D-6E8A-4147-A177-3AD203B41FA5}">
                      <a16:colId xmlns:a16="http://schemas.microsoft.com/office/drawing/2014/main" val="1400264276"/>
                    </a:ext>
                  </a:extLst>
                </a:gridCol>
                <a:gridCol w="4962806">
                  <a:extLst>
                    <a:ext uri="{9D8B030D-6E8A-4147-A177-3AD203B41FA5}">
                      <a16:colId xmlns:a16="http://schemas.microsoft.com/office/drawing/2014/main" val="2937869672"/>
                    </a:ext>
                  </a:extLst>
                </a:gridCol>
              </a:tblGrid>
              <a:tr h="617041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전역 객체 이름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5" marR="64775" marT="17906" marB="17906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5" marR="64775" marT="17906" marB="17906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444644"/>
                  </a:ext>
                </a:extLst>
              </a:tr>
              <a:tr h="71322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console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6" marR="68586" marT="45717" marB="45717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콘솔 창에 결과를 보여주는 객체</a:t>
                      </a:r>
                    </a:p>
                  </a:txBody>
                  <a:tcPr marL="68586" marR="68586" marT="45717" marB="45717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258583"/>
                  </a:ext>
                </a:extLst>
              </a:tr>
              <a:tr h="727746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process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6" marR="68586" marT="45717" marB="45717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프로세스의 실행에 대한 정보를 다루는 객체</a:t>
                      </a:r>
                    </a:p>
                  </a:txBody>
                  <a:tcPr marL="68586" marR="68586" marT="45717" marB="45717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640626"/>
                  </a:ext>
                </a:extLst>
              </a:tr>
              <a:tr h="727746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exports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6" marR="68586" marT="45717" marB="45717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모듈을 다루는 객체</a:t>
                      </a:r>
                    </a:p>
                  </a:txBody>
                  <a:tcPr marL="68586" marR="68586" marT="45717" marB="45717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73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9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JS </a:t>
            </a:r>
            <a:r>
              <a:rPr lang="ko-KR" altLang="en-US" sz="2800" dirty="0">
                <a:latin typeface="+mn-lt"/>
              </a:rPr>
              <a:t>내장 함수 맛보기 </a:t>
            </a:r>
            <a:r>
              <a:rPr lang="en-US" altLang="ko-KR" sz="2800" dirty="0">
                <a:latin typeface="+mn-lt"/>
              </a:rPr>
              <a:t>- console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FD10A73-833A-ECEC-57C3-7CA76586C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32319"/>
              </p:ext>
            </p:extLst>
          </p:nvPr>
        </p:nvGraphicFramePr>
        <p:xfrm>
          <a:off x="2278344" y="2267766"/>
          <a:ext cx="7631112" cy="2144714"/>
        </p:xfrm>
        <a:graphic>
          <a:graphicData uri="http://schemas.openxmlformats.org/drawingml/2006/table">
            <a:tbl>
              <a:tblPr/>
              <a:tblGrid>
                <a:gridCol w="2528887">
                  <a:extLst>
                    <a:ext uri="{9D8B030D-6E8A-4147-A177-3AD203B41FA5}">
                      <a16:colId xmlns:a16="http://schemas.microsoft.com/office/drawing/2014/main" val="2931393608"/>
                    </a:ext>
                  </a:extLst>
                </a:gridCol>
                <a:gridCol w="5102225">
                  <a:extLst>
                    <a:ext uri="{9D8B030D-6E8A-4147-A177-3AD203B41FA5}">
                      <a16:colId xmlns:a16="http://schemas.microsoft.com/office/drawing/2014/main" val="922829415"/>
                    </a:ext>
                  </a:extLst>
                </a:gridCol>
              </a:tblGrid>
              <a:tr h="4746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 이름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3" marR="64773" marT="17899" marB="17899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3" marR="64773" marT="17899" marB="17899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585576"/>
                  </a:ext>
                </a:extLst>
              </a:tr>
              <a:tr h="5492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dir(object)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3" marR="68583" marT="45700" marB="45700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자바스크립트 객체의 속성들을 출력합니다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3" marR="68583" marT="45700" marB="45700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281217"/>
                  </a:ext>
                </a:extLst>
              </a:tr>
              <a:tr h="5603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time(id)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3" marR="68583" marT="45700" marB="45700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실행 시간을 측정하기 위한 시작 시간을 기록합니다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3" marR="68583" marT="45700" marB="45700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845317"/>
                  </a:ext>
                </a:extLst>
              </a:tr>
              <a:tr h="5603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timeEnd(id)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3" marR="68583" marT="45700" marB="45700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실행 시간을 측정하기 위한 끝 시간을 기록합니다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3" marR="68583" marT="45700" marB="45700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7039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47B18B3-285E-CEE4-5766-5F383BDF0470}"/>
              </a:ext>
            </a:extLst>
          </p:cNvPr>
          <p:cNvSpPr txBox="1"/>
          <p:nvPr/>
        </p:nvSpPr>
        <p:spPr>
          <a:xfrm>
            <a:off x="2280444" y="4992797"/>
            <a:ext cx="762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r>
              <a:rPr lang="ko-KR" altLang="en-US" dirty="0"/>
              <a:t>과 </a:t>
            </a:r>
            <a:r>
              <a:rPr lang="en-US" altLang="ko-KR" dirty="0" err="1"/>
              <a:t>timeEnd</a:t>
            </a:r>
            <a:r>
              <a:rPr lang="ko-KR" altLang="en-US" dirty="0"/>
              <a:t> 같은 경우 로직의 소요 시간 측정할 때 많이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74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JS </a:t>
            </a:r>
            <a:r>
              <a:rPr lang="ko-KR" altLang="en-US" sz="2800" dirty="0">
                <a:latin typeface="+mn-lt"/>
              </a:rPr>
              <a:t>내장 함수 맛보기</a:t>
            </a:r>
            <a:r>
              <a:rPr lang="en-US" altLang="ko-KR" sz="2800" dirty="0">
                <a:latin typeface="+mn-lt"/>
              </a:rPr>
              <a:t> - process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4B039E-CD5D-1FDF-F2C9-688B062FB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14392"/>
              </p:ext>
            </p:extLst>
          </p:nvPr>
        </p:nvGraphicFramePr>
        <p:xfrm>
          <a:off x="2099469" y="1947761"/>
          <a:ext cx="7993062" cy="2598999"/>
        </p:xfrm>
        <a:graphic>
          <a:graphicData uri="http://schemas.openxmlformats.org/drawingml/2006/table">
            <a:tbl>
              <a:tblPr/>
              <a:tblGrid>
                <a:gridCol w="2647950">
                  <a:extLst>
                    <a:ext uri="{9D8B030D-6E8A-4147-A177-3AD203B41FA5}">
                      <a16:colId xmlns:a16="http://schemas.microsoft.com/office/drawing/2014/main" val="862465714"/>
                    </a:ext>
                  </a:extLst>
                </a:gridCol>
                <a:gridCol w="5345112">
                  <a:extLst>
                    <a:ext uri="{9D8B030D-6E8A-4147-A177-3AD203B41FA5}">
                      <a16:colId xmlns:a16="http://schemas.microsoft.com/office/drawing/2014/main" val="4268283893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 이름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1" marR="64771" marT="17896" marB="17896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1" marR="64771" marT="17896" marB="17896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684644"/>
                  </a:ext>
                </a:extLst>
              </a:tr>
              <a:tr h="4826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argv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1" marR="68581" marT="45692" marB="45692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프로세스를 실행할 때 전달되는 파라미터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매개변수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</a:t>
                      </a:r>
                    </a:p>
                  </a:txBody>
                  <a:tcPr marL="68581" marR="68581" marT="45692" marB="45692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9896"/>
                  </a:ext>
                </a:extLst>
              </a:tr>
              <a:tr h="4921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env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1" marR="68581" marT="45692" marB="45692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환경 변수 정보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 환경 변수를 가져오는 경우도 있지만 프로젝트 내의 환경변수를 설정하여 가져오는 경우도 있음</a:t>
                      </a:r>
                    </a:p>
                  </a:txBody>
                  <a:tcPr marL="68581" marR="68581" marT="45692" marB="45692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823394"/>
                  </a:ext>
                </a:extLst>
              </a:tr>
              <a:tr h="4921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exit( 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1" marR="68581" marT="45692" marB="45692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프로세스를 끝내는 메소드</a:t>
                      </a:r>
                    </a:p>
                  </a:txBody>
                  <a:tcPr marL="68581" marR="68581" marT="45692" marB="45692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08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25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Node.js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Framework vs Library: Full Comparison - InterviewBit">
            <a:extLst>
              <a:ext uri="{FF2B5EF4-FFF2-40B4-BE49-F238E27FC236}">
                <a16:creationId xmlns:a16="http://schemas.microsoft.com/office/drawing/2014/main" id="{0364F88D-7505-513E-C717-E0786693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97" y="2374085"/>
            <a:ext cx="3749603" cy="36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5485BD-DFCA-708F-E3DD-492D405D7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03" y="1253926"/>
            <a:ext cx="8010364" cy="52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41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JS </a:t>
            </a:r>
            <a:r>
              <a:rPr lang="ko-KR" altLang="en-US" sz="2800" dirty="0">
                <a:latin typeface="+mn-lt"/>
              </a:rPr>
              <a:t>내장 모듈 맛보기 </a:t>
            </a:r>
            <a:r>
              <a:rPr lang="en-US" altLang="ko-KR" sz="2800" dirty="0">
                <a:latin typeface="+mn-lt"/>
              </a:rPr>
              <a:t>- </a:t>
            </a:r>
            <a:r>
              <a:rPr lang="en-US" altLang="ko-KR" sz="2800" dirty="0" err="1">
                <a:latin typeface="+mn-lt"/>
              </a:rPr>
              <a:t>os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69D0F2-EBB0-8B6E-C8EF-7EE95DC4C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84452"/>
              </p:ext>
            </p:extLst>
          </p:nvPr>
        </p:nvGraphicFramePr>
        <p:xfrm>
          <a:off x="1847056" y="2313730"/>
          <a:ext cx="8497888" cy="3241675"/>
        </p:xfrm>
        <a:graphic>
          <a:graphicData uri="http://schemas.openxmlformats.org/drawingml/2006/table">
            <a:tbl>
              <a:tblPr/>
              <a:tblGrid>
                <a:gridCol w="2528888">
                  <a:extLst>
                    <a:ext uri="{9D8B030D-6E8A-4147-A177-3AD203B41FA5}">
                      <a16:colId xmlns:a16="http://schemas.microsoft.com/office/drawing/2014/main" val="3821786767"/>
                    </a:ext>
                  </a:extLst>
                </a:gridCol>
                <a:gridCol w="5969000">
                  <a:extLst>
                    <a:ext uri="{9D8B030D-6E8A-4147-A177-3AD203B41FA5}">
                      <a16:colId xmlns:a16="http://schemas.microsoft.com/office/drawing/2014/main" val="3696170237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 이름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7" marR="64777" marT="17906" marB="17906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7" marR="64777" marT="17906" marB="17906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9575"/>
                  </a:ext>
                </a:extLst>
              </a:tr>
              <a:tr h="5556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hostname( 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8" marR="68588" marT="45716" marB="45716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운영체제의 호스트 이름을 알려줍니다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8" marR="68588" marT="45716" marB="45716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45415"/>
                  </a:ext>
                </a:extLst>
              </a:tr>
              <a:tr h="5556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totalmem( 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8" marR="68588" marT="45716" marB="45716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시스템의 전체 메모리 용량을 알려줍니다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8" marR="68588" marT="45716" marB="45716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482597"/>
                  </a:ext>
                </a:extLst>
              </a:tr>
              <a:tr h="5556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freemem( 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8" marR="68588" marT="45716" marB="45716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시스템에서 사용 가능한 메모리 용량을 알려줍니다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8" marR="68588" marT="45716" marB="45716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112115"/>
                  </a:ext>
                </a:extLst>
              </a:tr>
              <a:tr h="5556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cpus( 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8" marR="68588" marT="45716" marB="45716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CPU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정보를 알려줍니다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8" marR="68588" marT="45716" marB="45716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14072"/>
                  </a:ext>
                </a:extLst>
              </a:tr>
              <a:tr h="5556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networkInterfaces( 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8" marR="68588" marT="45716" marB="45716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네트워크 인터페이스 정보를 담은 배열 객체를 반환합니다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8" marR="68588" marT="45716" marB="45716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31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73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JS </a:t>
            </a:r>
            <a:r>
              <a:rPr lang="ko-KR" altLang="en-US" sz="2800" dirty="0">
                <a:latin typeface="+mn-lt"/>
              </a:rPr>
              <a:t>내장 모듈 맛보기 </a:t>
            </a:r>
            <a:r>
              <a:rPr lang="en-US" altLang="ko-KR" sz="2800" dirty="0">
                <a:latin typeface="+mn-lt"/>
              </a:rPr>
              <a:t>- path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7F4708-F181-11C0-0245-84CE3B964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00152"/>
              </p:ext>
            </p:extLst>
          </p:nvPr>
        </p:nvGraphicFramePr>
        <p:xfrm>
          <a:off x="1772443" y="2106540"/>
          <a:ext cx="8647113" cy="3414715"/>
        </p:xfrm>
        <a:graphic>
          <a:graphicData uri="http://schemas.openxmlformats.org/drawingml/2006/table">
            <a:tbl>
              <a:tblPr/>
              <a:tblGrid>
                <a:gridCol w="1990725">
                  <a:extLst>
                    <a:ext uri="{9D8B030D-6E8A-4147-A177-3AD203B41FA5}">
                      <a16:colId xmlns:a16="http://schemas.microsoft.com/office/drawing/2014/main" val="1519002212"/>
                    </a:ext>
                  </a:extLst>
                </a:gridCol>
                <a:gridCol w="6656388">
                  <a:extLst>
                    <a:ext uri="{9D8B030D-6E8A-4147-A177-3AD203B41FA5}">
                      <a16:colId xmlns:a16="http://schemas.microsoft.com/office/drawing/2014/main" val="340500506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 이름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69" marR="64769" marT="17907" marB="17907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69" marR="64769" marT="17907" marB="17907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338004"/>
                  </a:ext>
                </a:extLst>
              </a:tr>
              <a:tr h="9985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join( 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79" marR="68579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여러 개의 이름들을 모두 합쳐 하나의 파일 패스로 만들어 줍니다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패스를 완성할 때 구분자 등을 알아서 조정합니다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79" marR="68579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335511"/>
                  </a:ext>
                </a:extLst>
              </a:tr>
              <a:tr h="630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dirname( 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79" marR="68579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패스에서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디렉터리 이름을 반환합니다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79" marR="68579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161531"/>
                  </a:ext>
                </a:extLst>
              </a:tr>
              <a:tr h="630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basename( 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79" marR="68579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패스에서 파일의 확장자를 제외한 이름을 반환합니다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79" marR="68579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152377"/>
                  </a:ext>
                </a:extLst>
              </a:tr>
              <a:tr h="630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extname( 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79" marR="68579" anchor="ctr" horzOverflow="overflow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패스에서 파일의 확장자를 반환합니다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79" marR="68579" anchor="ctr" horzOverflow="overflow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15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2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latin typeface="+mn-lt"/>
              </a:rPr>
              <a:t>간단한 웹 서버 만들기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B1D472-C2C0-2343-D31C-CDF78F1EA247}"/>
              </a:ext>
            </a:extLst>
          </p:cNvPr>
          <p:cNvSpPr txBox="1"/>
          <p:nvPr/>
        </p:nvSpPr>
        <p:spPr>
          <a:xfrm>
            <a:off x="1253482" y="1942855"/>
            <a:ext cx="9241145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</a:rPr>
              <a:t>http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sz="2000" b="0" dirty="0">
                <a:solidFill>
                  <a:srgbClr val="DCDCAA"/>
                </a:solidFill>
                <a:effectLst/>
              </a:rPr>
              <a:t>require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</a:rPr>
              <a:t>"http"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);</a:t>
            </a:r>
          </a:p>
          <a:p>
            <a:br>
              <a:rPr lang="en-US" altLang="ko-KR" sz="2000" b="0" dirty="0">
                <a:solidFill>
                  <a:srgbClr val="D4D4D4"/>
                </a:solidFill>
                <a:effectLst/>
              </a:rPr>
            </a:br>
            <a:r>
              <a:rPr lang="en-US" altLang="ko-KR" sz="2000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</a:rPr>
              <a:t>server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</a:rPr>
              <a:t>http</a:t>
            </a:r>
            <a:r>
              <a:rPr lang="en-US" altLang="ko-KR" sz="2000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</a:rPr>
              <a:t>createServer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sz="2000" b="0" dirty="0">
                <a:solidFill>
                  <a:srgbClr val="569CD6"/>
                </a:solidFill>
                <a:effectLst/>
              </a:rPr>
              <a:t>function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 (</a:t>
            </a:r>
            <a:r>
              <a:rPr lang="en-US" altLang="ko-KR" sz="2000" b="0" dirty="0">
                <a:solidFill>
                  <a:srgbClr val="9CDCFE"/>
                </a:solidFill>
                <a:effectLst/>
              </a:rPr>
              <a:t>request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</a:rPr>
              <a:t>response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) {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</a:rPr>
              <a:t>response</a:t>
            </a:r>
            <a:r>
              <a:rPr lang="en-US" altLang="ko-KR" sz="2000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</a:rPr>
              <a:t>writeHead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</a:rPr>
              <a:t>200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, { </a:t>
            </a:r>
            <a:r>
              <a:rPr lang="en-US" altLang="ko-KR" sz="2000" b="0" dirty="0">
                <a:solidFill>
                  <a:srgbClr val="CE9178"/>
                </a:solidFill>
                <a:effectLst/>
              </a:rPr>
              <a:t>"Content-Type"</a:t>
            </a:r>
            <a:r>
              <a:rPr lang="en-US" altLang="ko-KR" sz="2000" b="0" dirty="0">
                <a:solidFill>
                  <a:srgbClr val="9CDCFE"/>
                </a:solidFill>
                <a:effectLst/>
              </a:rPr>
              <a:t>: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sz="2000" b="0" dirty="0">
                <a:solidFill>
                  <a:srgbClr val="CE9178"/>
                </a:solidFill>
                <a:effectLst/>
              </a:rPr>
              <a:t>"text/html"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 });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</a:rPr>
              <a:t>response</a:t>
            </a:r>
            <a:r>
              <a:rPr lang="en-US" altLang="ko-KR" sz="2000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</a:rPr>
              <a:t>end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</a:rPr>
              <a:t>"Hello node.js!!"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</a:rPr>
              <a:t>});</a:t>
            </a:r>
          </a:p>
          <a:p>
            <a:r>
              <a:rPr lang="en-US" altLang="ko-KR" sz="2000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</a:rPr>
              <a:t>port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sz="2000" b="0" dirty="0">
                <a:solidFill>
                  <a:srgbClr val="B5CEA8"/>
                </a:solidFill>
                <a:effectLst/>
              </a:rPr>
              <a:t>3000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;</a:t>
            </a:r>
          </a:p>
          <a:p>
            <a:r>
              <a:rPr lang="en-US" altLang="ko-KR" sz="2000" b="0" dirty="0" err="1">
                <a:solidFill>
                  <a:srgbClr val="9CDCFE"/>
                </a:solidFill>
                <a:effectLst/>
              </a:rPr>
              <a:t>server</a:t>
            </a:r>
            <a:r>
              <a:rPr lang="en-US" altLang="ko-KR" sz="2000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</a:rPr>
              <a:t>listen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</a:rPr>
              <a:t>port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sz="2000" b="0" dirty="0">
                <a:solidFill>
                  <a:srgbClr val="569CD6"/>
                </a:solidFill>
                <a:effectLst/>
              </a:rPr>
              <a:t>function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 () {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</a:rPr>
              <a:t>console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ko-KR" sz="2000" b="0" dirty="0">
                <a:solidFill>
                  <a:srgbClr val="DCDCAA"/>
                </a:solidFill>
                <a:effectLst/>
              </a:rPr>
              <a:t>log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</a:rPr>
              <a:t>`Server is running...http://localhost:</a:t>
            </a:r>
            <a:r>
              <a:rPr lang="en-US" altLang="ko-KR" sz="2000" b="0" dirty="0">
                <a:solidFill>
                  <a:srgbClr val="569CD6"/>
                </a:solidFill>
                <a:effectLst/>
              </a:rPr>
              <a:t>${</a:t>
            </a:r>
            <a:r>
              <a:rPr lang="en-US" altLang="ko-KR" sz="2000" b="0" dirty="0">
                <a:solidFill>
                  <a:srgbClr val="9CDCFE"/>
                </a:solidFill>
                <a:effectLst/>
              </a:rPr>
              <a:t>port</a:t>
            </a:r>
            <a:r>
              <a:rPr lang="en-US" altLang="ko-KR" sz="2000" b="0" dirty="0">
                <a:solidFill>
                  <a:srgbClr val="569CD6"/>
                </a:solidFill>
                <a:effectLst/>
              </a:rPr>
              <a:t>}</a:t>
            </a:r>
            <a:r>
              <a:rPr lang="en-US" altLang="ko-KR" sz="2000" b="0" dirty="0">
                <a:solidFill>
                  <a:srgbClr val="CE9178"/>
                </a:solidFill>
                <a:effectLst/>
              </a:rPr>
              <a:t>`</a:t>
            </a:r>
            <a:r>
              <a:rPr lang="en-US" altLang="ko-KR" sz="2000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</a:rPr>
              <a:t>});</a:t>
            </a:r>
          </a:p>
          <a:p>
            <a:br>
              <a:rPr lang="en-US" altLang="ko-KR" sz="2000" b="0" dirty="0">
                <a:solidFill>
                  <a:srgbClr val="D4D4D4"/>
                </a:solidFill>
                <a:effectLst/>
              </a:rPr>
            </a:br>
            <a:endParaRPr lang="en-US" altLang="ko-KR" sz="2000" b="0" dirty="0">
              <a:solidFill>
                <a:srgbClr val="D4D4D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401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latin typeface="+mn-lt"/>
              </a:rPr>
              <a:t>간단한 웹 서버 만들기 </a:t>
            </a:r>
            <a:r>
              <a:rPr lang="en-US" altLang="ko-KR" sz="2800" dirty="0">
                <a:latin typeface="+mn-lt"/>
              </a:rPr>
              <a:t>– GET </a:t>
            </a:r>
            <a:r>
              <a:rPr lang="ko-KR" altLang="en-US" sz="2800" dirty="0">
                <a:latin typeface="+mn-lt"/>
              </a:rPr>
              <a:t>요청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906A3-88F1-0933-1F12-91DA32F35FAE}"/>
              </a:ext>
            </a:extLst>
          </p:cNvPr>
          <p:cNvSpPr txBox="1"/>
          <p:nvPr/>
        </p:nvSpPr>
        <p:spPr>
          <a:xfrm>
            <a:off x="1417739" y="1228760"/>
            <a:ext cx="8397380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</a:rPr>
              <a:t>http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"http"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</a:rPr>
              <a:t>url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querystring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</a:rPr>
              <a:t>querystring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server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http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createServer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request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response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"--- log start ---"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parsedUrl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url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request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parsedUrl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parsedQuery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querystring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parsedUrl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"&amp;"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"="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parsedQuery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"--- log end ---"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response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writeHead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{ 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"Content-Type"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"text/html"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response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end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"Hello node.js!!"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});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3000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listen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"Server is running..."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52746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latin typeface="+mn-lt"/>
              </a:rPr>
              <a:t>간단한 웹 서버 만들기 </a:t>
            </a:r>
            <a:r>
              <a:rPr lang="en-US" altLang="ko-KR" sz="2800" dirty="0">
                <a:latin typeface="+mn-lt"/>
              </a:rPr>
              <a:t>– POST</a:t>
            </a:r>
            <a:r>
              <a:rPr lang="ko-KR" altLang="en-US" sz="2800" dirty="0">
                <a:latin typeface="+mn-lt"/>
              </a:rPr>
              <a:t> 요청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9D29E8-A4F2-5034-75BC-DB513D1964A4}"/>
              </a:ext>
            </a:extLst>
          </p:cNvPr>
          <p:cNvSpPr txBox="1"/>
          <p:nvPr/>
        </p:nvSpPr>
        <p:spPr>
          <a:xfrm>
            <a:off x="1604394" y="1208911"/>
            <a:ext cx="8487561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</a:rPr>
              <a:t>http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"http"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querystring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</a:rPr>
              <a:t>querystring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server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http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createServer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request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response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postdata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request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"data"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postdata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postdata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+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request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"end"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parsedQuery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querystring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postdata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parsedQuery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response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writeHead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{ 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"Content-Type"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"text/html"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response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end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"var1</a:t>
            </a:r>
            <a:r>
              <a:rPr lang="ko-KR" altLang="en-US" b="0" dirty="0">
                <a:solidFill>
                  <a:srgbClr val="CE9178"/>
                </a:solidFill>
                <a:effectLst/>
              </a:rPr>
              <a:t>의 값 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= "</a:t>
            </a:r>
            <a:r>
              <a:rPr lang="ko-KR" alt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+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</a:rPr>
            </a:br>
            <a:r>
              <a:rPr lang="en-US" altLang="ko-KR" b="0" dirty="0" err="1">
                <a:solidFill>
                  <a:srgbClr val="9CDCFE"/>
                </a:solidFill>
                <a:effectLst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listen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8080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"Server is running..."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3454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Client &amp; Server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클라이언트 서버 모델 - 위키백과, 우리 모두의 백과사전">
            <a:extLst>
              <a:ext uri="{FF2B5EF4-FFF2-40B4-BE49-F238E27FC236}">
                <a16:creationId xmlns:a16="http://schemas.microsoft.com/office/drawing/2014/main" id="{A0267A15-037D-FCA0-3BE0-0E47E52F9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785640"/>
            <a:ext cx="7581900" cy="454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874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Client &amp; Server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E63EA77-D76A-E8CE-983F-3306CEEFD04C}"/>
              </a:ext>
            </a:extLst>
          </p:cNvPr>
          <p:cNvSpPr/>
          <p:nvPr/>
        </p:nvSpPr>
        <p:spPr>
          <a:xfrm>
            <a:off x="454324" y="2421709"/>
            <a:ext cx="11283351" cy="8336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i="0" dirty="0">
                <a:solidFill>
                  <a:srgbClr val="000000"/>
                </a:solidFill>
                <a:effectLst/>
              </a:rPr>
              <a:t>특정 서비스</a:t>
            </a:r>
            <a:r>
              <a:rPr lang="en-US" altLang="ko-KR" sz="1800" b="1" i="0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b="1" dirty="0">
                <a:solidFill>
                  <a:srgbClr val="000000"/>
                </a:solidFill>
              </a:rPr>
              <a:t>서버</a:t>
            </a:r>
            <a:r>
              <a:rPr lang="en-US" altLang="ko-KR" b="1" dirty="0">
                <a:solidFill>
                  <a:srgbClr val="000000"/>
                </a:solidFill>
              </a:rPr>
              <a:t>)</a:t>
            </a:r>
            <a:r>
              <a:rPr lang="ko-KR" altLang="en-US" b="1" dirty="0">
                <a:solidFill>
                  <a:srgbClr val="000000"/>
                </a:solidFill>
              </a:rPr>
              <a:t>를 이용하는 사용자</a:t>
            </a:r>
            <a:r>
              <a:rPr lang="en-US" altLang="ko-KR" b="1" dirty="0">
                <a:solidFill>
                  <a:srgbClr val="000000"/>
                </a:solidFill>
              </a:rPr>
              <a:t>(</a:t>
            </a:r>
            <a:r>
              <a:rPr lang="ko-KR" altLang="en-US" b="1" dirty="0">
                <a:solidFill>
                  <a:srgbClr val="000000"/>
                </a:solidFill>
              </a:rPr>
              <a:t>고객</a:t>
            </a:r>
            <a:r>
              <a:rPr lang="en-US" altLang="ko-KR" b="1" dirty="0">
                <a:solidFill>
                  <a:srgbClr val="000000"/>
                </a:solidFill>
              </a:rPr>
              <a:t>)</a:t>
            </a:r>
            <a:endParaRPr lang="en-US" altLang="ko-KR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28E2942-51F2-3AED-432D-BAE914F83661}"/>
              </a:ext>
            </a:extLst>
          </p:cNvPr>
          <p:cNvSpPr/>
          <p:nvPr/>
        </p:nvSpPr>
        <p:spPr>
          <a:xfrm>
            <a:off x="577850" y="4559480"/>
            <a:ext cx="11283351" cy="8336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클라이언트들이 요구하는 각종 서비스를 제공</a:t>
            </a:r>
            <a:endParaRPr lang="en-US" altLang="ko-KR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2593B-AAEF-2AAC-7862-63C909CA4B76}"/>
              </a:ext>
            </a:extLst>
          </p:cNvPr>
          <p:cNvSpPr txBox="1"/>
          <p:nvPr/>
        </p:nvSpPr>
        <p:spPr>
          <a:xfrm>
            <a:off x="819150" y="1960044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클라이언트 </a:t>
            </a:r>
            <a:r>
              <a:rPr lang="en-US" altLang="ko-KR" sz="2400" b="1" dirty="0"/>
              <a:t>(Client)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EB777-01E8-C641-6133-3F6CA9AD1D76}"/>
              </a:ext>
            </a:extLst>
          </p:cNvPr>
          <p:cNvSpPr txBox="1"/>
          <p:nvPr/>
        </p:nvSpPr>
        <p:spPr>
          <a:xfrm>
            <a:off x="819149" y="4103149"/>
            <a:ext cx="2063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서버 </a:t>
            </a:r>
            <a:r>
              <a:rPr lang="en-US" altLang="ko-KR" sz="2400" b="1" dirty="0"/>
              <a:t>(Server)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384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Client &amp; Server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F0FB70-790D-7A06-21EF-72CCB1BEF6A1}"/>
              </a:ext>
            </a:extLst>
          </p:cNvPr>
          <p:cNvSpPr txBox="1"/>
          <p:nvPr/>
        </p:nvSpPr>
        <p:spPr>
          <a:xfrm>
            <a:off x="577850" y="1676400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클라이언트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서버의 출현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D5B05-91D3-4AC3-A109-3396F9233D21}"/>
              </a:ext>
            </a:extLst>
          </p:cNvPr>
          <p:cNvSpPr txBox="1"/>
          <p:nvPr/>
        </p:nvSpPr>
        <p:spPr>
          <a:xfrm>
            <a:off x="781050" y="2800350"/>
            <a:ext cx="97802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과거에는</a:t>
            </a:r>
            <a:r>
              <a:rPr lang="en-US" altLang="ko-KR" sz="2400" dirty="0"/>
              <a:t>, </a:t>
            </a:r>
            <a:r>
              <a:rPr lang="ko-KR" altLang="en-US" sz="2400" dirty="0"/>
              <a:t>동일 컴퓨터 내에서 호출 및 피호출 프로그램이 상호작용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컴퓨터 및 네트워크 기술 발전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서비스 제공 또는 자원 관리하는 전문화된 프로그램이 확산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분리되어 나온 프로그램이 확장되면서 서버로 역할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68581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HTTP </a:t>
            </a:r>
            <a:r>
              <a:rPr lang="ko-KR" altLang="en-US" sz="2800" dirty="0">
                <a:latin typeface="+mn-lt"/>
              </a:rPr>
              <a:t>통신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A923C80-FC4B-4355-23E4-DDE8FB535D80}"/>
              </a:ext>
            </a:extLst>
          </p:cNvPr>
          <p:cNvSpPr/>
          <p:nvPr/>
        </p:nvSpPr>
        <p:spPr>
          <a:xfrm>
            <a:off x="454324" y="1412059"/>
            <a:ext cx="11283351" cy="8336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0" dirty="0">
                <a:solidFill>
                  <a:srgbClr val="555555"/>
                </a:solidFill>
                <a:effectLst/>
              </a:rPr>
              <a:t>브라우저와 서버가 통신할 수 있도록 만들어주는 여러 프로토콜 가운데 한 종류로 웹 브라우저와 웹 서버 사이에 </a:t>
            </a:r>
            <a:r>
              <a:rPr lang="en-US" altLang="ko-KR" b="1" i="0" dirty="0">
                <a:solidFill>
                  <a:srgbClr val="555555"/>
                </a:solidFill>
                <a:effectLst/>
              </a:rPr>
              <a:t>HTML(</a:t>
            </a:r>
            <a:r>
              <a:rPr lang="ko-KR" altLang="en-US" b="1" i="0" dirty="0">
                <a:solidFill>
                  <a:srgbClr val="555555"/>
                </a:solidFill>
                <a:effectLst/>
              </a:rPr>
              <a:t>웹 문서를 만들기 위한 언어</a:t>
            </a:r>
            <a:r>
              <a:rPr lang="en-US" altLang="ko-KR" b="1" i="0" dirty="0">
                <a:solidFill>
                  <a:srgbClr val="555555"/>
                </a:solidFill>
                <a:effectLst/>
              </a:rPr>
              <a:t>) </a:t>
            </a:r>
            <a:r>
              <a:rPr lang="ko-KR" altLang="en-US" b="1" i="0" dirty="0">
                <a:solidFill>
                  <a:srgbClr val="555555"/>
                </a:solidFill>
                <a:effectLst/>
              </a:rPr>
              <a:t>문서를 주고받는데 쓰이는 통신 프로토콜</a:t>
            </a:r>
            <a:endParaRPr lang="en-US" altLang="ko-KR" sz="18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9028067-685A-09C4-5E40-5AC6FE97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947" y="2540179"/>
            <a:ext cx="5850105" cy="20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F2716-AF27-108A-05AD-59DDDABCF86B}"/>
              </a:ext>
            </a:extLst>
          </p:cNvPr>
          <p:cNvSpPr txBox="1"/>
          <p:nvPr/>
        </p:nvSpPr>
        <p:spPr>
          <a:xfrm>
            <a:off x="1734548" y="5085316"/>
            <a:ext cx="8722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비연결성 프로토콜이며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요청과 응답</a:t>
            </a:r>
            <a:r>
              <a:rPr lang="en-US" altLang="ko-KR" sz="2000" b="1" dirty="0"/>
              <a:t>(request, response) </a:t>
            </a:r>
            <a:r>
              <a:rPr lang="ko-KR" altLang="en-US" sz="2000" b="1" dirty="0"/>
              <a:t>방식으로 동작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상태가 없는 </a:t>
            </a:r>
            <a:r>
              <a:rPr lang="ko-KR" altLang="en-US" sz="2000" b="1" dirty="0" err="1"/>
              <a:t>프로토콘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무상태성</a:t>
            </a:r>
            <a:r>
              <a:rPr lang="en-US" altLang="ko-KR" sz="2000" b="1" dirty="0"/>
              <a:t>(stateless)</a:t>
            </a:r>
            <a:r>
              <a:rPr lang="ko-KR" altLang="en-US" sz="2000" b="1" dirty="0"/>
              <a:t>라고도 불린다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368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HTTP </a:t>
            </a:r>
            <a:r>
              <a:rPr lang="ko-KR" altLang="en-US" sz="2800" dirty="0">
                <a:latin typeface="+mn-lt"/>
              </a:rPr>
              <a:t>통신 </a:t>
            </a:r>
            <a:r>
              <a:rPr lang="en-US" altLang="ko-KR" sz="2800" dirty="0">
                <a:latin typeface="+mn-lt"/>
              </a:rPr>
              <a:t>- Request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AD15A2-2F7F-7DDC-A4C7-C582D68042A3}"/>
              </a:ext>
            </a:extLst>
          </p:cNvPr>
          <p:cNvSpPr txBox="1"/>
          <p:nvPr/>
        </p:nvSpPr>
        <p:spPr>
          <a:xfrm>
            <a:off x="1812925" y="1530340"/>
            <a:ext cx="856615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83A42"/>
                </a:solidFill>
                <a:effectLst/>
              </a:rPr>
              <a:t>GET / HTTP/1.1</a:t>
            </a:r>
          </a:p>
          <a:p>
            <a:r>
              <a:rPr lang="en-US" altLang="ko-KR" b="1" i="0" dirty="0">
                <a:solidFill>
                  <a:srgbClr val="383A42"/>
                </a:solidFill>
                <a:effectLst/>
              </a:rPr>
              <a:t>Host: </a:t>
            </a:r>
            <a:r>
              <a:rPr lang="en-US" altLang="ko-KR" b="1" i="0" dirty="0">
                <a:solidFill>
                  <a:srgbClr val="383A42"/>
                </a:solidFill>
                <a:effectLst/>
                <a:hlinkClick r:id="rId2"/>
              </a:rPr>
              <a:t>www.naver.com:443</a:t>
            </a:r>
            <a:endParaRPr lang="en-US" altLang="ko-KR" b="1" i="0" dirty="0">
              <a:solidFill>
                <a:srgbClr val="383A42"/>
              </a:solidFill>
              <a:effectLst/>
            </a:endParaRPr>
          </a:p>
          <a:p>
            <a:r>
              <a:rPr lang="en-US" altLang="ko-KR" b="1" i="0" dirty="0">
                <a:solidFill>
                  <a:srgbClr val="383A42"/>
                </a:solidFill>
                <a:effectLst/>
              </a:rPr>
              <a:t>Accept: text/</a:t>
            </a:r>
            <a:r>
              <a:rPr lang="en-US" altLang="ko-KR" b="1" i="0" dirty="0" err="1">
                <a:solidFill>
                  <a:srgbClr val="383A42"/>
                </a:solidFill>
                <a:effectLst/>
              </a:rPr>
              <a:t>html,application</a:t>
            </a:r>
            <a:r>
              <a:rPr lang="en-US" altLang="ko-KR" b="1" i="0" dirty="0">
                <a:solidFill>
                  <a:srgbClr val="383A42"/>
                </a:solidFill>
                <a:effectLst/>
              </a:rPr>
              <a:t>/</a:t>
            </a:r>
            <a:r>
              <a:rPr lang="en-US" altLang="ko-KR" b="1" i="0" dirty="0" err="1">
                <a:solidFill>
                  <a:srgbClr val="383A42"/>
                </a:solidFill>
                <a:effectLst/>
              </a:rPr>
              <a:t>xhtml+xml,application</a:t>
            </a:r>
            <a:r>
              <a:rPr lang="en-US" altLang="ko-KR" b="1" i="0" dirty="0">
                <a:solidFill>
                  <a:srgbClr val="383A42"/>
                </a:solidFill>
                <a:effectLst/>
              </a:rPr>
              <a:t>/xml;...</a:t>
            </a:r>
          </a:p>
          <a:p>
            <a:r>
              <a:rPr lang="en-US" altLang="ko-KR" b="1" i="0" dirty="0">
                <a:solidFill>
                  <a:srgbClr val="383A42"/>
                </a:solidFill>
                <a:effectLst/>
              </a:rPr>
              <a:t>sec-</a:t>
            </a:r>
            <a:r>
              <a:rPr lang="en-US" altLang="ko-KR" b="1" i="0" dirty="0" err="1">
                <a:solidFill>
                  <a:srgbClr val="383A42"/>
                </a:solidFill>
                <a:effectLst/>
              </a:rPr>
              <a:t>ch</a:t>
            </a:r>
            <a:r>
              <a:rPr lang="en-US" altLang="ko-KR" b="1" i="0" dirty="0">
                <a:solidFill>
                  <a:srgbClr val="383A42"/>
                </a:solidFill>
                <a:effectLst/>
              </a:rPr>
              <a:t>-</a:t>
            </a:r>
            <a:r>
              <a:rPr lang="en-US" altLang="ko-KR" b="1" i="0" dirty="0" err="1">
                <a:solidFill>
                  <a:srgbClr val="383A42"/>
                </a:solidFill>
                <a:effectLst/>
              </a:rPr>
              <a:t>ua</a:t>
            </a:r>
            <a:r>
              <a:rPr lang="en-US" altLang="ko-KR" b="1" i="0" dirty="0">
                <a:solidFill>
                  <a:srgbClr val="383A42"/>
                </a:solidFill>
                <a:effectLst/>
              </a:rPr>
              <a:t>: "</a:t>
            </a:r>
            <a:r>
              <a:rPr lang="en-US" altLang="ko-KR" b="1" i="0" dirty="0" err="1">
                <a:solidFill>
                  <a:srgbClr val="383A42"/>
                </a:solidFill>
                <a:effectLst/>
              </a:rPr>
              <a:t>Chromium";v</a:t>
            </a:r>
            <a:r>
              <a:rPr lang="en-US" altLang="ko-KR" b="1" i="0" dirty="0">
                <a:solidFill>
                  <a:srgbClr val="383A42"/>
                </a:solidFill>
                <a:effectLst/>
              </a:rPr>
              <a:t>="92", " Not </a:t>
            </a:r>
            <a:r>
              <a:rPr lang="en-US" altLang="ko-KR" b="1" i="0" dirty="0" err="1">
                <a:solidFill>
                  <a:srgbClr val="383A42"/>
                </a:solidFill>
                <a:effectLst/>
              </a:rPr>
              <a:t>A;Brand</a:t>
            </a:r>
            <a:r>
              <a:rPr lang="en-US" altLang="ko-KR" b="1" i="0" dirty="0">
                <a:solidFill>
                  <a:srgbClr val="383A42"/>
                </a:solidFill>
                <a:effectLst/>
              </a:rPr>
              <a:t>";v="99", "Go...</a:t>
            </a:r>
          </a:p>
          <a:p>
            <a:r>
              <a:rPr lang="en-US" altLang="ko-KR" b="1" i="0" dirty="0">
                <a:solidFill>
                  <a:srgbClr val="383A42"/>
                </a:solidFill>
                <a:effectLst/>
              </a:rPr>
              <a:t>sec-</a:t>
            </a:r>
            <a:r>
              <a:rPr lang="en-US" altLang="ko-KR" b="1" i="0" dirty="0" err="1">
                <a:solidFill>
                  <a:srgbClr val="383A42"/>
                </a:solidFill>
                <a:effectLst/>
              </a:rPr>
              <a:t>ch</a:t>
            </a:r>
            <a:r>
              <a:rPr lang="en-US" altLang="ko-KR" b="1" i="0" dirty="0">
                <a:solidFill>
                  <a:srgbClr val="383A42"/>
                </a:solidFill>
                <a:effectLst/>
              </a:rPr>
              <a:t>-</a:t>
            </a:r>
            <a:r>
              <a:rPr lang="en-US" altLang="ko-KR" b="1" i="0" dirty="0" err="1">
                <a:solidFill>
                  <a:srgbClr val="383A42"/>
                </a:solidFill>
                <a:effectLst/>
              </a:rPr>
              <a:t>ua</a:t>
            </a:r>
            <a:r>
              <a:rPr lang="en-US" altLang="ko-KR" b="1" i="0" dirty="0">
                <a:solidFill>
                  <a:srgbClr val="383A42"/>
                </a:solidFill>
                <a:effectLst/>
              </a:rPr>
              <a:t>-mobile: ?0</a:t>
            </a:r>
          </a:p>
          <a:p>
            <a:r>
              <a:rPr lang="en-US" altLang="ko-KR" b="1" i="0" dirty="0">
                <a:solidFill>
                  <a:srgbClr val="383A42"/>
                </a:solidFill>
                <a:effectLst/>
              </a:rPr>
              <a:t>Upgrade-Insecure-Requests: 1</a:t>
            </a:r>
          </a:p>
          <a:p>
            <a:r>
              <a:rPr lang="en-US" altLang="ko-KR" b="1" i="0" dirty="0">
                <a:solidFill>
                  <a:srgbClr val="383A42"/>
                </a:solidFill>
                <a:effectLst/>
              </a:rPr>
              <a:t>User-Agent: Mozilla/5.0 (Windows NT 10.0; Win64;...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6C3EF-ACE6-C61D-9505-A6D51101B8D6}"/>
              </a:ext>
            </a:extLst>
          </p:cNvPr>
          <p:cNvSpPr txBox="1"/>
          <p:nvPr/>
        </p:nvSpPr>
        <p:spPr>
          <a:xfrm>
            <a:off x="715872" y="3966497"/>
            <a:ext cx="11362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Request Line</a:t>
            </a:r>
            <a:br>
              <a:rPr lang="en-US" altLang="ko-KR" b="1" dirty="0"/>
            </a:br>
            <a:r>
              <a:rPr lang="en-US" altLang="ko-KR" dirty="0"/>
              <a:t>request</a:t>
            </a:r>
            <a:r>
              <a:rPr lang="ko-KR" altLang="en-US" dirty="0"/>
              <a:t>가 시작되는 줄로 </a:t>
            </a:r>
            <a:r>
              <a:rPr lang="en-US" altLang="ko-KR" dirty="0"/>
              <a:t>HTTP Method, </a:t>
            </a:r>
            <a:r>
              <a:rPr lang="ko-KR" altLang="en-US" dirty="0"/>
              <a:t>요청 타겟</a:t>
            </a:r>
            <a:r>
              <a:rPr lang="en-US" altLang="ko-KR" dirty="0"/>
              <a:t>, HTTP </a:t>
            </a:r>
            <a:r>
              <a:rPr lang="ko-KR" altLang="en-US" dirty="0"/>
              <a:t>버전의 정보가 들어간다</a:t>
            </a:r>
            <a:r>
              <a:rPr lang="en-US" altLang="ko-KR" dirty="0"/>
              <a:t> 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Header</a:t>
            </a:r>
            <a:br>
              <a:rPr lang="en-US" altLang="ko-KR" dirty="0"/>
            </a:br>
            <a:r>
              <a:rPr lang="ko-KR" altLang="en-US" dirty="0"/>
              <a:t>해당 요청을 하는 클라이언트 및 정보 등을 담고 있다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Body</a:t>
            </a:r>
            <a:br>
              <a:rPr lang="en-US" altLang="ko-KR" dirty="0"/>
            </a:br>
            <a:r>
              <a:rPr lang="en-US" altLang="ko-KR" dirty="0"/>
              <a:t>request</a:t>
            </a:r>
            <a:r>
              <a:rPr lang="ko-KR" altLang="en-US" dirty="0"/>
              <a:t>의 마지막 부분에 들어가며</a:t>
            </a:r>
            <a:r>
              <a:rPr lang="en-US" altLang="ko-KR" dirty="0"/>
              <a:t>, </a:t>
            </a:r>
            <a:r>
              <a:rPr lang="ko-KR" altLang="en-US" dirty="0"/>
              <a:t>모든 요청에 들어가지는 않고 </a:t>
            </a:r>
            <a:r>
              <a:rPr lang="en-US" altLang="ko-KR" dirty="0"/>
              <a:t>GET, HEAD </a:t>
            </a:r>
            <a:r>
              <a:rPr lang="ko-KR" altLang="en-US" dirty="0"/>
              <a:t>등 리소스를 가지고 오는 요청은 본문을 필요로 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20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latin typeface="+mn-lt"/>
              </a:rPr>
              <a:t>프레임워크</a:t>
            </a:r>
            <a:r>
              <a:rPr lang="en-US" altLang="ko-KR" sz="2800" dirty="0">
                <a:latin typeface="+mn-lt"/>
              </a:rPr>
              <a:t>(Framework)</a:t>
            </a:r>
            <a:r>
              <a:rPr lang="ko-KR" altLang="en-US" sz="2800" dirty="0">
                <a:latin typeface="+mn-lt"/>
              </a:rPr>
              <a:t>란</a:t>
            </a:r>
            <a:r>
              <a:rPr lang="en-US" altLang="ko-KR" sz="2800" dirty="0">
                <a:latin typeface="+mn-lt"/>
              </a:rPr>
              <a:t>?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44113DC-AAFF-A29D-3EDC-7C0637F8A52F}"/>
              </a:ext>
            </a:extLst>
          </p:cNvPr>
          <p:cNvSpPr/>
          <p:nvPr/>
        </p:nvSpPr>
        <p:spPr>
          <a:xfrm>
            <a:off x="454324" y="1506224"/>
            <a:ext cx="11283351" cy="8336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i="0" dirty="0">
                <a:solidFill>
                  <a:srgbClr val="000000"/>
                </a:solidFill>
                <a:effectLst/>
              </a:rPr>
              <a:t>원하는 기능 구현에 집중하여 개발할 수 있도록 일정한 형태와 필요한 기능을 갖추고 있는 골격</a:t>
            </a:r>
            <a:endParaRPr lang="en-US" altLang="ko-KR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04DDF-6E26-77DF-9503-A15AF3B2E8D6}"/>
              </a:ext>
            </a:extLst>
          </p:cNvPr>
          <p:cNvSpPr txBox="1"/>
          <p:nvPr/>
        </p:nvSpPr>
        <p:spPr>
          <a:xfrm>
            <a:off x="938577" y="2728509"/>
            <a:ext cx="6094562" cy="3500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dirty="0">
                <a:solidFill>
                  <a:srgbClr val="000000"/>
                </a:solidFill>
              </a:rPr>
              <a:t>예시</a:t>
            </a:r>
            <a:r>
              <a:rPr lang="en-US" altLang="ko-KR" sz="2400" b="1" dirty="0">
                <a:solidFill>
                  <a:srgbClr val="000000"/>
                </a:solidFill>
              </a:rPr>
              <a:t>)</a:t>
            </a:r>
            <a:endParaRPr lang="en-US" altLang="ko-KR" sz="2400" b="1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</a:rPr>
              <a:t>Java 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서버 개발에 사용되는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Spring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</a:rPr>
              <a:t>Python 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서버 개발에 사용되는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Django, Flask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</a:rPr>
              <a:t>안드로이드 앱 개발에 사용되는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Android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</a:rPr>
              <a:t>아이폰 앱 개발에 사용되는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Cocoa Touch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</a:rPr>
              <a:t>웹 개발에 사용되는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Angular, Vue.js 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등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</a:rPr>
              <a:t>자바 기반의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JSP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를 위한 프레임 워크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Struts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</a:rPr>
              <a:t>루비로 작성된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MVC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패턴을 이용하는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Ruby on Rails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9680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HTTP </a:t>
            </a:r>
            <a:r>
              <a:rPr lang="ko-KR" altLang="en-US" sz="2800" dirty="0">
                <a:latin typeface="+mn-lt"/>
              </a:rPr>
              <a:t>통신 </a:t>
            </a:r>
            <a:r>
              <a:rPr lang="en-US" altLang="ko-KR" sz="2800" dirty="0">
                <a:latin typeface="+mn-lt"/>
              </a:rPr>
              <a:t>- Response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AD15A2-2F7F-7DDC-A4C7-C582D68042A3}"/>
              </a:ext>
            </a:extLst>
          </p:cNvPr>
          <p:cNvSpPr txBox="1"/>
          <p:nvPr/>
        </p:nvSpPr>
        <p:spPr>
          <a:xfrm>
            <a:off x="1812925" y="1530340"/>
            <a:ext cx="856615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83A42"/>
                </a:solidFill>
                <a:effectLst/>
              </a:rPr>
              <a:t>HTTP/1.1 200</a:t>
            </a:r>
          </a:p>
          <a:p>
            <a:r>
              <a:rPr lang="en-US" altLang="ko-KR" b="0" i="0" dirty="0">
                <a:solidFill>
                  <a:srgbClr val="383A42"/>
                </a:solidFill>
                <a:effectLst/>
              </a:rPr>
              <a:t>cache-control: no-cache, no-store, must-revalidate</a:t>
            </a:r>
          </a:p>
          <a:p>
            <a:r>
              <a:rPr lang="en-US" altLang="ko-KR" b="0" i="0" dirty="0">
                <a:solidFill>
                  <a:srgbClr val="383A42"/>
                </a:solidFill>
                <a:effectLst/>
              </a:rPr>
              <a:t>content-encoding: </a:t>
            </a:r>
            <a:r>
              <a:rPr lang="en-US" altLang="ko-KR" b="0" i="0" dirty="0" err="1">
                <a:solidFill>
                  <a:srgbClr val="383A42"/>
                </a:solidFill>
                <a:effectLst/>
              </a:rPr>
              <a:t>gzip</a:t>
            </a:r>
            <a:endParaRPr lang="en-US" altLang="ko-KR" dirty="0">
              <a:solidFill>
                <a:srgbClr val="383A42"/>
              </a:solidFill>
            </a:endParaRPr>
          </a:p>
          <a:p>
            <a:r>
              <a:rPr lang="en-US" altLang="ko-KR" b="0" i="0" dirty="0">
                <a:solidFill>
                  <a:srgbClr val="383A42"/>
                </a:solidFill>
                <a:effectLst/>
              </a:rPr>
              <a:t>content-type: text/html; charset=UTF-8</a:t>
            </a:r>
          </a:p>
          <a:p>
            <a:r>
              <a:rPr lang="en-US" altLang="ko-KR" b="0" i="0" dirty="0">
                <a:solidFill>
                  <a:srgbClr val="383A42"/>
                </a:solidFill>
                <a:effectLst/>
              </a:rPr>
              <a:t>date: Wed, 25 Aug 2021 02:42:02 GMT</a:t>
            </a:r>
          </a:p>
          <a:p>
            <a:r>
              <a:rPr lang="en-US" altLang="ko-KR" b="0" i="0" dirty="0">
                <a:solidFill>
                  <a:srgbClr val="383A42"/>
                </a:solidFill>
                <a:effectLst/>
              </a:rPr>
              <a:t>p3p: CP="CAO DSP </a:t>
            </a:r>
            <a:r>
              <a:rPr lang="en-US" altLang="ko-KR" b="0" i="0" dirty="0" err="1">
                <a:solidFill>
                  <a:srgbClr val="383A42"/>
                </a:solidFill>
                <a:effectLst/>
              </a:rPr>
              <a:t>CURa</a:t>
            </a:r>
            <a:r>
              <a:rPr lang="en-US" altLang="ko-KR" b="0" i="0" dirty="0">
                <a:solidFill>
                  <a:srgbClr val="383A42"/>
                </a:solidFill>
                <a:effectLst/>
              </a:rPr>
              <a:t> </a:t>
            </a:r>
            <a:r>
              <a:rPr lang="en-US" altLang="ko-KR" b="0" i="0" dirty="0" err="1">
                <a:solidFill>
                  <a:srgbClr val="383A42"/>
                </a:solidFill>
                <a:effectLst/>
              </a:rPr>
              <a:t>ADMa</a:t>
            </a:r>
            <a:r>
              <a:rPr lang="en-US" altLang="ko-KR" b="0" i="0" dirty="0">
                <a:solidFill>
                  <a:srgbClr val="383A42"/>
                </a:solidFill>
                <a:effectLst/>
              </a:rPr>
              <a:t> </a:t>
            </a:r>
            <a:r>
              <a:rPr lang="en-US" altLang="ko-KR" b="0" i="0" dirty="0" err="1">
                <a:solidFill>
                  <a:srgbClr val="383A42"/>
                </a:solidFill>
                <a:effectLst/>
              </a:rPr>
              <a:t>TAIa</a:t>
            </a:r>
            <a:r>
              <a:rPr lang="en-US" altLang="ko-KR" b="0" i="0" dirty="0">
                <a:solidFill>
                  <a:srgbClr val="383A42"/>
                </a:solidFill>
                <a:effectLst/>
              </a:rPr>
              <a:t> </a:t>
            </a:r>
            <a:r>
              <a:rPr lang="en-US" altLang="ko-KR" b="0" i="0" dirty="0" err="1">
                <a:solidFill>
                  <a:srgbClr val="383A42"/>
                </a:solidFill>
                <a:effectLst/>
              </a:rPr>
              <a:t>PSAa</a:t>
            </a:r>
            <a:r>
              <a:rPr lang="en-US" altLang="ko-KR" b="0" i="0" dirty="0">
                <a:solidFill>
                  <a:srgbClr val="383A42"/>
                </a:solidFill>
                <a:effectLst/>
              </a:rPr>
              <a:t> OUR LAW STP PHY ONL UNI PUR FIN COM NAV INT DEM STA PRE“</a:t>
            </a:r>
          </a:p>
          <a:p>
            <a:r>
              <a:rPr lang="en-US" altLang="ko-KR" b="0" i="0" dirty="0">
                <a:solidFill>
                  <a:srgbClr val="383A42"/>
                </a:solidFill>
                <a:effectLst/>
              </a:rPr>
              <a:t>pragma: no-cache...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6C3EF-ACE6-C61D-9505-A6D51101B8D6}"/>
              </a:ext>
            </a:extLst>
          </p:cNvPr>
          <p:cNvSpPr txBox="1"/>
          <p:nvPr/>
        </p:nvSpPr>
        <p:spPr>
          <a:xfrm>
            <a:off x="715872" y="3966497"/>
            <a:ext cx="11362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Status Line</a:t>
            </a:r>
            <a:br>
              <a:rPr lang="en-US" altLang="ko-KR" b="1" dirty="0"/>
            </a:br>
            <a:r>
              <a:rPr lang="ko-KR" altLang="en-US" dirty="0" err="1"/>
              <a:t>프로토콘</a:t>
            </a:r>
            <a:r>
              <a:rPr lang="ko-KR" altLang="en-US" dirty="0"/>
              <a:t> 버전</a:t>
            </a:r>
            <a:r>
              <a:rPr lang="en-US" altLang="ko-KR" dirty="0"/>
              <a:t>, </a:t>
            </a:r>
            <a:r>
              <a:rPr lang="ko-KR" altLang="en-US" dirty="0"/>
              <a:t>상태코드 </a:t>
            </a:r>
            <a:r>
              <a:rPr lang="en-US" altLang="ko-KR" dirty="0"/>
              <a:t>,</a:t>
            </a:r>
            <a:r>
              <a:rPr lang="ko-KR" altLang="en-US" dirty="0"/>
              <a:t>상태 텍스트 등의 정보를 담고 있다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Header</a:t>
            </a:r>
            <a:br>
              <a:rPr lang="en-US" altLang="ko-KR" dirty="0"/>
            </a:br>
            <a:r>
              <a:rPr lang="ko-KR" altLang="en-US" dirty="0"/>
              <a:t>해당 응답에 대한 정보를 담고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Body</a:t>
            </a:r>
            <a:br>
              <a:rPr lang="en-US" altLang="ko-KR" dirty="0"/>
            </a:br>
            <a:r>
              <a:rPr lang="ko-KR" altLang="en-US" dirty="0"/>
              <a:t>모든 응답에 들어가지는 않고 </a:t>
            </a:r>
            <a:r>
              <a:rPr lang="en-US" altLang="ko-KR" dirty="0"/>
              <a:t>201, 204 </a:t>
            </a:r>
            <a:r>
              <a:rPr lang="ko-KR" altLang="en-US" dirty="0"/>
              <a:t>같은 상태 코드에는 본문이 들어가지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04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HTTP Method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48CA6C-1EBC-586E-9C42-F2DC3A8C6D47}"/>
              </a:ext>
            </a:extLst>
          </p:cNvPr>
          <p:cNvSpPr txBox="1"/>
          <p:nvPr/>
        </p:nvSpPr>
        <p:spPr>
          <a:xfrm>
            <a:off x="1621647" y="1340190"/>
            <a:ext cx="7313220" cy="5244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Method </a:t>
            </a:r>
            <a:r>
              <a:rPr lang="ko-KR" altLang="en-US" b="1" dirty="0"/>
              <a:t>종류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존재하는 자원에 대한 요청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POST : </a:t>
            </a:r>
            <a:r>
              <a:rPr lang="ko-KR" altLang="en-US" dirty="0"/>
              <a:t>새로운 자원을 생성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PUT : </a:t>
            </a:r>
            <a:r>
              <a:rPr lang="ko-KR" altLang="en-US" dirty="0"/>
              <a:t>존재하는 자원에 대한 변경 </a:t>
            </a:r>
            <a:r>
              <a:rPr lang="en-US" altLang="ko-KR" dirty="0"/>
              <a:t>(</a:t>
            </a:r>
            <a:r>
              <a:rPr lang="ko-KR" altLang="en-US" dirty="0"/>
              <a:t>자원 전체를 갱신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PATCH : </a:t>
            </a:r>
            <a:r>
              <a:rPr lang="ko-KR" altLang="en-US" dirty="0"/>
              <a:t>존재하는 자원에 대한 변경 </a:t>
            </a:r>
            <a:r>
              <a:rPr lang="en-US" altLang="ko-KR" dirty="0"/>
              <a:t>(</a:t>
            </a:r>
            <a:r>
              <a:rPr lang="ko-KR" altLang="en-US" dirty="0"/>
              <a:t>자원 일부를 교체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DELETE : </a:t>
            </a:r>
            <a:r>
              <a:rPr lang="ko-KR" altLang="en-US" dirty="0"/>
              <a:t>존재하는 자원에 대한 삭제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OPTIONS : </a:t>
            </a:r>
            <a:r>
              <a:rPr lang="ko-KR" altLang="en-US" dirty="0"/>
              <a:t>웹 서버에 지원되는 메서드의 종류를 확인할 경우 사용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HTTP Status Code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1xx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Informational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요청 정보를 처리 중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2xx : Success – </a:t>
            </a:r>
            <a:r>
              <a:rPr lang="ko-KR" altLang="en-US" dirty="0"/>
              <a:t>요청을 정상적으로 처리함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3xx : Redirection – </a:t>
            </a:r>
            <a:r>
              <a:rPr lang="ko-KR" altLang="en-US" dirty="0"/>
              <a:t>요청을 완료하기 위해 추가 동작이 필요함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4xx : Client Error – </a:t>
            </a:r>
            <a:r>
              <a:rPr lang="ko-KR" altLang="en-US" dirty="0"/>
              <a:t>클라이언트의 요청 오류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5xx : Server Error – </a:t>
            </a:r>
            <a:r>
              <a:rPr lang="ko-KR" altLang="en-US" dirty="0"/>
              <a:t>서버 측 오류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308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API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428DFA-487D-B20D-08A8-8A425D4DED48}"/>
              </a:ext>
            </a:extLst>
          </p:cNvPr>
          <p:cNvSpPr/>
          <p:nvPr/>
        </p:nvSpPr>
        <p:spPr>
          <a:xfrm>
            <a:off x="454324" y="1412059"/>
            <a:ext cx="11283351" cy="8336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0" dirty="0">
                <a:solidFill>
                  <a:srgbClr val="000000"/>
                </a:solidFill>
                <a:effectLst/>
              </a:rPr>
              <a:t>운영체제와 응용프로그램 사이의 통신에 사용되는 언어나 메시지 형식</a:t>
            </a:r>
            <a:endParaRPr lang="en-US" altLang="ko-KR" sz="18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CDAEAA2-48AD-59D1-35E7-4E43275C4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2" y="2336946"/>
            <a:ext cx="47815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102102D-49F7-144D-A4AD-FB88916E5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47" y="4784978"/>
            <a:ext cx="52959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1B296E-D329-DE9F-DF24-8BE20E09D5A7}"/>
              </a:ext>
            </a:extLst>
          </p:cNvPr>
          <p:cNvSpPr txBox="1"/>
          <p:nvPr/>
        </p:nvSpPr>
        <p:spPr>
          <a:xfrm>
            <a:off x="1509261" y="4088916"/>
            <a:ext cx="91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</a:rPr>
              <a:t>요리사와 손님을 각 서버라고 한다면 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API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는 중간에서 양쪽의 서버를 연결</a:t>
            </a:r>
            <a:r>
              <a:rPr lang="ko-KR" altLang="en-US" b="1" dirty="0">
                <a:solidFill>
                  <a:srgbClr val="000000"/>
                </a:solidFill>
              </a:rPr>
              <a:t>해 주는 담당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0165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Open</a:t>
            </a:r>
            <a:r>
              <a:rPr lang="ko-KR" altLang="en-US" sz="2800" dirty="0">
                <a:latin typeface="+mn-lt"/>
              </a:rPr>
              <a:t> </a:t>
            </a:r>
            <a:r>
              <a:rPr lang="en-US" altLang="ko-KR" sz="2800" dirty="0">
                <a:latin typeface="+mn-lt"/>
              </a:rPr>
              <a:t>API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E3C2B4-A0A2-5CDF-3E99-B2838D27BC3B}"/>
              </a:ext>
            </a:extLst>
          </p:cNvPr>
          <p:cNvSpPr/>
          <p:nvPr/>
        </p:nvSpPr>
        <p:spPr>
          <a:xfrm>
            <a:off x="454324" y="1412059"/>
            <a:ext cx="11283351" cy="8336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0" dirty="0">
                <a:solidFill>
                  <a:srgbClr val="202124"/>
                </a:solidFill>
                <a:effectLst/>
              </a:rPr>
              <a:t>누구나 사용할 수 있도록 공개된 </a:t>
            </a:r>
            <a:r>
              <a:rPr lang="en-US" altLang="ko-KR" b="1" i="0" dirty="0">
                <a:solidFill>
                  <a:srgbClr val="202124"/>
                </a:solidFill>
                <a:effectLst/>
              </a:rPr>
              <a:t>API</a:t>
            </a:r>
            <a:endParaRPr lang="en-US" altLang="ko-KR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71B19-7886-2423-938B-9628149DCCB4}"/>
              </a:ext>
            </a:extLst>
          </p:cNvPr>
          <p:cNvSpPr txBox="1"/>
          <p:nvPr/>
        </p:nvSpPr>
        <p:spPr>
          <a:xfrm>
            <a:off x="845389" y="2700068"/>
            <a:ext cx="6777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 API </a:t>
            </a:r>
            <a:r>
              <a:rPr lang="ko-KR" altLang="en-US" dirty="0"/>
              <a:t>사이트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https://developers.kakao.com/</a:t>
            </a:r>
            <a:r>
              <a:rPr lang="en-US" altLang="ko-KR" dirty="0"/>
              <a:t> (</a:t>
            </a:r>
            <a:r>
              <a:rPr lang="ko-KR" altLang="en-US" dirty="0"/>
              <a:t>카카오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https://developers.naver.com/main/</a:t>
            </a:r>
            <a:r>
              <a:rPr lang="en-US" altLang="ko-KR" dirty="0"/>
              <a:t> (</a:t>
            </a:r>
            <a:r>
              <a:rPr lang="ko-KR" altLang="en-US" dirty="0"/>
              <a:t>네이버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https://aws.amazon.com/ko/</a:t>
            </a:r>
            <a:r>
              <a:rPr lang="en-US" altLang="ko-KR" dirty="0"/>
              <a:t> (</a:t>
            </a:r>
            <a:r>
              <a:rPr lang="ko-KR" altLang="en-US" dirty="0"/>
              <a:t>아마존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https://console.cloud.google.com/?hl=ko</a:t>
            </a:r>
            <a:r>
              <a:rPr lang="en-US" altLang="ko-KR" dirty="0"/>
              <a:t> (</a:t>
            </a:r>
            <a:r>
              <a:rPr lang="ko-KR" altLang="en-US" dirty="0"/>
              <a:t>구글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https://data.go.kr</a:t>
            </a:r>
            <a:r>
              <a:rPr lang="en-US" altLang="ko-KR" dirty="0"/>
              <a:t> (</a:t>
            </a:r>
            <a:r>
              <a:rPr lang="ko-KR" altLang="en-US" dirty="0"/>
              <a:t>공공데이터 포털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/>
              </a:rPr>
              <a:t>https://github.com/dl0312/open-apis-korea</a:t>
            </a:r>
            <a:r>
              <a:rPr lang="en-US" altLang="ko-KR" dirty="0"/>
              <a:t> (Open API </a:t>
            </a:r>
            <a:r>
              <a:rPr lang="ko-KR" altLang="en-US" dirty="0"/>
              <a:t>모음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012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Express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E91C98A-D2DA-1135-7437-2DDA2F4CFBBA}"/>
              </a:ext>
            </a:extLst>
          </p:cNvPr>
          <p:cNvSpPr/>
          <p:nvPr/>
        </p:nvSpPr>
        <p:spPr>
          <a:xfrm>
            <a:off x="454324" y="1506224"/>
            <a:ext cx="11283351" cy="8336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i="0" dirty="0">
                <a:solidFill>
                  <a:srgbClr val="000000"/>
                </a:solidFill>
                <a:effectLst/>
              </a:rPr>
              <a:t>웹 및 모바일 애플리케이션을 위한 일련의 강력한 기능을 제공하는 </a:t>
            </a:r>
            <a:r>
              <a:rPr lang="en-US" altLang="ko-KR" b="1" dirty="0">
                <a:solidFill>
                  <a:srgbClr val="000000"/>
                </a:solidFill>
              </a:rPr>
              <a:t>Node.js </a:t>
            </a:r>
            <a:r>
              <a:rPr lang="ko-KR" altLang="en-US" b="1" dirty="0">
                <a:solidFill>
                  <a:srgbClr val="000000"/>
                </a:solidFill>
              </a:rPr>
              <a:t>웹 </a:t>
            </a:r>
            <a:r>
              <a:rPr lang="ko-KR" altLang="en-US" b="1" dirty="0" err="1">
                <a:solidFill>
                  <a:srgbClr val="000000"/>
                </a:solidFill>
              </a:rPr>
              <a:t>애플레케이션</a:t>
            </a:r>
            <a:r>
              <a:rPr lang="ko-KR" altLang="en-US" b="1" dirty="0">
                <a:solidFill>
                  <a:srgbClr val="000000"/>
                </a:solidFill>
              </a:rPr>
              <a:t> 프레임워크</a:t>
            </a:r>
            <a:endParaRPr lang="en-US" altLang="ko-KR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2FFA8-307B-3004-F157-F3F722607640}"/>
              </a:ext>
            </a:extLst>
          </p:cNvPr>
          <p:cNvSpPr txBox="1"/>
          <p:nvPr/>
        </p:nvSpPr>
        <p:spPr>
          <a:xfrm>
            <a:off x="1554409" y="2728509"/>
            <a:ext cx="90831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Express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는 모바일 및 웹용 애플리케이션 제작을 위한 일련의 기능을 제공하는 </a:t>
            </a:r>
            <a:br>
              <a:rPr lang="en-US" altLang="ko-KR" b="0" i="0" dirty="0">
                <a:solidFill>
                  <a:srgbClr val="000000"/>
                </a:solidFill>
                <a:effectLst/>
              </a:rPr>
            </a:b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프레임워크입니다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Express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는 수많은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유틸리티 메소드와 미들웨어를 통해 쉽고 빠르게</a:t>
            </a:r>
            <a:br>
              <a:rPr lang="en-US" altLang="ko-KR" b="0" i="0" dirty="0">
                <a:solidFill>
                  <a:srgbClr val="000000"/>
                </a:solidFill>
                <a:effectLst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</a:rPr>
              <a:t>강력한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API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를 제작할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Express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는 빠른 성능을 제공합니다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많은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NodeJS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프레임워크들이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Express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를 기반으로 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45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Express  </a:t>
            </a:r>
            <a:r>
              <a:rPr lang="ko-KR" altLang="en-US" sz="2800" dirty="0">
                <a:latin typeface="+mn-lt"/>
              </a:rPr>
              <a:t>예제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905F84-865D-03F1-477E-BB0C849D0EEF}"/>
              </a:ext>
            </a:extLst>
          </p:cNvPr>
          <p:cNvSpPr txBox="1"/>
          <p:nvPr/>
        </p:nvSpPr>
        <p:spPr>
          <a:xfrm>
            <a:off x="3048699" y="1493083"/>
            <a:ext cx="6094602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</a:rPr>
              <a:t>//express </a:t>
            </a:r>
            <a:r>
              <a:rPr lang="ko-KR" altLang="en-US" b="0" dirty="0" err="1">
                <a:solidFill>
                  <a:srgbClr val="6A9955"/>
                </a:solidFill>
                <a:effectLst/>
              </a:rPr>
              <a:t>웹프레임워크를</a:t>
            </a:r>
            <a:r>
              <a:rPr lang="ko-KR" altLang="en-US" b="0" dirty="0">
                <a:solidFill>
                  <a:srgbClr val="6A9955"/>
                </a:solidFill>
                <a:effectLst/>
              </a:rPr>
              <a:t> 이용한 서버 띄우기 실습</a:t>
            </a:r>
            <a:endParaRPr lang="ko-KR" altLang="en-US" b="0" dirty="0">
              <a:solidFill>
                <a:srgbClr val="D4D4D4"/>
              </a:solidFill>
              <a:effectLst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"express"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3000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());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"/test"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test: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"success"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});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</a:rPr>
              <a:t>listen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() </a:t>
            </a:r>
            <a:r>
              <a:rPr lang="en-US" altLang="ko-KR" b="0" dirty="0">
                <a:solidFill>
                  <a:srgbClr val="569CD6"/>
                </a:solidFill>
                <a:effectLst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"server </a:t>
            </a:r>
            <a:r>
              <a:rPr lang="en-US" altLang="ko-KR" b="0" dirty="0" err="1">
                <a:solidFill>
                  <a:srgbClr val="CE9178"/>
                </a:solidFill>
                <a:effectLst/>
              </a:rPr>
              <a:t>listning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 on port 3000"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</a:rPr>
            </a:br>
            <a:endParaRPr lang="en-US" altLang="ko-KR" b="0" dirty="0">
              <a:solidFill>
                <a:srgbClr val="D4D4D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6434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JSON (JavaScript Object </a:t>
            </a:r>
            <a:r>
              <a:rPr lang="en-US" altLang="ko-KR" sz="2800" dirty="0" err="1">
                <a:latin typeface="+mn-lt"/>
              </a:rPr>
              <a:t>Notaion</a:t>
            </a:r>
            <a:r>
              <a:rPr lang="en-US" altLang="ko-KR" sz="2800" dirty="0">
                <a:latin typeface="+mn-lt"/>
              </a:rPr>
              <a:t>)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AF15B0-575D-DE07-7FAA-8F1D889B6B79}"/>
              </a:ext>
            </a:extLst>
          </p:cNvPr>
          <p:cNvSpPr/>
          <p:nvPr/>
        </p:nvSpPr>
        <p:spPr>
          <a:xfrm>
            <a:off x="454324" y="1506224"/>
            <a:ext cx="11283351" cy="8336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00"/>
                </a:solidFill>
              </a:rPr>
              <a:t>JavaScript </a:t>
            </a:r>
            <a:r>
              <a:rPr lang="ko-KR" altLang="en-US" b="1" dirty="0">
                <a:solidFill>
                  <a:srgbClr val="000000"/>
                </a:solidFill>
              </a:rPr>
              <a:t>객체 문법으로 구조화된 데이터를 표현하기 위한 문자 기반의 표준 포맷</a:t>
            </a:r>
            <a:endParaRPr lang="en-US" altLang="ko-KR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33C4A-0ECC-8059-EAE7-6EDC070A2570}"/>
              </a:ext>
            </a:extLst>
          </p:cNvPr>
          <p:cNvSpPr txBox="1"/>
          <p:nvPr/>
        </p:nvSpPr>
        <p:spPr>
          <a:xfrm>
            <a:off x="1032712" y="3065625"/>
            <a:ext cx="8848897" cy="2236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2400" b="1" i="0" dirty="0">
                <a:effectLst/>
              </a:rPr>
              <a:t>1. JSON</a:t>
            </a:r>
            <a:r>
              <a:rPr lang="ko-KR" altLang="en-US" sz="2400" b="1" i="0" dirty="0">
                <a:effectLst/>
              </a:rPr>
              <a:t>은 자바스크립트를 확장하여 만들어졌습니다</a:t>
            </a:r>
            <a:r>
              <a:rPr lang="en-US" altLang="ko-KR" sz="2400" b="1" i="0" dirty="0"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2400" b="1" i="0" dirty="0">
                <a:effectLst/>
              </a:rPr>
              <a:t>2. JSON</a:t>
            </a:r>
            <a:r>
              <a:rPr lang="ko-KR" altLang="en-US" sz="2400" b="1" i="0" dirty="0">
                <a:effectLst/>
              </a:rPr>
              <a:t>은 자바스크립트 객체 표기법을 따릅니다</a:t>
            </a:r>
            <a:r>
              <a:rPr lang="en-US" altLang="ko-KR" sz="2400" b="1" i="0" dirty="0"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2400" b="1" i="0" dirty="0">
                <a:effectLst/>
              </a:rPr>
              <a:t>3. JSON</a:t>
            </a:r>
            <a:r>
              <a:rPr lang="ko-KR" altLang="en-US" sz="2400" b="1" i="0" dirty="0">
                <a:effectLst/>
              </a:rPr>
              <a:t>은 사람과 기계가 모두 읽기 편하도록 고안되었습니다</a:t>
            </a:r>
            <a:r>
              <a:rPr lang="en-US" altLang="ko-KR" sz="2400" b="1" i="0" dirty="0"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2400" b="1" i="0" dirty="0">
                <a:effectLst/>
              </a:rPr>
              <a:t>4. JSON</a:t>
            </a:r>
            <a:r>
              <a:rPr lang="ko-KR" altLang="en-US" sz="2400" b="1" i="0" dirty="0">
                <a:effectLst/>
              </a:rPr>
              <a:t>은 프로그래밍 언어와 운영체제에 독립적입니다</a:t>
            </a:r>
            <a:r>
              <a:rPr lang="en-US" altLang="ko-KR" sz="2400" b="1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833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JSON (JavaScript Object </a:t>
            </a:r>
            <a:r>
              <a:rPr lang="en-US" altLang="ko-KR" sz="2800" dirty="0" err="1">
                <a:latin typeface="+mn-lt"/>
              </a:rPr>
              <a:t>Notaion</a:t>
            </a:r>
            <a:r>
              <a:rPr lang="en-US" altLang="ko-KR" sz="2800" dirty="0">
                <a:latin typeface="+mn-lt"/>
              </a:rPr>
              <a:t>)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3DF0E9-2E49-4368-F191-7E451D8F4C33}"/>
              </a:ext>
            </a:extLst>
          </p:cNvPr>
          <p:cNvSpPr txBox="1"/>
          <p:nvPr/>
        </p:nvSpPr>
        <p:spPr>
          <a:xfrm>
            <a:off x="498473" y="1253926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XML</a:t>
            </a:r>
            <a:r>
              <a:rPr lang="ko-KR" altLang="en-US" sz="2800" b="1" dirty="0"/>
              <a:t>이란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A6033-6C1A-1443-CC03-3F92BDE68DA6}"/>
              </a:ext>
            </a:extLst>
          </p:cNvPr>
          <p:cNvSpPr/>
          <p:nvPr/>
        </p:nvSpPr>
        <p:spPr>
          <a:xfrm>
            <a:off x="454324" y="1777146"/>
            <a:ext cx="11283351" cy="8336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1"/>
            <a:r>
              <a:rPr lang="en-US" altLang="ko-KR" b="1" i="0" dirty="0">
                <a:solidFill>
                  <a:schemeClr val="tx1"/>
                </a:solidFill>
                <a:effectLst/>
              </a:rPr>
              <a:t>XML</a:t>
            </a:r>
            <a:r>
              <a:rPr lang="ko-KR" altLang="en-US" b="1" i="0" dirty="0">
                <a:solidFill>
                  <a:schemeClr val="tx1"/>
                </a:solidFill>
                <a:effectLst/>
              </a:rPr>
              <a:t>은 </a:t>
            </a:r>
            <a:r>
              <a:rPr lang="en-US" altLang="ko-KR" b="1" i="0" dirty="0" err="1">
                <a:solidFill>
                  <a:schemeClr val="tx1"/>
                </a:solidFill>
                <a:effectLst/>
              </a:rPr>
              <a:t>EXtensible</a:t>
            </a:r>
            <a:r>
              <a:rPr lang="en-US" altLang="ko-KR" b="1" i="0" dirty="0">
                <a:solidFill>
                  <a:schemeClr val="tx1"/>
                </a:solidFill>
                <a:effectLst/>
              </a:rPr>
              <a:t> Markup Language</a:t>
            </a:r>
            <a:r>
              <a:rPr lang="ko-KR" altLang="en-US" b="1" i="0" dirty="0">
                <a:solidFill>
                  <a:schemeClr val="tx1"/>
                </a:solidFill>
                <a:effectLst/>
              </a:rPr>
              <a:t>의 약자입니다</a:t>
            </a:r>
            <a:r>
              <a:rPr lang="en-US" altLang="ko-KR" b="1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l" latinLnBrk="1"/>
            <a:r>
              <a:rPr lang="ko-KR" altLang="en-US" b="1" i="0" dirty="0">
                <a:solidFill>
                  <a:schemeClr val="tx1"/>
                </a:solidFill>
                <a:effectLst/>
              </a:rPr>
              <a:t>이러한 </a:t>
            </a:r>
            <a:r>
              <a:rPr lang="en-US" altLang="ko-KR" b="1" i="0" dirty="0">
                <a:solidFill>
                  <a:schemeClr val="tx1"/>
                </a:solidFill>
                <a:effectLst/>
              </a:rPr>
              <a:t>XML</a:t>
            </a:r>
            <a:r>
              <a:rPr lang="ko-KR" altLang="en-US" b="1" i="0" dirty="0">
                <a:solidFill>
                  <a:schemeClr val="tx1"/>
                </a:solidFill>
                <a:effectLst/>
              </a:rPr>
              <a:t>은 </a:t>
            </a:r>
            <a:r>
              <a:rPr lang="en-US" altLang="ko-KR" b="1" i="0" dirty="0">
                <a:solidFill>
                  <a:schemeClr val="tx1"/>
                </a:solidFill>
                <a:effectLst/>
              </a:rPr>
              <a:t>HTML</a:t>
            </a:r>
            <a:r>
              <a:rPr lang="ko-KR" altLang="en-US" b="1" i="0" dirty="0">
                <a:solidFill>
                  <a:schemeClr val="tx1"/>
                </a:solidFill>
                <a:effectLst/>
              </a:rPr>
              <a:t>과 매우 비슷한 문자 기반의 마크업 언어</a:t>
            </a:r>
            <a:r>
              <a:rPr lang="en-US" altLang="ko-KR" b="1" i="0" dirty="0">
                <a:solidFill>
                  <a:schemeClr val="tx1"/>
                </a:solidFill>
                <a:effectLst/>
              </a:rPr>
              <a:t>(text-based markup language)</a:t>
            </a:r>
            <a:r>
              <a:rPr lang="ko-KR" altLang="en-US" b="1" i="0" dirty="0">
                <a:solidFill>
                  <a:schemeClr val="tx1"/>
                </a:solidFill>
                <a:effectLst/>
              </a:rPr>
              <a:t>입니다</a:t>
            </a:r>
            <a:r>
              <a:rPr lang="en-US" altLang="ko-KR" b="1" i="0" dirty="0"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9C25E-9B77-11CB-1F16-DB3AE43B82A5}"/>
              </a:ext>
            </a:extLst>
          </p:cNvPr>
          <p:cNvSpPr txBox="1"/>
          <p:nvPr/>
        </p:nvSpPr>
        <p:spPr>
          <a:xfrm>
            <a:off x="856544" y="2870243"/>
            <a:ext cx="285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XML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JSON</a:t>
            </a:r>
            <a:r>
              <a:rPr lang="ko-KR" altLang="en-US" sz="2000" b="1" dirty="0"/>
              <a:t>의 공통점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9AF8C-3CFC-416A-5208-E35DBCE39A3B}"/>
              </a:ext>
            </a:extLst>
          </p:cNvPr>
          <p:cNvSpPr txBox="1"/>
          <p:nvPr/>
        </p:nvSpPr>
        <p:spPr>
          <a:xfrm>
            <a:off x="577850" y="3276601"/>
            <a:ext cx="9350252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2400" i="0" dirty="0">
                <a:effectLst/>
              </a:rPr>
              <a:t>1. </a:t>
            </a:r>
            <a:r>
              <a:rPr lang="ko-KR" altLang="en-US" sz="2400" i="0" dirty="0">
                <a:effectLst/>
              </a:rPr>
              <a:t>둘 다 데이터를 저장하고 전달하기 위해 고안되었습니다</a:t>
            </a:r>
            <a:r>
              <a:rPr lang="en-US" altLang="ko-KR" sz="2400" i="0" dirty="0"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2400" i="0" dirty="0">
                <a:effectLst/>
              </a:rPr>
              <a:t>2. </a:t>
            </a:r>
            <a:r>
              <a:rPr lang="ko-KR" altLang="en-US" sz="2400" i="0" dirty="0">
                <a:effectLst/>
              </a:rPr>
              <a:t>둘 다 </a:t>
            </a:r>
            <a:r>
              <a:rPr lang="ko-KR" altLang="en-US" sz="2400" i="0" dirty="0" err="1">
                <a:effectLst/>
              </a:rPr>
              <a:t>기계뿐만</a:t>
            </a:r>
            <a:r>
              <a:rPr lang="ko-KR" altLang="en-US" sz="2400" i="0" dirty="0">
                <a:effectLst/>
              </a:rPr>
              <a:t> 아니라 사람도 쉽게 읽을 수 있습니다</a:t>
            </a:r>
            <a:r>
              <a:rPr lang="en-US" altLang="ko-KR" sz="2400" i="0" dirty="0"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2400" i="0" dirty="0">
                <a:effectLst/>
              </a:rPr>
              <a:t>3. </a:t>
            </a:r>
            <a:r>
              <a:rPr lang="ko-KR" altLang="en-US" sz="2400" i="0" dirty="0">
                <a:effectLst/>
              </a:rPr>
              <a:t>둘 다 계층적인 데이터 구조를 가집니다</a:t>
            </a:r>
            <a:r>
              <a:rPr lang="en-US" altLang="ko-KR" sz="2400" i="0" dirty="0"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2400" i="0" dirty="0">
                <a:effectLst/>
              </a:rPr>
              <a:t>4. </a:t>
            </a:r>
            <a:r>
              <a:rPr lang="ko-KR" altLang="en-US" sz="2400" i="0" dirty="0">
                <a:effectLst/>
              </a:rPr>
              <a:t>둘 다 다양한 프로그래밍 언어에 의해 </a:t>
            </a:r>
            <a:r>
              <a:rPr lang="ko-KR" altLang="en-US" sz="2400" i="0" dirty="0" err="1">
                <a:effectLst/>
              </a:rPr>
              <a:t>파싱될</a:t>
            </a:r>
            <a:r>
              <a:rPr lang="ko-KR" altLang="en-US" sz="2400" i="0" dirty="0">
                <a:effectLst/>
              </a:rPr>
              <a:t> 수 있습니다</a:t>
            </a:r>
            <a:r>
              <a:rPr lang="en-US" altLang="ko-KR" sz="2400" i="0" dirty="0">
                <a:effectLst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2400" i="0" dirty="0">
                <a:effectLst/>
              </a:rPr>
              <a:t>5. </a:t>
            </a:r>
            <a:r>
              <a:rPr lang="ko-KR" altLang="en-US" sz="2400" i="0" dirty="0">
                <a:effectLst/>
              </a:rPr>
              <a:t>둘 다 </a:t>
            </a:r>
            <a:r>
              <a:rPr lang="en-US" altLang="ko-KR" sz="2400" i="0" dirty="0" err="1">
                <a:effectLst/>
              </a:rPr>
              <a:t>XMLHttpRequest</a:t>
            </a:r>
            <a:r>
              <a:rPr lang="en-US" altLang="ko-KR" sz="2400" i="0" dirty="0">
                <a:effectLst/>
              </a:rPr>
              <a:t> </a:t>
            </a:r>
            <a:r>
              <a:rPr lang="ko-KR" altLang="en-US" sz="2400" i="0" dirty="0">
                <a:effectLst/>
              </a:rPr>
              <a:t>객체를 이용하여 서버로부터 데이터를 </a:t>
            </a:r>
            <a:br>
              <a:rPr lang="en-US" altLang="ko-KR" sz="2400" i="0" dirty="0">
                <a:effectLst/>
              </a:rPr>
            </a:br>
            <a:r>
              <a:rPr lang="en-US" altLang="ko-KR" sz="2400" i="0" dirty="0">
                <a:effectLst/>
              </a:rPr>
              <a:t>    </a:t>
            </a:r>
            <a:r>
              <a:rPr lang="ko-KR" altLang="en-US" sz="2400" i="0" dirty="0">
                <a:effectLst/>
              </a:rPr>
              <a:t>전송 받을 수 있습니다</a:t>
            </a:r>
            <a:r>
              <a:rPr lang="en-US" altLang="ko-KR" sz="240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130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JSON (JavaScript Object </a:t>
            </a:r>
            <a:r>
              <a:rPr lang="en-US" altLang="ko-KR" sz="2800" dirty="0" err="1">
                <a:latin typeface="+mn-lt"/>
              </a:rPr>
              <a:t>Notaion</a:t>
            </a:r>
            <a:r>
              <a:rPr lang="en-US" altLang="ko-KR" sz="2800" dirty="0">
                <a:latin typeface="+mn-lt"/>
              </a:rPr>
              <a:t>)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0FC413-65E2-CF5F-A9E4-F05E5DD2597C}"/>
              </a:ext>
            </a:extLst>
          </p:cNvPr>
          <p:cNvSpPr txBox="1"/>
          <p:nvPr/>
        </p:nvSpPr>
        <p:spPr>
          <a:xfrm>
            <a:off x="498473" y="2780437"/>
            <a:ext cx="50706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0" i="0" dirty="0">
                <a:solidFill>
                  <a:srgbClr val="794938"/>
                </a:solidFill>
                <a:effectLst/>
              </a:rPr>
              <a:t>&lt;dog&gt;</a:t>
            </a:r>
            <a:br>
              <a:rPr lang="en-US" altLang="ko-KR" sz="2800" dirty="0"/>
            </a:br>
            <a:r>
              <a:rPr lang="en-US" altLang="ko-KR" sz="2800" b="0" i="0" dirty="0">
                <a:effectLst/>
              </a:rPr>
              <a:t>    </a:t>
            </a:r>
            <a:r>
              <a:rPr lang="en-US" altLang="ko-KR" sz="2800" b="0" i="0" dirty="0">
                <a:solidFill>
                  <a:srgbClr val="794938"/>
                </a:solidFill>
                <a:effectLst/>
              </a:rPr>
              <a:t>&lt;name&gt;</a:t>
            </a:r>
            <a:r>
              <a:rPr lang="ko-KR" altLang="en-US" sz="2800" b="0" i="0" dirty="0">
                <a:solidFill>
                  <a:srgbClr val="080808"/>
                </a:solidFill>
                <a:effectLst/>
              </a:rPr>
              <a:t>식빵</a:t>
            </a:r>
            <a:r>
              <a:rPr lang="en-US" altLang="ko-KR" sz="2800" b="0" i="0" dirty="0">
                <a:solidFill>
                  <a:srgbClr val="794938"/>
                </a:solidFill>
                <a:effectLst/>
              </a:rPr>
              <a:t>&lt;/name&gt;</a:t>
            </a:r>
            <a:br>
              <a:rPr lang="en-US" altLang="ko-KR" sz="2800" dirty="0"/>
            </a:br>
            <a:r>
              <a:rPr lang="en-US" altLang="ko-KR" sz="2800" b="0" i="0" dirty="0">
                <a:effectLst/>
              </a:rPr>
              <a:t>    </a:t>
            </a:r>
            <a:r>
              <a:rPr lang="en-US" altLang="ko-KR" sz="2800" b="0" i="0" dirty="0">
                <a:solidFill>
                  <a:srgbClr val="794938"/>
                </a:solidFill>
                <a:effectLst/>
              </a:rPr>
              <a:t>&lt;family&gt;</a:t>
            </a:r>
            <a:r>
              <a:rPr lang="ko-KR" altLang="en-US" sz="2800" b="0" i="0" dirty="0" err="1">
                <a:solidFill>
                  <a:srgbClr val="080808"/>
                </a:solidFill>
                <a:effectLst/>
              </a:rPr>
              <a:t>웰시코기</a:t>
            </a:r>
            <a:r>
              <a:rPr lang="en-US" altLang="ko-KR" sz="2800" b="0" i="0" dirty="0">
                <a:solidFill>
                  <a:srgbClr val="794938"/>
                </a:solidFill>
                <a:effectLst/>
              </a:rPr>
              <a:t>&lt;family&gt;</a:t>
            </a:r>
            <a:br>
              <a:rPr lang="en-US" altLang="ko-KR" sz="2800" dirty="0"/>
            </a:br>
            <a:r>
              <a:rPr lang="en-US" altLang="ko-KR" sz="2800" b="0" i="0" dirty="0">
                <a:effectLst/>
              </a:rPr>
              <a:t>    </a:t>
            </a:r>
            <a:r>
              <a:rPr lang="en-US" altLang="ko-KR" sz="2800" b="0" i="0" dirty="0">
                <a:solidFill>
                  <a:srgbClr val="794938"/>
                </a:solidFill>
                <a:effectLst/>
              </a:rPr>
              <a:t>&lt;age&gt;</a:t>
            </a:r>
            <a:r>
              <a:rPr lang="en-US" altLang="ko-KR" sz="2800" b="0" i="0" dirty="0">
                <a:solidFill>
                  <a:srgbClr val="080808"/>
                </a:solidFill>
                <a:effectLst/>
              </a:rPr>
              <a:t>1</a:t>
            </a:r>
            <a:r>
              <a:rPr lang="en-US" altLang="ko-KR" sz="2800" b="0" i="0" dirty="0">
                <a:solidFill>
                  <a:srgbClr val="794938"/>
                </a:solidFill>
                <a:effectLst/>
              </a:rPr>
              <a:t>&lt;/age&gt;</a:t>
            </a:r>
            <a:br>
              <a:rPr lang="en-US" altLang="ko-KR" sz="2800" dirty="0"/>
            </a:br>
            <a:r>
              <a:rPr lang="en-US" altLang="ko-KR" sz="2800" b="0" i="0" dirty="0">
                <a:effectLst/>
              </a:rPr>
              <a:t>    </a:t>
            </a:r>
            <a:r>
              <a:rPr lang="en-US" altLang="ko-KR" sz="2800" b="0" i="0" dirty="0">
                <a:solidFill>
                  <a:srgbClr val="794938"/>
                </a:solidFill>
                <a:effectLst/>
              </a:rPr>
              <a:t>&lt;weight&gt;</a:t>
            </a:r>
            <a:r>
              <a:rPr lang="en-US" altLang="ko-KR" sz="2800" b="0" i="0" dirty="0">
                <a:solidFill>
                  <a:srgbClr val="080808"/>
                </a:solidFill>
                <a:effectLst/>
              </a:rPr>
              <a:t>2.14</a:t>
            </a:r>
            <a:r>
              <a:rPr lang="en-US" altLang="ko-KR" sz="2800" b="0" i="0" dirty="0">
                <a:solidFill>
                  <a:srgbClr val="794938"/>
                </a:solidFill>
                <a:effectLst/>
              </a:rPr>
              <a:t>&lt;/weight&gt;</a:t>
            </a:r>
            <a:br>
              <a:rPr lang="en-US" altLang="ko-KR" sz="2800" dirty="0"/>
            </a:br>
            <a:r>
              <a:rPr lang="en-US" altLang="ko-KR" sz="2800" b="0" i="0" dirty="0">
                <a:solidFill>
                  <a:srgbClr val="794938"/>
                </a:solidFill>
                <a:effectLst/>
              </a:rPr>
              <a:t>&lt;/dog&gt;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DFE17-07BB-8E76-A1D2-129C78D40956}"/>
              </a:ext>
            </a:extLst>
          </p:cNvPr>
          <p:cNvSpPr txBox="1"/>
          <p:nvPr/>
        </p:nvSpPr>
        <p:spPr>
          <a:xfrm>
            <a:off x="1908698" y="211455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&lt;XML&gt;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FF856-0185-B69A-E1CB-AC721365DCC7}"/>
              </a:ext>
            </a:extLst>
          </p:cNvPr>
          <p:cNvSpPr txBox="1"/>
          <p:nvPr/>
        </p:nvSpPr>
        <p:spPr>
          <a:xfrm>
            <a:off x="6400798" y="2595771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i="0" dirty="0">
                <a:solidFill>
                  <a:srgbClr val="080808"/>
                </a:solidFill>
                <a:effectLst/>
              </a:rPr>
              <a:t>{</a:t>
            </a:r>
            <a:br>
              <a:rPr lang="en-US" altLang="ko-KR" sz="3200" dirty="0"/>
            </a:br>
            <a:r>
              <a:rPr lang="en-US" altLang="ko-KR" sz="3200" b="0" i="0" dirty="0">
                <a:effectLst/>
              </a:rPr>
              <a:t>    </a:t>
            </a:r>
            <a:r>
              <a:rPr lang="en-US" altLang="ko-KR" sz="3200" b="0" i="0" dirty="0">
                <a:solidFill>
                  <a:srgbClr val="234A97"/>
                </a:solidFill>
                <a:effectLst/>
              </a:rPr>
              <a:t>"name"</a:t>
            </a:r>
            <a:r>
              <a:rPr lang="en-US" altLang="ko-KR" sz="3200" b="0" i="0" dirty="0">
                <a:solidFill>
                  <a:srgbClr val="575757"/>
                </a:solidFill>
                <a:effectLst/>
              </a:rPr>
              <a:t>: </a:t>
            </a:r>
            <a:r>
              <a:rPr lang="en-US" altLang="ko-KR" sz="3200" b="0" i="0" dirty="0">
                <a:solidFill>
                  <a:srgbClr val="0B6125"/>
                </a:solidFill>
                <a:effectLst/>
              </a:rPr>
              <a:t>"</a:t>
            </a:r>
            <a:r>
              <a:rPr lang="ko-KR" altLang="en-US" sz="3200" b="0" i="0" dirty="0">
                <a:solidFill>
                  <a:srgbClr val="0B6125"/>
                </a:solidFill>
                <a:effectLst/>
              </a:rPr>
              <a:t>식빵</a:t>
            </a:r>
            <a:r>
              <a:rPr lang="en-US" altLang="ko-KR" sz="3200" b="0" i="0" dirty="0">
                <a:solidFill>
                  <a:srgbClr val="0B6125"/>
                </a:solidFill>
                <a:effectLst/>
              </a:rPr>
              <a:t>"</a:t>
            </a:r>
            <a:r>
              <a:rPr lang="en-US" altLang="ko-KR" sz="3200" b="0" i="0" dirty="0">
                <a:solidFill>
                  <a:srgbClr val="575757"/>
                </a:solidFill>
                <a:effectLst/>
              </a:rPr>
              <a:t>,</a:t>
            </a:r>
            <a:br>
              <a:rPr lang="ko-KR" altLang="en-US" sz="3200" dirty="0"/>
            </a:br>
            <a:r>
              <a:rPr lang="ko-KR" altLang="en-US" sz="3200" b="0" i="0" dirty="0">
                <a:effectLst/>
              </a:rPr>
              <a:t>    </a:t>
            </a:r>
            <a:r>
              <a:rPr lang="en-US" altLang="ko-KR" sz="3200" b="0" i="0" dirty="0">
                <a:solidFill>
                  <a:srgbClr val="234A97"/>
                </a:solidFill>
                <a:effectLst/>
              </a:rPr>
              <a:t>"family"</a:t>
            </a:r>
            <a:r>
              <a:rPr lang="en-US" altLang="ko-KR" sz="3200" b="0" i="0" dirty="0">
                <a:solidFill>
                  <a:srgbClr val="575757"/>
                </a:solidFill>
                <a:effectLst/>
              </a:rPr>
              <a:t>: </a:t>
            </a:r>
            <a:r>
              <a:rPr lang="en-US" altLang="ko-KR" sz="3200" b="0" i="0" dirty="0">
                <a:solidFill>
                  <a:srgbClr val="0B6125"/>
                </a:solidFill>
                <a:effectLst/>
              </a:rPr>
              <a:t>"</a:t>
            </a:r>
            <a:r>
              <a:rPr lang="ko-KR" altLang="en-US" sz="3200" b="0" i="0" dirty="0" err="1">
                <a:solidFill>
                  <a:srgbClr val="0B6125"/>
                </a:solidFill>
                <a:effectLst/>
              </a:rPr>
              <a:t>웰시코기</a:t>
            </a:r>
            <a:r>
              <a:rPr lang="en-US" altLang="ko-KR" sz="3200" b="0" i="0" dirty="0">
                <a:solidFill>
                  <a:srgbClr val="0B6125"/>
                </a:solidFill>
                <a:effectLst/>
              </a:rPr>
              <a:t>"</a:t>
            </a:r>
            <a:r>
              <a:rPr lang="en-US" altLang="ko-KR" sz="3200" b="0" i="0" dirty="0">
                <a:solidFill>
                  <a:srgbClr val="575757"/>
                </a:solidFill>
                <a:effectLst/>
              </a:rPr>
              <a:t>,</a:t>
            </a:r>
            <a:br>
              <a:rPr lang="ko-KR" altLang="en-US" sz="3200" dirty="0"/>
            </a:br>
            <a:r>
              <a:rPr lang="ko-KR" altLang="en-US" sz="3200" b="0" i="0" dirty="0">
                <a:effectLst/>
              </a:rPr>
              <a:t>    </a:t>
            </a:r>
            <a:r>
              <a:rPr lang="en-US" altLang="ko-KR" sz="3200" b="0" i="0" dirty="0">
                <a:solidFill>
                  <a:srgbClr val="234A97"/>
                </a:solidFill>
                <a:effectLst/>
              </a:rPr>
              <a:t>"age"</a:t>
            </a:r>
            <a:r>
              <a:rPr lang="en-US" altLang="ko-KR" sz="3200" b="0" i="0" dirty="0">
                <a:solidFill>
                  <a:srgbClr val="575757"/>
                </a:solidFill>
                <a:effectLst/>
              </a:rPr>
              <a:t>: </a:t>
            </a:r>
            <a:r>
              <a:rPr lang="en-US" altLang="ko-KR" sz="3200" b="0" i="0" dirty="0">
                <a:solidFill>
                  <a:srgbClr val="811F24"/>
                </a:solidFill>
                <a:effectLst/>
              </a:rPr>
              <a:t>1</a:t>
            </a:r>
            <a:r>
              <a:rPr lang="en-US" altLang="ko-KR" sz="3200" b="0" i="0" dirty="0">
                <a:solidFill>
                  <a:srgbClr val="575757"/>
                </a:solidFill>
                <a:effectLst/>
              </a:rPr>
              <a:t>,</a:t>
            </a:r>
            <a:br>
              <a:rPr lang="en-US" altLang="ko-KR" sz="3200" dirty="0"/>
            </a:br>
            <a:r>
              <a:rPr lang="en-US" altLang="ko-KR" sz="3200" b="0" i="0" dirty="0">
                <a:effectLst/>
              </a:rPr>
              <a:t>    </a:t>
            </a:r>
            <a:r>
              <a:rPr lang="en-US" altLang="ko-KR" sz="3200" b="0" i="0" dirty="0">
                <a:solidFill>
                  <a:srgbClr val="234A97"/>
                </a:solidFill>
                <a:effectLst/>
              </a:rPr>
              <a:t>"weight"</a:t>
            </a:r>
            <a:r>
              <a:rPr lang="en-US" altLang="ko-KR" sz="3200" b="0" i="0" dirty="0">
                <a:solidFill>
                  <a:srgbClr val="575757"/>
                </a:solidFill>
                <a:effectLst/>
              </a:rPr>
              <a:t>: </a:t>
            </a:r>
            <a:r>
              <a:rPr lang="en-US" altLang="ko-KR" sz="3200" b="0" i="0" dirty="0">
                <a:solidFill>
                  <a:srgbClr val="811F24"/>
                </a:solidFill>
                <a:effectLst/>
              </a:rPr>
              <a:t>2.14</a:t>
            </a:r>
            <a:br>
              <a:rPr lang="en-US" altLang="ko-KR" sz="3200" dirty="0"/>
            </a:br>
            <a:r>
              <a:rPr lang="en-US" altLang="ko-KR" sz="3200" b="0" i="0" dirty="0">
                <a:solidFill>
                  <a:srgbClr val="080808"/>
                </a:solidFill>
                <a:effectLst/>
              </a:rPr>
              <a:t>}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E56DE-110B-8886-1A09-4ED6BE8EDBB2}"/>
              </a:ext>
            </a:extLst>
          </p:cNvPr>
          <p:cNvSpPr txBox="1"/>
          <p:nvPr/>
        </p:nvSpPr>
        <p:spPr>
          <a:xfrm>
            <a:off x="7642748" y="211455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&lt;JSON&gt;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244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JSON (JavaScript Object </a:t>
            </a:r>
            <a:r>
              <a:rPr lang="en-US" altLang="ko-KR" sz="2800" dirty="0" err="1">
                <a:latin typeface="+mn-lt"/>
              </a:rPr>
              <a:t>Notaion</a:t>
            </a:r>
            <a:r>
              <a:rPr lang="en-US" altLang="ko-KR" sz="2800" dirty="0">
                <a:latin typeface="+mn-lt"/>
              </a:rPr>
              <a:t>)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457E9B-E508-BE7F-1A6E-8BFFE1D207D1}"/>
              </a:ext>
            </a:extLst>
          </p:cNvPr>
          <p:cNvSpPr txBox="1"/>
          <p:nvPr/>
        </p:nvSpPr>
        <p:spPr>
          <a:xfrm>
            <a:off x="577850" y="13906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문자열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762BD6-9F7E-B3BF-E231-4452761FC791}"/>
              </a:ext>
            </a:extLst>
          </p:cNvPr>
          <p:cNvSpPr/>
          <p:nvPr/>
        </p:nvSpPr>
        <p:spPr>
          <a:xfrm>
            <a:off x="712748" y="1909467"/>
            <a:ext cx="3554452" cy="647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{ “name” : “Jones” }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AF059-EB03-6637-C814-2042A10370D7}"/>
              </a:ext>
            </a:extLst>
          </p:cNvPr>
          <p:cNvSpPr txBox="1"/>
          <p:nvPr/>
        </p:nvSpPr>
        <p:spPr>
          <a:xfrm>
            <a:off x="577850" y="2910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숫자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399965-AB10-B5F2-D451-C35C78EF210F}"/>
              </a:ext>
            </a:extLst>
          </p:cNvPr>
          <p:cNvSpPr/>
          <p:nvPr/>
        </p:nvSpPr>
        <p:spPr>
          <a:xfrm>
            <a:off x="712748" y="3429000"/>
            <a:ext cx="3554452" cy="647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{ “number” : 10 }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C92B6-E624-53DD-F29D-221EA38FE55A}"/>
              </a:ext>
            </a:extLst>
          </p:cNvPr>
          <p:cNvSpPr txBox="1"/>
          <p:nvPr/>
        </p:nvSpPr>
        <p:spPr>
          <a:xfrm>
            <a:off x="577850" y="44868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부울</a:t>
            </a:r>
            <a:endParaRPr lang="ko-KR" altLang="en-US" sz="24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CAEFFE9-FD50-814B-13B6-D114F8E75DB0}"/>
              </a:ext>
            </a:extLst>
          </p:cNvPr>
          <p:cNvSpPr/>
          <p:nvPr/>
        </p:nvSpPr>
        <p:spPr>
          <a:xfrm>
            <a:off x="712748" y="5005686"/>
            <a:ext cx="3554452" cy="647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{ “bool” : false }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F8454-DE07-4670-EDB2-A5F59ED8A494}"/>
              </a:ext>
            </a:extLst>
          </p:cNvPr>
          <p:cNvSpPr txBox="1"/>
          <p:nvPr/>
        </p:nvSpPr>
        <p:spPr>
          <a:xfrm>
            <a:off x="6096000" y="139065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Null</a:t>
            </a:r>
            <a:endParaRPr lang="ko-KR" altLang="en-US" sz="24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D75010-5B52-A30B-857D-DDDEFE5C0BF7}"/>
              </a:ext>
            </a:extLst>
          </p:cNvPr>
          <p:cNvSpPr/>
          <p:nvPr/>
        </p:nvSpPr>
        <p:spPr>
          <a:xfrm>
            <a:off x="6230898" y="1909467"/>
            <a:ext cx="3554452" cy="647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{ “test” : null }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8F75F-F8E1-A466-50A3-10C29D2D0D74}"/>
              </a:ext>
            </a:extLst>
          </p:cNvPr>
          <p:cNvSpPr txBox="1"/>
          <p:nvPr/>
        </p:nvSpPr>
        <p:spPr>
          <a:xfrm>
            <a:off x="6096000" y="2910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객체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C19BEE-EE17-4F68-E9F0-91538C7CF0F1}"/>
              </a:ext>
            </a:extLst>
          </p:cNvPr>
          <p:cNvSpPr/>
          <p:nvPr/>
        </p:nvSpPr>
        <p:spPr>
          <a:xfrm>
            <a:off x="6230898" y="3429000"/>
            <a:ext cx="4151352" cy="647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{ “dog” : { “name” : “</a:t>
            </a:r>
            <a:r>
              <a:rPr lang="en-US" altLang="ko-KR" sz="2000" b="1" dirty="0" err="1"/>
              <a:t>leo</a:t>
            </a:r>
            <a:r>
              <a:rPr lang="en-US" altLang="ko-KR" sz="2000" b="1" dirty="0"/>
              <a:t>” } }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9872-9C3E-6831-DA9E-63EAAF2B0162}"/>
              </a:ext>
            </a:extLst>
          </p:cNvPr>
          <p:cNvSpPr txBox="1"/>
          <p:nvPr/>
        </p:nvSpPr>
        <p:spPr>
          <a:xfrm>
            <a:off x="6096000" y="44868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배열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DFA3686-83DD-8104-0280-D81AE900B7ED}"/>
              </a:ext>
            </a:extLst>
          </p:cNvPr>
          <p:cNvSpPr/>
          <p:nvPr/>
        </p:nvSpPr>
        <p:spPr>
          <a:xfrm>
            <a:off x="6230898" y="5005686"/>
            <a:ext cx="5008602" cy="647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{ “name” : [ “Jones”, “Eric”, “Jaxon” ] }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latin typeface="+mn-lt"/>
              </a:rPr>
              <a:t>라이브러리</a:t>
            </a:r>
            <a:r>
              <a:rPr lang="en-US" altLang="ko-KR" sz="2800" dirty="0">
                <a:latin typeface="+mn-lt"/>
              </a:rPr>
              <a:t>(Library)</a:t>
            </a:r>
            <a:r>
              <a:rPr lang="ko-KR" altLang="en-US" sz="2800" dirty="0">
                <a:latin typeface="+mn-lt"/>
              </a:rPr>
              <a:t>란</a:t>
            </a:r>
            <a:r>
              <a:rPr lang="en-US" altLang="ko-KR" sz="2800" dirty="0">
                <a:latin typeface="+mn-lt"/>
              </a:rPr>
              <a:t>?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A358A1-AE01-52B5-7DBC-E4EC3669F81F}"/>
              </a:ext>
            </a:extLst>
          </p:cNvPr>
          <p:cNvSpPr/>
          <p:nvPr/>
        </p:nvSpPr>
        <p:spPr>
          <a:xfrm>
            <a:off x="454324" y="1506224"/>
            <a:ext cx="11283351" cy="8336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i="0" dirty="0">
                <a:solidFill>
                  <a:srgbClr val="000000"/>
                </a:solidFill>
                <a:effectLst/>
              </a:rPr>
              <a:t>공통으로 사용될 수 있는 특정한 기능들을 </a:t>
            </a:r>
            <a:r>
              <a:rPr lang="ko-KR" altLang="en-US" sz="1800" b="1" i="0" dirty="0" err="1">
                <a:solidFill>
                  <a:srgbClr val="000000"/>
                </a:solidFill>
                <a:effectLst/>
              </a:rPr>
              <a:t>모듈화한</a:t>
            </a:r>
            <a:r>
              <a:rPr lang="ko-KR" altLang="en-US" sz="1800" b="1" i="0" dirty="0">
                <a:solidFill>
                  <a:srgbClr val="000000"/>
                </a:solidFill>
                <a:effectLst/>
              </a:rPr>
              <a:t> 것</a:t>
            </a:r>
            <a:endParaRPr lang="en-US" altLang="ko-KR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E64B8-1118-0E2B-1DF2-4495B9BA8D05}"/>
              </a:ext>
            </a:extLst>
          </p:cNvPr>
          <p:cNvSpPr txBox="1"/>
          <p:nvPr/>
        </p:nvSpPr>
        <p:spPr>
          <a:xfrm>
            <a:off x="857774" y="2864835"/>
            <a:ext cx="7933887" cy="4066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i="0" dirty="0">
                <a:solidFill>
                  <a:srgbClr val="000000"/>
                </a:solidFill>
                <a:effectLst/>
              </a:rPr>
              <a:t>예시</a:t>
            </a:r>
            <a:r>
              <a:rPr lang="en-US" altLang="ko-KR" sz="2400" b="1" i="0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</a:rPr>
              <a:t>Python pip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로 설치한 패키지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모듈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1" i="0" dirty="0" err="1">
                <a:solidFill>
                  <a:srgbClr val="000000"/>
                </a:solidFill>
                <a:effectLst/>
              </a:rPr>
              <a:t>tensorflow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, pandas, </a:t>
            </a:r>
            <a:r>
              <a:rPr lang="en-US" altLang="ko-KR" b="1" i="0" dirty="0" err="1">
                <a:solidFill>
                  <a:srgbClr val="000000"/>
                </a:solidFill>
                <a:effectLst/>
              </a:rPr>
              <a:t>beautifulsoup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등등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</a:rPr>
              <a:t>C++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의 표준 템플릿 라이브러리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(STL)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</a:rPr>
              <a:t>Node.js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에서 </a:t>
            </a:r>
            <a:r>
              <a:rPr lang="en-US" altLang="ko-KR" b="1" i="0" dirty="0" err="1">
                <a:solidFill>
                  <a:srgbClr val="000000"/>
                </a:solidFill>
                <a:effectLst/>
              </a:rPr>
              <a:t>npm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으로 설치한 모듈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</a:rPr>
              <a:t>HTML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의 클라이언트 사이드 조작을 단순화하는 </a:t>
            </a:r>
            <a:r>
              <a:rPr lang="en-US" altLang="ko-KR" b="1" i="0" dirty="0" err="1">
                <a:solidFill>
                  <a:srgbClr val="000000"/>
                </a:solidFill>
                <a:effectLst/>
              </a:rPr>
              <a:t>JQuery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</a:rPr>
              <a:t>웹에서 사용자 인터페이스 개발에 사용되는 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React.js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6629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Express  </a:t>
            </a:r>
            <a:r>
              <a:rPr lang="ko-KR" altLang="en-US" sz="2800" dirty="0">
                <a:latin typeface="+mn-lt"/>
              </a:rPr>
              <a:t>예제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36834-AB62-7982-32F5-3494B8931283}"/>
              </a:ext>
            </a:extLst>
          </p:cNvPr>
          <p:cNvSpPr txBox="1"/>
          <p:nvPr/>
        </p:nvSpPr>
        <p:spPr>
          <a:xfrm>
            <a:off x="577850" y="18727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JSON </a:t>
            </a:r>
            <a:r>
              <a:rPr lang="ko-KR" altLang="en-US" sz="2000" dirty="0"/>
              <a:t>파싱 사이트</a:t>
            </a:r>
            <a:endParaRPr lang="en-US" altLang="ko-KR" sz="2000" dirty="0"/>
          </a:p>
          <a:p>
            <a:r>
              <a:rPr lang="ko-KR" altLang="en-US" sz="2000" dirty="0"/>
              <a:t>http://json.parser.online.fr/</a:t>
            </a:r>
          </a:p>
        </p:txBody>
      </p:sp>
    </p:spTree>
    <p:extLst>
      <p:ext uri="{BB962C8B-B14F-4D97-AF65-F5344CB8AC3E}">
        <p14:creationId xmlns:p14="http://schemas.microsoft.com/office/powerpoint/2010/main" val="2649843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Express  </a:t>
            </a:r>
            <a:r>
              <a:rPr lang="ko-KR" altLang="en-US" sz="2800" dirty="0">
                <a:latin typeface="+mn-lt"/>
              </a:rPr>
              <a:t>예제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1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latin typeface="맑은 고딕 (본문)"/>
              </a:rPr>
              <a:t>프레임워크 </a:t>
            </a:r>
            <a:r>
              <a:rPr lang="en-US" altLang="ko-KR" sz="2800" dirty="0">
                <a:latin typeface="맑은 고딕 (본문)"/>
              </a:rPr>
              <a:t>vs </a:t>
            </a:r>
            <a:r>
              <a:rPr lang="ko-KR" altLang="en-US" sz="2800" dirty="0">
                <a:latin typeface="맑은 고딕 (본문)"/>
              </a:rPr>
              <a:t>라이브러리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BF916E1-2FB0-B93F-F45E-E98D93624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58" y="2223825"/>
            <a:ext cx="6170083" cy="27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C73BF5-7A59-64EC-A30A-C16928313351}"/>
              </a:ext>
            </a:extLst>
          </p:cNvPr>
          <p:cNvSpPr txBox="1"/>
          <p:nvPr/>
        </p:nvSpPr>
        <p:spPr>
          <a:xfrm>
            <a:off x="7100963" y="4359317"/>
            <a:ext cx="469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(본문)"/>
              </a:rPr>
              <a:t>가장 큰 차이점은 이것이 없어도</a:t>
            </a:r>
            <a:endParaRPr lang="en-US" altLang="ko-KR" b="1" dirty="0">
              <a:latin typeface="맑은 고딕 (본문)"/>
            </a:endParaRPr>
          </a:p>
          <a:p>
            <a:r>
              <a:rPr lang="ko-KR" altLang="en-US" b="1" dirty="0">
                <a:latin typeface="맑은 고딕 (본문)"/>
              </a:rPr>
              <a:t>앱이 동작 가능한지에 대한 여부이다</a:t>
            </a:r>
            <a:r>
              <a:rPr lang="en-US" altLang="ko-KR" b="1" dirty="0">
                <a:latin typeface="맑은 고딕 (본문)"/>
              </a:rPr>
              <a:t>.</a:t>
            </a:r>
            <a:endParaRPr lang="ko-KR" altLang="en-US" b="1" dirty="0">
              <a:latin typeface="맑은 고딕 (본문)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E19588C2-C9F1-43E6-87AF-5EC133CF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81" y="2165159"/>
            <a:ext cx="4695669" cy="219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8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맑은 고딕 (본문)"/>
              </a:rPr>
              <a:t>Node.js vs Django vs Spring</a:t>
            </a:r>
            <a:endParaRPr lang="ko-KR" altLang="en-US" sz="2800" dirty="0">
              <a:latin typeface="맑은 고딕 (본문)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Node.js VS Django vs Spring">
            <a:extLst>
              <a:ext uri="{FF2B5EF4-FFF2-40B4-BE49-F238E27FC236}">
                <a16:creationId xmlns:a16="http://schemas.microsoft.com/office/drawing/2014/main" id="{167F67B0-6234-5035-5615-3B2478687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1666395"/>
            <a:ext cx="82581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E90A2-15A8-613D-3095-C8C1526E1502}"/>
              </a:ext>
            </a:extLst>
          </p:cNvPr>
          <p:cNvSpPr txBox="1"/>
          <p:nvPr/>
        </p:nvSpPr>
        <p:spPr>
          <a:xfrm>
            <a:off x="2681741" y="5619445"/>
            <a:ext cx="682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 (본문)"/>
              </a:rPr>
              <a:t>Node.js</a:t>
            </a:r>
            <a:r>
              <a:rPr lang="ko-KR" altLang="en-US" sz="2400" b="1" dirty="0">
                <a:latin typeface="맑은 고딕 (본문)"/>
              </a:rPr>
              <a:t>가 제일 많이 사용되는 프레임워크인가</a:t>
            </a:r>
            <a:r>
              <a:rPr lang="en-US" altLang="ko-KR" sz="2400" b="1" dirty="0">
                <a:latin typeface="맑은 고딕 (본문)"/>
              </a:rPr>
              <a:t>?</a:t>
            </a:r>
            <a:endParaRPr lang="ko-KR" altLang="en-US" sz="2400" b="1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5399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맑은 고딕 (본문)"/>
              </a:rPr>
              <a:t>Node.js vs</a:t>
            </a:r>
            <a:r>
              <a:rPr lang="ko-KR" altLang="en-US" sz="2800" dirty="0">
                <a:latin typeface="맑은 고딕 (본문)"/>
              </a:rPr>
              <a:t> </a:t>
            </a:r>
            <a:r>
              <a:rPr lang="en-US" altLang="ko-KR" sz="2800" dirty="0">
                <a:latin typeface="맑은 고딕 (본문)"/>
              </a:rPr>
              <a:t>Spring</a:t>
            </a:r>
            <a:endParaRPr lang="ko-KR" altLang="en-US" sz="2800" dirty="0">
              <a:latin typeface="맑은 고딕 (본문)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9280EDE-F50B-CFEE-3372-1932828CD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255691"/>
              </p:ext>
            </p:extLst>
          </p:nvPr>
        </p:nvGraphicFramePr>
        <p:xfrm>
          <a:off x="1125028" y="1607238"/>
          <a:ext cx="9941944" cy="4465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970972">
                  <a:extLst>
                    <a:ext uri="{9D8B030D-6E8A-4147-A177-3AD203B41FA5}">
                      <a16:colId xmlns:a16="http://schemas.microsoft.com/office/drawing/2014/main" val="3474483849"/>
                    </a:ext>
                  </a:extLst>
                </a:gridCol>
                <a:gridCol w="4970972">
                  <a:extLst>
                    <a:ext uri="{9D8B030D-6E8A-4147-A177-3AD203B41FA5}">
                      <a16:colId xmlns:a16="http://schemas.microsoft.com/office/drawing/2014/main" val="308250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Node.js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Spring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0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effectLst/>
                          <a:latin typeface="Noto Sans KR"/>
                        </a:rPr>
                        <a:t> 싱글 쓰레드이기 때문에 </a:t>
                      </a:r>
                      <a:br>
                        <a:rPr lang="en-US" altLang="ko-KR" b="0" i="0" dirty="0">
                          <a:effectLst/>
                          <a:latin typeface="Noto Sans KR"/>
                        </a:rPr>
                      </a:br>
                      <a:r>
                        <a:rPr lang="en-US" altLang="ko-KR" b="0" i="0" dirty="0">
                          <a:effectLst/>
                          <a:latin typeface="Noto Sans KR"/>
                        </a:rPr>
                        <a:t>  </a:t>
                      </a:r>
                      <a:r>
                        <a:rPr lang="ko-KR" altLang="en-US" b="0" i="0" dirty="0">
                          <a:effectLst/>
                          <a:latin typeface="Noto Sans KR"/>
                        </a:rPr>
                        <a:t>메모리 절약측면에서 효율적</a:t>
                      </a:r>
                      <a:endParaRPr lang="en-US" altLang="ko-KR" b="0" i="0" dirty="0">
                        <a:effectLst/>
                        <a:latin typeface="Noto Sans KR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effectLst/>
                          <a:latin typeface="Noto Sans KR"/>
                        </a:rPr>
                        <a:t> 여러 요청이 동시에 와도</a:t>
                      </a:r>
                      <a:br>
                        <a:rPr lang="en-US" altLang="ko-KR" b="0" i="0" dirty="0">
                          <a:effectLst/>
                          <a:latin typeface="Noto Sans KR"/>
                        </a:rPr>
                      </a:br>
                      <a:r>
                        <a:rPr lang="en-US" altLang="ko-KR" b="0" i="0" dirty="0">
                          <a:effectLst/>
                          <a:latin typeface="Noto Sans KR"/>
                        </a:rPr>
                        <a:t>Event loop</a:t>
                      </a:r>
                      <a:r>
                        <a:rPr lang="ko-KR" altLang="en-US" b="0" i="0" dirty="0">
                          <a:effectLst/>
                          <a:latin typeface="Noto Sans KR"/>
                        </a:rPr>
                        <a:t>에 의해 비동기로 처리</a:t>
                      </a:r>
                      <a:endParaRPr lang="en-US" altLang="ko-KR" b="0" i="0" dirty="0">
                        <a:effectLst/>
                        <a:latin typeface="Noto Sans KR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effectLst/>
                          <a:latin typeface="Noto Sans KR"/>
                        </a:rPr>
                        <a:t> 세계적인 대규모 라이브러리 </a:t>
                      </a:r>
                      <a:br>
                        <a:rPr lang="en-US" altLang="ko-KR" b="0" i="0" dirty="0">
                          <a:effectLst/>
                          <a:latin typeface="Noto Sans KR"/>
                        </a:rPr>
                      </a:br>
                      <a:r>
                        <a:rPr lang="ko-KR" altLang="en-US" b="0" i="0" dirty="0">
                          <a:effectLst/>
                          <a:latin typeface="Noto Sans KR"/>
                        </a:rPr>
                        <a:t>리소스 풀</a:t>
                      </a:r>
                      <a:r>
                        <a:rPr lang="ko-KR" altLang="en-US" dirty="0">
                          <a:latin typeface="Noto Sans KR"/>
                        </a:rPr>
                        <a:t>을</a:t>
                      </a:r>
                      <a:r>
                        <a:rPr lang="ko-KR" altLang="en-US" b="0" i="0" dirty="0">
                          <a:effectLst/>
                          <a:latin typeface="Noto Sans KR"/>
                        </a:rPr>
                        <a:t> 사용할 수 있다</a:t>
                      </a:r>
                      <a:r>
                        <a:rPr lang="en-US" altLang="ko-KR" b="0" i="0" dirty="0">
                          <a:effectLst/>
                          <a:latin typeface="Noto Sans KR"/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effectLst/>
                          <a:latin typeface="Noto Sans KR"/>
                        </a:rPr>
                        <a:t> 코드가 쉽고 간편하다</a:t>
                      </a:r>
                      <a:r>
                        <a:rPr lang="en-US" altLang="ko-KR" b="0" i="0" dirty="0">
                          <a:effectLst/>
                          <a:latin typeface="Noto Sans KR"/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effectLst/>
                          <a:latin typeface="Noto Sans KR"/>
                        </a:rPr>
                        <a:t> 처리하는 작업 크기가 </a:t>
                      </a:r>
                      <a:br>
                        <a:rPr lang="en-US" altLang="ko-KR" b="0" i="0" dirty="0">
                          <a:effectLst/>
                          <a:latin typeface="Noto Sans KR"/>
                        </a:rPr>
                      </a:br>
                      <a:r>
                        <a:rPr lang="ko-KR" altLang="en-US" b="0" i="0" dirty="0">
                          <a:effectLst/>
                          <a:latin typeface="Noto Sans KR"/>
                        </a:rPr>
                        <a:t>작은 요청이 많은 서버에 효율적이다</a:t>
                      </a:r>
                      <a:r>
                        <a:rPr lang="en-US" altLang="ko-KR" b="0" i="0" dirty="0">
                          <a:effectLst/>
                          <a:latin typeface="Noto Sans KR"/>
                        </a:rPr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 로딩이 오래 걸리지만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실행 초기에 빈을 검증하고 등록하는 과정에서 결함을 발견할 수 있다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!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 Node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는 요청이 들어오거나 메소드가 실행되어야 에러를 찾을 수 있는 경우가 많다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 쉽게 구동할 수 있다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. (Embedded Tomcat)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 비즈니스 로직에 더 잘 집중할 수 있다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 Spring security, Exception Handler 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 필요한 좋은 기능을 많이 제공한다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 효율적인 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JPA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와 편리한 </a:t>
                      </a:r>
                      <a:r>
                        <a:rPr lang="en-US" altLang="ko-KR" b="0" i="0" dirty="0" err="1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QueryDSL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이 있다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0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86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Node.js vs</a:t>
            </a:r>
            <a:r>
              <a:rPr lang="ko-KR" altLang="en-US" sz="2800" dirty="0">
                <a:latin typeface="+mn-lt"/>
              </a:rPr>
              <a:t> </a:t>
            </a:r>
            <a:r>
              <a:rPr lang="en-US" altLang="ko-KR" sz="2800" dirty="0">
                <a:latin typeface="+mn-lt"/>
              </a:rPr>
              <a:t>Spring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C5DA4D2B-CC04-2328-87CB-638258EEA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03" y="1812024"/>
            <a:ext cx="9818393" cy="432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6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3" y="458055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+mn-lt"/>
              </a:rPr>
              <a:t>Node.js vs</a:t>
            </a:r>
            <a:r>
              <a:rPr lang="ko-KR" altLang="en-US" sz="2800" dirty="0">
                <a:latin typeface="+mn-lt"/>
              </a:rPr>
              <a:t> </a:t>
            </a:r>
            <a:r>
              <a:rPr lang="en-US" altLang="ko-KR" sz="2800" dirty="0">
                <a:latin typeface="+mn-lt"/>
              </a:rPr>
              <a:t>Spring</a:t>
            </a:r>
            <a:endParaRPr lang="ko-KR" altLang="en-US" sz="2800" dirty="0">
              <a:latin typeface="+mn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A76E60C0-74BE-4670-03B1-29CDFBE1C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05" y="1569659"/>
            <a:ext cx="9994389" cy="508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2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2341</Words>
  <Application>Microsoft Office PowerPoint</Application>
  <PresentationFormat>와이드스크린</PresentationFormat>
  <Paragraphs>321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맑은 고딕</vt:lpstr>
      <vt:lpstr>굴림</vt:lpstr>
      <vt:lpstr>Noto Sans KR</vt:lpstr>
      <vt:lpstr>Arial</vt:lpstr>
      <vt:lpstr>Wingdings</vt:lpstr>
      <vt:lpstr>맑은 고딕 (본문)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양한비</cp:lastModifiedBy>
  <cp:revision>59</cp:revision>
  <dcterms:created xsi:type="dcterms:W3CDTF">2018-05-18T17:10:13Z</dcterms:created>
  <dcterms:modified xsi:type="dcterms:W3CDTF">2023-02-22T07:23:51Z</dcterms:modified>
</cp:coreProperties>
</file>