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8" r:id="rId4"/>
    <p:sldId id="259" r:id="rId5"/>
    <p:sldId id="262" r:id="rId6"/>
    <p:sldId id="264" r:id="rId7"/>
    <p:sldId id="268" r:id="rId8"/>
    <p:sldId id="261" r:id="rId9"/>
    <p:sldId id="263" r:id="rId10"/>
    <p:sldId id="269"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662"/>
  </p:normalViewPr>
  <p:slideViewPr>
    <p:cSldViewPr snapToGrid="0" snapToObjects="1">
      <p:cViewPr varScale="1">
        <p:scale>
          <a:sx n="89" d="100"/>
          <a:sy n="89" d="100"/>
        </p:scale>
        <p:origin x="1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kitopatterson\Desktop\DDS-CaseStudy2\CaseStudy2-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[CaseStudy2-data.xlsx]Sheet1!PivotTable2</c:name>
    <c:fmtId val="4"/>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dirty="0"/>
              <a:t>Job Role by Job Satisfaction</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pivotFmt>
      <c:pivotFmt>
        <c:idx val="1"/>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477955713720837E-2"/>
          <c:y val="0.12115505160320462"/>
          <c:w val="0.93328637801502567"/>
          <c:h val="0.68372072806247386"/>
        </c:manualLayout>
      </c:layout>
      <c:barChart>
        <c:barDir val="col"/>
        <c:grouping val="clustered"/>
        <c:varyColors val="0"/>
        <c:ser>
          <c:idx val="0"/>
          <c:order val="0"/>
          <c:tx>
            <c:strRef>
              <c:f>Sheet1!$C$31:$C$32</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Sheet1!$A$33:$B$53</c:f>
              <c:multiLvlStrCache>
                <c:ptCount val="16"/>
                <c:lvl>
                  <c:pt idx="0">
                    <c:v>1</c:v>
                  </c:pt>
                  <c:pt idx="1">
                    <c:v>2</c:v>
                  </c:pt>
                  <c:pt idx="2">
                    <c:v>3</c:v>
                  </c:pt>
                  <c:pt idx="3">
                    <c:v>4</c:v>
                  </c:pt>
                  <c:pt idx="4">
                    <c:v>1</c:v>
                  </c:pt>
                  <c:pt idx="5">
                    <c:v>2</c:v>
                  </c:pt>
                  <c:pt idx="6">
                    <c:v>3</c:v>
                  </c:pt>
                  <c:pt idx="7">
                    <c:v>4</c:v>
                  </c:pt>
                  <c:pt idx="8">
                    <c:v>1</c:v>
                  </c:pt>
                  <c:pt idx="9">
                    <c:v>2</c:v>
                  </c:pt>
                  <c:pt idx="10">
                    <c:v>3</c:v>
                  </c:pt>
                  <c:pt idx="11">
                    <c:v>4</c:v>
                  </c:pt>
                  <c:pt idx="12">
                    <c:v>1</c:v>
                  </c:pt>
                  <c:pt idx="13">
                    <c:v>2</c:v>
                  </c:pt>
                  <c:pt idx="14">
                    <c:v>3</c:v>
                  </c:pt>
                  <c:pt idx="15">
                    <c:v>4</c:v>
                  </c:pt>
                </c:lvl>
                <c:lvl>
                  <c:pt idx="0">
                    <c:v>Human Resources</c:v>
                  </c:pt>
                  <c:pt idx="4">
                    <c:v>Manufacturing Director</c:v>
                  </c:pt>
                  <c:pt idx="8">
                    <c:v>Research Director</c:v>
                  </c:pt>
                  <c:pt idx="12">
                    <c:v>Sales Representative</c:v>
                  </c:pt>
                </c:lvl>
              </c:multiLvlStrCache>
            </c:multiLvlStrRef>
          </c:cat>
          <c:val>
            <c:numRef>
              <c:f>Sheet1!$C$33:$C$53</c:f>
              <c:numCache>
                <c:formatCode>0.00%</c:formatCode>
                <c:ptCount val="16"/>
                <c:pt idx="0">
                  <c:v>0.21621621621621623</c:v>
                </c:pt>
                <c:pt idx="1">
                  <c:v>0.24324324324324326</c:v>
                </c:pt>
                <c:pt idx="2">
                  <c:v>0.29729729729729731</c:v>
                </c:pt>
                <c:pt idx="3">
                  <c:v>0.24324324324324326</c:v>
                </c:pt>
                <c:pt idx="4">
                  <c:v>0.16379310344827586</c:v>
                </c:pt>
                <c:pt idx="5">
                  <c:v>0.19827586206896552</c:v>
                </c:pt>
                <c:pt idx="6">
                  <c:v>0.36206896551724138</c:v>
                </c:pt>
                <c:pt idx="7">
                  <c:v>0.27586206896551724</c:v>
                </c:pt>
                <c:pt idx="8">
                  <c:v>0.21875</c:v>
                </c:pt>
                <c:pt idx="9">
                  <c:v>0.171875</c:v>
                </c:pt>
                <c:pt idx="10">
                  <c:v>0.375</c:v>
                </c:pt>
                <c:pt idx="11">
                  <c:v>0.234375</c:v>
                </c:pt>
                <c:pt idx="12">
                  <c:v>0.16923076923076924</c:v>
                </c:pt>
                <c:pt idx="13">
                  <c:v>0.2153846153846154</c:v>
                </c:pt>
                <c:pt idx="14">
                  <c:v>0.32307692307692309</c:v>
                </c:pt>
                <c:pt idx="15">
                  <c:v>0.29230769230769232</c:v>
                </c:pt>
              </c:numCache>
            </c:numRef>
          </c:val>
          <c:extLst>
            <c:ext xmlns:c16="http://schemas.microsoft.com/office/drawing/2014/chart" uri="{C3380CC4-5D6E-409C-BE32-E72D297353CC}">
              <c16:uniqueId val="{00000000-7A49-714A-8CE5-3F61A9120138}"/>
            </c:ext>
          </c:extLst>
        </c:ser>
        <c:dLbls>
          <c:dLblPos val="outEnd"/>
          <c:showLegendKey val="0"/>
          <c:showVal val="1"/>
          <c:showCatName val="0"/>
          <c:showSerName val="0"/>
          <c:showPercent val="0"/>
          <c:showBubbleSize val="0"/>
        </c:dLbls>
        <c:gapWidth val="80"/>
        <c:overlap val="25"/>
        <c:axId val="797941983"/>
        <c:axId val="797943663"/>
      </c:barChart>
      <c:catAx>
        <c:axId val="79794198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cap="none" spc="20" normalizeH="0" baseline="0">
                <a:solidFill>
                  <a:schemeClr val="tx1">
                    <a:lumMod val="65000"/>
                    <a:lumOff val="35000"/>
                  </a:schemeClr>
                </a:solidFill>
                <a:latin typeface="+mn-lt"/>
                <a:ea typeface="+mn-ea"/>
                <a:cs typeface="+mn-cs"/>
              </a:defRPr>
            </a:pPr>
            <a:endParaRPr lang="en-US"/>
          </a:p>
        </c:txPr>
        <c:crossAx val="797943663"/>
        <c:crosses val="autoZero"/>
        <c:auto val="1"/>
        <c:lblAlgn val="ctr"/>
        <c:lblOffset val="100"/>
        <c:noMultiLvlLbl val="0"/>
      </c:catAx>
      <c:valAx>
        <c:axId val="797943663"/>
        <c:scaling>
          <c:orientation val="minMax"/>
        </c:scaling>
        <c:delete val="0"/>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797941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295324803149607"/>
          <c:y val="0.19661348446029253"/>
          <c:w val="0.49784350393700794"/>
          <c:h val="0.74676520996769136"/>
        </c:manualLayout>
      </c:layout>
      <c:radarChart>
        <c:radarStyle val="marker"/>
        <c:varyColors val="0"/>
        <c:ser>
          <c:idx val="0"/>
          <c:order val="0"/>
          <c:tx>
            <c:strRef>
              <c:f>Sheet1!$B$1</c:f>
              <c:strCache>
                <c:ptCount val="1"/>
                <c:pt idx="0">
                  <c:v>Series1</c:v>
                </c:pt>
              </c:strCache>
            </c:strRef>
          </c:tx>
          <c:spPr>
            <a:ln w="28575" cap="rnd">
              <a:solidFill>
                <a:schemeClr val="accent1"/>
              </a:solidFill>
              <a:round/>
            </a:ln>
            <a:effectLst/>
          </c:spPr>
          <c:marker>
            <c:symbol val="none"/>
          </c:marker>
          <c:dLbls>
            <c:dLbl>
              <c:idx val="0"/>
              <c:layout>
                <c:manualLayout>
                  <c:x val="9.6875000000000003E-2"/>
                  <c:y val="6.79687458188517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922-4656-BF09-B1370CB170FF}"/>
                </c:ext>
              </c:extLst>
            </c:dLbl>
            <c:dLbl>
              <c:idx val="1"/>
              <c:layout>
                <c:manualLayout>
                  <c:x val="-2.3437500000000114E-2"/>
                  <c:y val="-0.1242187423585912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22-4656-BF09-B1370CB170FF}"/>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20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Random Forest</c:v>
                </c:pt>
                <c:pt idx="1">
                  <c:v>Logistic Regression</c:v>
                </c:pt>
                <c:pt idx="2">
                  <c:v>Naïve Bayes</c:v>
                </c:pt>
              </c:strCache>
            </c:strRef>
          </c:cat>
          <c:val>
            <c:numRef>
              <c:f>Sheet1!$B$2:$B$4</c:f>
              <c:numCache>
                <c:formatCode>General</c:formatCode>
                <c:ptCount val="3"/>
                <c:pt idx="0">
                  <c:v>0.85</c:v>
                </c:pt>
                <c:pt idx="1">
                  <c:v>0.85</c:v>
                </c:pt>
                <c:pt idx="2">
                  <c:v>0.81</c:v>
                </c:pt>
              </c:numCache>
            </c:numRef>
          </c:val>
          <c:extLst>
            <c:ext xmlns:c16="http://schemas.microsoft.com/office/drawing/2014/chart" uri="{C3380CC4-5D6E-409C-BE32-E72D297353CC}">
              <c16:uniqueId val="{00000000-B922-4656-BF09-B1370CB170FF}"/>
            </c:ext>
          </c:extLst>
        </c:ser>
        <c:dLbls>
          <c:showLegendKey val="0"/>
          <c:showVal val="1"/>
          <c:showCatName val="0"/>
          <c:showSerName val="0"/>
          <c:showPercent val="0"/>
          <c:showBubbleSize val="0"/>
        </c:dLbls>
        <c:axId val="602301960"/>
        <c:axId val="602303600"/>
      </c:radarChart>
      <c:catAx>
        <c:axId val="6023019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baseline="0">
                <a:solidFill>
                  <a:schemeClr val="tx1">
                    <a:lumMod val="65000"/>
                    <a:lumOff val="35000"/>
                  </a:schemeClr>
                </a:solidFill>
                <a:latin typeface="+mn-lt"/>
                <a:ea typeface="+mn-ea"/>
                <a:cs typeface="+mn-cs"/>
              </a:defRPr>
            </a:pPr>
            <a:endParaRPr lang="en-US"/>
          </a:p>
        </c:txPr>
        <c:crossAx val="602303600"/>
        <c:crosses val="autoZero"/>
        <c:auto val="1"/>
        <c:lblAlgn val="ctr"/>
        <c:lblOffset val="100"/>
        <c:noMultiLvlLbl val="0"/>
      </c:catAx>
      <c:valAx>
        <c:axId val="6023036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cross"/>
        <c:minorTickMark val="none"/>
        <c:tickLblPos val="nextTo"/>
        <c:crossAx val="602301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87648C-A603-AB44-9EE6-74FA151629DA}" type="doc">
      <dgm:prSet loTypeId="urn:microsoft.com/office/officeart/2009/3/layout/DescendingProcess" loCatId="" qsTypeId="urn:microsoft.com/office/officeart/2005/8/quickstyle/3d1" qsCatId="3D" csTypeId="urn:microsoft.com/office/officeart/2005/8/colors/accent3_3" csCatId="accent3" phldr="1"/>
      <dgm:spPr/>
      <dgm:t>
        <a:bodyPr/>
        <a:lstStyle/>
        <a:p>
          <a:endParaRPr lang="en-US"/>
        </a:p>
      </dgm:t>
    </dgm:pt>
    <dgm:pt modelId="{0E421136-2130-434D-AE23-8CEAF66D1DB1}">
      <dgm:prSet phldrT="[Text]"/>
      <dgm:spPr/>
      <dgm:t>
        <a:bodyPr/>
        <a:lstStyle/>
        <a:p>
          <a:r>
            <a:rPr lang="en-US" dirty="0"/>
            <a:t>Random Forest</a:t>
          </a:r>
        </a:p>
      </dgm:t>
    </dgm:pt>
    <dgm:pt modelId="{1385B4F9-0531-0442-AA67-64C74A6F565F}" type="parTrans" cxnId="{74D9268B-76C5-3349-9EF2-4211918A5CFC}">
      <dgm:prSet/>
      <dgm:spPr/>
      <dgm:t>
        <a:bodyPr/>
        <a:lstStyle/>
        <a:p>
          <a:endParaRPr lang="en-US"/>
        </a:p>
      </dgm:t>
    </dgm:pt>
    <dgm:pt modelId="{9B7949DF-A783-DF42-9BC3-07C6D3893697}" type="sibTrans" cxnId="{74D9268B-76C5-3349-9EF2-4211918A5CFC}">
      <dgm:prSet/>
      <dgm:spPr/>
      <dgm:t>
        <a:bodyPr/>
        <a:lstStyle/>
        <a:p>
          <a:endParaRPr lang="en-US"/>
        </a:p>
      </dgm:t>
    </dgm:pt>
    <dgm:pt modelId="{C01FB395-315E-5146-9701-D4F210C6E7F4}">
      <dgm:prSet phldrT="[Text]"/>
      <dgm:spPr/>
      <dgm:t>
        <a:bodyPr/>
        <a:lstStyle/>
        <a:p>
          <a:r>
            <a:rPr lang="en-US" dirty="0"/>
            <a:t>Logistic Regression</a:t>
          </a:r>
        </a:p>
      </dgm:t>
    </dgm:pt>
    <dgm:pt modelId="{22EA8461-51A2-4747-8D63-C5DA0A72398B}" type="parTrans" cxnId="{5BF16408-EED6-B943-A707-A827A180F6D8}">
      <dgm:prSet/>
      <dgm:spPr/>
      <dgm:t>
        <a:bodyPr/>
        <a:lstStyle/>
        <a:p>
          <a:endParaRPr lang="en-US"/>
        </a:p>
      </dgm:t>
    </dgm:pt>
    <dgm:pt modelId="{D437C12B-46D4-9140-98F1-9693350C81E1}" type="sibTrans" cxnId="{5BF16408-EED6-B943-A707-A827A180F6D8}">
      <dgm:prSet/>
      <dgm:spPr/>
      <dgm:t>
        <a:bodyPr/>
        <a:lstStyle/>
        <a:p>
          <a:endParaRPr lang="en-US"/>
        </a:p>
      </dgm:t>
    </dgm:pt>
    <dgm:pt modelId="{0D3A0EA6-8C27-7D4D-85B6-3B641D655A7C}">
      <dgm:prSet phldrT="[Text]"/>
      <dgm:spPr/>
      <dgm:t>
        <a:bodyPr/>
        <a:lstStyle/>
        <a:p>
          <a:r>
            <a:rPr lang="en-US" dirty="0"/>
            <a:t>Naïve Bayes</a:t>
          </a:r>
        </a:p>
      </dgm:t>
    </dgm:pt>
    <dgm:pt modelId="{CAEB671F-4DF4-8849-AD07-ABFFE358739D}" type="parTrans" cxnId="{5EB1A681-533E-8F4D-92E8-BDBFC9086F0E}">
      <dgm:prSet/>
      <dgm:spPr/>
      <dgm:t>
        <a:bodyPr/>
        <a:lstStyle/>
        <a:p>
          <a:endParaRPr lang="en-US"/>
        </a:p>
      </dgm:t>
    </dgm:pt>
    <dgm:pt modelId="{5675AD27-4CDC-234A-92A1-FD4E4D541BA5}" type="sibTrans" cxnId="{5EB1A681-533E-8F4D-92E8-BDBFC9086F0E}">
      <dgm:prSet/>
      <dgm:spPr/>
      <dgm:t>
        <a:bodyPr/>
        <a:lstStyle/>
        <a:p>
          <a:endParaRPr lang="en-US"/>
        </a:p>
      </dgm:t>
    </dgm:pt>
    <dgm:pt modelId="{7BFE2EAB-74A9-8847-8FCD-C28769753686}">
      <dgm:prSet phldrT="[Text]"/>
      <dgm:spPr/>
      <dgm:t>
        <a:bodyPr/>
        <a:lstStyle/>
        <a:p>
          <a:r>
            <a:rPr lang="en-US" dirty="0"/>
            <a:t>85% Accuracy</a:t>
          </a:r>
        </a:p>
      </dgm:t>
    </dgm:pt>
    <dgm:pt modelId="{B591DED9-AF39-BD48-B40A-F79D6D3B2BA3}" type="parTrans" cxnId="{A94C346F-F884-174A-934C-3BDDF3642F38}">
      <dgm:prSet/>
      <dgm:spPr/>
      <dgm:t>
        <a:bodyPr/>
        <a:lstStyle/>
        <a:p>
          <a:endParaRPr lang="en-US"/>
        </a:p>
      </dgm:t>
    </dgm:pt>
    <dgm:pt modelId="{49849CF4-25A5-7342-B565-E4BAB02C0752}" type="sibTrans" cxnId="{A94C346F-F884-174A-934C-3BDDF3642F38}">
      <dgm:prSet/>
      <dgm:spPr/>
      <dgm:t>
        <a:bodyPr/>
        <a:lstStyle/>
        <a:p>
          <a:endParaRPr lang="en-US"/>
        </a:p>
      </dgm:t>
    </dgm:pt>
    <dgm:pt modelId="{EB2D9D70-6B38-3F49-8DF4-C7DF7B19E1BF}">
      <dgm:prSet phldrT="[Text]"/>
      <dgm:spPr/>
      <dgm:t>
        <a:bodyPr/>
        <a:lstStyle/>
        <a:p>
          <a:r>
            <a:rPr lang="en-US" dirty="0"/>
            <a:t>85% Accuracy</a:t>
          </a:r>
        </a:p>
      </dgm:t>
    </dgm:pt>
    <dgm:pt modelId="{374455DE-A3AE-2A4D-B690-1BA1172B9CD3}" type="parTrans" cxnId="{9A63F7AA-CA06-7646-93D2-16E87BF92996}">
      <dgm:prSet/>
      <dgm:spPr/>
      <dgm:t>
        <a:bodyPr/>
        <a:lstStyle/>
        <a:p>
          <a:endParaRPr lang="en-US"/>
        </a:p>
      </dgm:t>
    </dgm:pt>
    <dgm:pt modelId="{6F4CED40-8592-884E-95F6-04A6A2DDF74D}" type="sibTrans" cxnId="{9A63F7AA-CA06-7646-93D2-16E87BF92996}">
      <dgm:prSet/>
      <dgm:spPr/>
      <dgm:t>
        <a:bodyPr/>
        <a:lstStyle/>
        <a:p>
          <a:endParaRPr lang="en-US"/>
        </a:p>
      </dgm:t>
    </dgm:pt>
    <dgm:pt modelId="{2AEA8D66-D48C-BB40-A007-FE4076DD9A45}">
      <dgm:prSet phldrT="[Text]"/>
      <dgm:spPr/>
      <dgm:t>
        <a:bodyPr/>
        <a:lstStyle/>
        <a:p>
          <a:r>
            <a:rPr lang="en-US" dirty="0"/>
            <a:t>81% Accuracy</a:t>
          </a:r>
        </a:p>
      </dgm:t>
    </dgm:pt>
    <dgm:pt modelId="{FFF50ADE-597C-D545-BBDB-658F7BC0F91C}" type="parTrans" cxnId="{C4489713-F27F-8841-A052-18E70E22F0D3}">
      <dgm:prSet/>
      <dgm:spPr/>
      <dgm:t>
        <a:bodyPr/>
        <a:lstStyle/>
        <a:p>
          <a:endParaRPr lang="en-US"/>
        </a:p>
      </dgm:t>
    </dgm:pt>
    <dgm:pt modelId="{98C91601-0A5F-3347-A76B-48EE1EC6B7EA}" type="sibTrans" cxnId="{C4489713-F27F-8841-A052-18E70E22F0D3}">
      <dgm:prSet/>
      <dgm:spPr/>
      <dgm:t>
        <a:bodyPr/>
        <a:lstStyle/>
        <a:p>
          <a:endParaRPr lang="en-US"/>
        </a:p>
      </dgm:t>
    </dgm:pt>
    <dgm:pt modelId="{B32B1021-74FA-754F-BD78-CDDAFB522F2E}" type="pres">
      <dgm:prSet presAssocID="{AA87648C-A603-AB44-9EE6-74FA151629DA}" presName="Name0" presStyleCnt="0">
        <dgm:presLayoutVars>
          <dgm:chMax val="7"/>
          <dgm:chPref val="5"/>
        </dgm:presLayoutVars>
      </dgm:prSet>
      <dgm:spPr/>
    </dgm:pt>
    <dgm:pt modelId="{B5CE7069-0743-2442-9D19-BE9D0BFDFBED}" type="pres">
      <dgm:prSet presAssocID="{AA87648C-A603-AB44-9EE6-74FA151629DA}" presName="arrowNode" presStyleLbl="node1" presStyleIdx="0" presStyleCnt="1"/>
      <dgm:spPr/>
    </dgm:pt>
    <dgm:pt modelId="{6BBA0031-5441-AD4B-90B3-FF1897CF3B8A}" type="pres">
      <dgm:prSet presAssocID="{0E421136-2130-434D-AE23-8CEAF66D1DB1}" presName="txNode1" presStyleLbl="revTx" presStyleIdx="0" presStyleCnt="3">
        <dgm:presLayoutVars>
          <dgm:bulletEnabled val="1"/>
        </dgm:presLayoutVars>
      </dgm:prSet>
      <dgm:spPr/>
    </dgm:pt>
    <dgm:pt modelId="{871D9ECD-A10F-B249-A76B-4E76CA6E4826}" type="pres">
      <dgm:prSet presAssocID="{C01FB395-315E-5146-9701-D4F210C6E7F4}" presName="txNode2" presStyleLbl="revTx" presStyleIdx="1" presStyleCnt="3">
        <dgm:presLayoutVars>
          <dgm:bulletEnabled val="1"/>
        </dgm:presLayoutVars>
      </dgm:prSet>
      <dgm:spPr/>
    </dgm:pt>
    <dgm:pt modelId="{C15E18AD-7F18-4743-BDDF-DFCA06DBC143}" type="pres">
      <dgm:prSet presAssocID="{D437C12B-46D4-9140-98F1-9693350C81E1}" presName="dotNode2" presStyleCnt="0"/>
      <dgm:spPr/>
    </dgm:pt>
    <dgm:pt modelId="{04C6B804-2759-0D45-AE91-ABF184DEE99C}" type="pres">
      <dgm:prSet presAssocID="{D437C12B-46D4-9140-98F1-9693350C81E1}" presName="dotRepeatNode" presStyleLbl="fgShp" presStyleIdx="0" presStyleCnt="1"/>
      <dgm:spPr/>
    </dgm:pt>
    <dgm:pt modelId="{CE3C8BCA-D603-0C47-8E82-D476375360E0}" type="pres">
      <dgm:prSet presAssocID="{0D3A0EA6-8C27-7D4D-85B6-3B641D655A7C}" presName="txNode3" presStyleLbl="revTx" presStyleIdx="2" presStyleCnt="3">
        <dgm:presLayoutVars>
          <dgm:bulletEnabled val="1"/>
        </dgm:presLayoutVars>
      </dgm:prSet>
      <dgm:spPr/>
    </dgm:pt>
  </dgm:ptLst>
  <dgm:cxnLst>
    <dgm:cxn modelId="{5BF16408-EED6-B943-A707-A827A180F6D8}" srcId="{AA87648C-A603-AB44-9EE6-74FA151629DA}" destId="{C01FB395-315E-5146-9701-D4F210C6E7F4}" srcOrd="1" destOrd="0" parTransId="{22EA8461-51A2-4747-8D63-C5DA0A72398B}" sibTransId="{D437C12B-46D4-9140-98F1-9693350C81E1}"/>
    <dgm:cxn modelId="{C4489713-F27F-8841-A052-18E70E22F0D3}" srcId="{0D3A0EA6-8C27-7D4D-85B6-3B641D655A7C}" destId="{2AEA8D66-D48C-BB40-A007-FE4076DD9A45}" srcOrd="0" destOrd="0" parTransId="{FFF50ADE-597C-D545-BBDB-658F7BC0F91C}" sibTransId="{98C91601-0A5F-3347-A76B-48EE1EC6B7EA}"/>
    <dgm:cxn modelId="{0F80AC21-E841-C446-A095-D38BBC16C6B5}" type="presOf" srcId="{0E421136-2130-434D-AE23-8CEAF66D1DB1}" destId="{6BBA0031-5441-AD4B-90B3-FF1897CF3B8A}" srcOrd="0" destOrd="0" presId="urn:microsoft.com/office/officeart/2009/3/layout/DescendingProcess"/>
    <dgm:cxn modelId="{E3228C23-B364-BB40-AADB-43066C11A572}" type="presOf" srcId="{D437C12B-46D4-9140-98F1-9693350C81E1}" destId="{04C6B804-2759-0D45-AE91-ABF184DEE99C}" srcOrd="0" destOrd="0" presId="urn:microsoft.com/office/officeart/2009/3/layout/DescendingProcess"/>
    <dgm:cxn modelId="{51BA5055-3D35-B043-85EC-DA492D7D4845}" type="presOf" srcId="{2AEA8D66-D48C-BB40-A007-FE4076DD9A45}" destId="{CE3C8BCA-D603-0C47-8E82-D476375360E0}" srcOrd="0" destOrd="1" presId="urn:microsoft.com/office/officeart/2009/3/layout/DescendingProcess"/>
    <dgm:cxn modelId="{A94C346F-F884-174A-934C-3BDDF3642F38}" srcId="{0E421136-2130-434D-AE23-8CEAF66D1DB1}" destId="{7BFE2EAB-74A9-8847-8FCD-C28769753686}" srcOrd="0" destOrd="0" parTransId="{B591DED9-AF39-BD48-B40A-F79D6D3B2BA3}" sibTransId="{49849CF4-25A5-7342-B565-E4BAB02C0752}"/>
    <dgm:cxn modelId="{4D8F0178-44B1-3947-99A0-4A1BD7CCD7D8}" type="presOf" srcId="{0D3A0EA6-8C27-7D4D-85B6-3B641D655A7C}" destId="{CE3C8BCA-D603-0C47-8E82-D476375360E0}" srcOrd="0" destOrd="0" presId="urn:microsoft.com/office/officeart/2009/3/layout/DescendingProcess"/>
    <dgm:cxn modelId="{5EB1A681-533E-8F4D-92E8-BDBFC9086F0E}" srcId="{AA87648C-A603-AB44-9EE6-74FA151629DA}" destId="{0D3A0EA6-8C27-7D4D-85B6-3B641D655A7C}" srcOrd="2" destOrd="0" parTransId="{CAEB671F-4DF4-8849-AD07-ABFFE358739D}" sibTransId="{5675AD27-4CDC-234A-92A1-FD4E4D541BA5}"/>
    <dgm:cxn modelId="{74D9268B-76C5-3349-9EF2-4211918A5CFC}" srcId="{AA87648C-A603-AB44-9EE6-74FA151629DA}" destId="{0E421136-2130-434D-AE23-8CEAF66D1DB1}" srcOrd="0" destOrd="0" parTransId="{1385B4F9-0531-0442-AA67-64C74A6F565F}" sibTransId="{9B7949DF-A783-DF42-9BC3-07C6D3893697}"/>
    <dgm:cxn modelId="{9A63F7AA-CA06-7646-93D2-16E87BF92996}" srcId="{C01FB395-315E-5146-9701-D4F210C6E7F4}" destId="{EB2D9D70-6B38-3F49-8DF4-C7DF7B19E1BF}" srcOrd="0" destOrd="0" parTransId="{374455DE-A3AE-2A4D-B690-1BA1172B9CD3}" sibTransId="{6F4CED40-8592-884E-95F6-04A6A2DDF74D}"/>
    <dgm:cxn modelId="{33F315B4-E574-864D-BA10-48246E121902}" type="presOf" srcId="{7BFE2EAB-74A9-8847-8FCD-C28769753686}" destId="{6BBA0031-5441-AD4B-90B3-FF1897CF3B8A}" srcOrd="0" destOrd="1" presId="urn:microsoft.com/office/officeart/2009/3/layout/DescendingProcess"/>
    <dgm:cxn modelId="{F0382CBF-55DC-3D43-90DA-2FAA61B07F09}" type="presOf" srcId="{EB2D9D70-6B38-3F49-8DF4-C7DF7B19E1BF}" destId="{871D9ECD-A10F-B249-A76B-4E76CA6E4826}" srcOrd="0" destOrd="1" presId="urn:microsoft.com/office/officeart/2009/3/layout/DescendingProcess"/>
    <dgm:cxn modelId="{0D6F79C0-E58E-924B-9550-07E1090FFCD2}" type="presOf" srcId="{C01FB395-315E-5146-9701-D4F210C6E7F4}" destId="{871D9ECD-A10F-B249-A76B-4E76CA6E4826}" srcOrd="0" destOrd="0" presId="urn:microsoft.com/office/officeart/2009/3/layout/DescendingProcess"/>
    <dgm:cxn modelId="{269E96F5-ED33-E641-B867-8E396D17195D}" type="presOf" srcId="{AA87648C-A603-AB44-9EE6-74FA151629DA}" destId="{B32B1021-74FA-754F-BD78-CDDAFB522F2E}" srcOrd="0" destOrd="0" presId="urn:microsoft.com/office/officeart/2009/3/layout/DescendingProcess"/>
    <dgm:cxn modelId="{31340760-1BE1-2A41-94D4-51B64DDEE885}" type="presParOf" srcId="{B32B1021-74FA-754F-BD78-CDDAFB522F2E}" destId="{B5CE7069-0743-2442-9D19-BE9D0BFDFBED}" srcOrd="0" destOrd="0" presId="urn:microsoft.com/office/officeart/2009/3/layout/DescendingProcess"/>
    <dgm:cxn modelId="{7C76609D-77E0-EE4C-BD92-9331293A91B2}" type="presParOf" srcId="{B32B1021-74FA-754F-BD78-CDDAFB522F2E}" destId="{6BBA0031-5441-AD4B-90B3-FF1897CF3B8A}" srcOrd="1" destOrd="0" presId="urn:microsoft.com/office/officeart/2009/3/layout/DescendingProcess"/>
    <dgm:cxn modelId="{2023B98C-4ECC-194A-A13C-0C4E630AA688}" type="presParOf" srcId="{B32B1021-74FA-754F-BD78-CDDAFB522F2E}" destId="{871D9ECD-A10F-B249-A76B-4E76CA6E4826}" srcOrd="2" destOrd="0" presId="urn:microsoft.com/office/officeart/2009/3/layout/DescendingProcess"/>
    <dgm:cxn modelId="{2B9A88D0-12F6-E84F-A6AF-71EC1E6563F5}" type="presParOf" srcId="{B32B1021-74FA-754F-BD78-CDDAFB522F2E}" destId="{C15E18AD-7F18-4743-BDDF-DFCA06DBC143}" srcOrd="3" destOrd="0" presId="urn:microsoft.com/office/officeart/2009/3/layout/DescendingProcess"/>
    <dgm:cxn modelId="{8A3D5958-425B-3C48-B014-2B4E146BA9A2}" type="presParOf" srcId="{C15E18AD-7F18-4743-BDDF-DFCA06DBC143}" destId="{04C6B804-2759-0D45-AE91-ABF184DEE99C}" srcOrd="0" destOrd="0" presId="urn:microsoft.com/office/officeart/2009/3/layout/DescendingProcess"/>
    <dgm:cxn modelId="{DE93C78A-656A-7F47-B24A-2092D948EF7B}" type="presParOf" srcId="{B32B1021-74FA-754F-BD78-CDDAFB522F2E}" destId="{CE3C8BCA-D603-0C47-8E82-D476375360E0}" srcOrd="4"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E7069-0743-2442-9D19-BE9D0BFDFBED}">
      <dsp:nvSpPr>
        <dsp:cNvPr id="0" name=""/>
        <dsp:cNvSpPr/>
      </dsp:nvSpPr>
      <dsp:spPr>
        <a:xfrm rot="4396374">
          <a:off x="742514" y="855975"/>
          <a:ext cx="3713357" cy="2589603"/>
        </a:xfrm>
        <a:prstGeom prst="swooshArrow">
          <a:avLst>
            <a:gd name="adj1" fmla="val 16310"/>
            <a:gd name="adj2" fmla="val 3137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4C6B804-2759-0D45-AE91-ABF184DEE99C}">
      <dsp:nvSpPr>
        <dsp:cNvPr id="0" name=""/>
        <dsp:cNvSpPr/>
      </dsp:nvSpPr>
      <dsp:spPr>
        <a:xfrm>
          <a:off x="2709399" y="1670293"/>
          <a:ext cx="93773" cy="93773"/>
        </a:xfrm>
        <a:prstGeom prst="ellipse">
          <a:avLst/>
        </a:prstGeom>
        <a:solidFill>
          <a:schemeClr val="accent3">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6BBA0031-5441-AD4B-90B3-FF1897CF3B8A}">
      <dsp:nvSpPr>
        <dsp:cNvPr id="0" name=""/>
        <dsp:cNvSpPr/>
      </dsp:nvSpPr>
      <dsp:spPr>
        <a:xfrm>
          <a:off x="493582" y="0"/>
          <a:ext cx="1750732" cy="688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l" defTabSz="889000">
            <a:lnSpc>
              <a:spcPct val="90000"/>
            </a:lnSpc>
            <a:spcBef>
              <a:spcPct val="0"/>
            </a:spcBef>
            <a:spcAft>
              <a:spcPct val="35000"/>
            </a:spcAft>
            <a:buNone/>
          </a:pPr>
          <a:r>
            <a:rPr lang="en-US" sz="2000" kern="1200" dirty="0"/>
            <a:t>Random Forest</a:t>
          </a:r>
        </a:p>
        <a:p>
          <a:pPr marL="171450" lvl="1" indent="-171450" algn="l" defTabSz="711200">
            <a:lnSpc>
              <a:spcPct val="90000"/>
            </a:lnSpc>
            <a:spcBef>
              <a:spcPct val="0"/>
            </a:spcBef>
            <a:spcAft>
              <a:spcPct val="15000"/>
            </a:spcAft>
            <a:buChar char="•"/>
          </a:pPr>
          <a:r>
            <a:rPr lang="en-US" sz="1600" kern="1200" dirty="0"/>
            <a:t>85% Accuracy</a:t>
          </a:r>
        </a:p>
      </dsp:txBody>
      <dsp:txXfrm>
        <a:off x="493582" y="0"/>
        <a:ext cx="1750732" cy="688248"/>
      </dsp:txXfrm>
    </dsp:sp>
    <dsp:sp modelId="{871D9ECD-A10F-B249-A76B-4E76CA6E4826}">
      <dsp:nvSpPr>
        <dsp:cNvPr id="0" name=""/>
        <dsp:cNvSpPr/>
      </dsp:nvSpPr>
      <dsp:spPr>
        <a:xfrm>
          <a:off x="3143340" y="1373056"/>
          <a:ext cx="2081952" cy="688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l" defTabSz="889000">
            <a:lnSpc>
              <a:spcPct val="90000"/>
            </a:lnSpc>
            <a:spcBef>
              <a:spcPct val="0"/>
            </a:spcBef>
            <a:spcAft>
              <a:spcPct val="35000"/>
            </a:spcAft>
            <a:buNone/>
          </a:pPr>
          <a:r>
            <a:rPr lang="en-US" sz="2000" kern="1200" dirty="0"/>
            <a:t>Logistic Regression</a:t>
          </a:r>
        </a:p>
        <a:p>
          <a:pPr marL="171450" lvl="1" indent="-171450" algn="l" defTabSz="711200">
            <a:lnSpc>
              <a:spcPct val="90000"/>
            </a:lnSpc>
            <a:spcBef>
              <a:spcPct val="0"/>
            </a:spcBef>
            <a:spcAft>
              <a:spcPct val="15000"/>
            </a:spcAft>
            <a:buChar char="•"/>
          </a:pPr>
          <a:r>
            <a:rPr lang="en-US" sz="1600" kern="1200" dirty="0"/>
            <a:t>85% Accuracy</a:t>
          </a:r>
        </a:p>
      </dsp:txBody>
      <dsp:txXfrm>
        <a:off x="3143340" y="1373056"/>
        <a:ext cx="2081952" cy="688248"/>
      </dsp:txXfrm>
    </dsp:sp>
    <dsp:sp modelId="{CE3C8BCA-D603-0C47-8E82-D476375360E0}">
      <dsp:nvSpPr>
        <dsp:cNvPr id="0" name=""/>
        <dsp:cNvSpPr/>
      </dsp:nvSpPr>
      <dsp:spPr>
        <a:xfrm>
          <a:off x="2859437" y="3613306"/>
          <a:ext cx="2365855" cy="688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l" defTabSz="889000">
            <a:lnSpc>
              <a:spcPct val="90000"/>
            </a:lnSpc>
            <a:spcBef>
              <a:spcPct val="0"/>
            </a:spcBef>
            <a:spcAft>
              <a:spcPct val="35000"/>
            </a:spcAft>
            <a:buNone/>
          </a:pPr>
          <a:r>
            <a:rPr lang="en-US" sz="2000" kern="1200" dirty="0"/>
            <a:t>Naïve Bayes</a:t>
          </a:r>
        </a:p>
        <a:p>
          <a:pPr marL="171450" lvl="1" indent="-171450" algn="l" defTabSz="711200">
            <a:lnSpc>
              <a:spcPct val="90000"/>
            </a:lnSpc>
            <a:spcBef>
              <a:spcPct val="0"/>
            </a:spcBef>
            <a:spcAft>
              <a:spcPct val="15000"/>
            </a:spcAft>
            <a:buChar char="•"/>
          </a:pPr>
          <a:r>
            <a:rPr lang="en-US" sz="1600" kern="1200" dirty="0"/>
            <a:t>81% Accuracy</a:t>
          </a:r>
        </a:p>
      </dsp:txBody>
      <dsp:txXfrm>
        <a:off x="2859437" y="3613306"/>
        <a:ext cx="2365855" cy="688248"/>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517E-3A4F-114C-BBD4-F01304A0E6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977C3F-3D7F-CB4A-B72A-A9092C07D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F81A2-ACC0-264E-A317-E74629AC865D}"/>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5" name="Footer Placeholder 4">
            <a:extLst>
              <a:ext uri="{FF2B5EF4-FFF2-40B4-BE49-F238E27FC236}">
                <a16:creationId xmlns:a16="http://schemas.microsoft.com/office/drawing/2014/main" id="{80DA71AD-E07E-C942-B765-A5A95566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741E1-C228-C140-8878-7CFC623628D6}"/>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286687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5552-8B6D-3D48-952E-BD9A9B5E5A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87EA57-4029-C948-B519-09104D05D7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A6816-0FD0-9840-8E46-A31B8E829617}"/>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5" name="Footer Placeholder 4">
            <a:extLst>
              <a:ext uri="{FF2B5EF4-FFF2-40B4-BE49-F238E27FC236}">
                <a16:creationId xmlns:a16="http://schemas.microsoft.com/office/drawing/2014/main" id="{CCB24773-0B46-044E-ACEA-409438473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5FD83-24C8-8448-961F-FEC05AC0C668}"/>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386813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A584B4-1F61-F94B-8788-DA3CEE930C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29612A-9629-0247-A87A-6A241AAD98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2B942-094B-A345-AE76-DABDE95C977C}"/>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5" name="Footer Placeholder 4">
            <a:extLst>
              <a:ext uri="{FF2B5EF4-FFF2-40B4-BE49-F238E27FC236}">
                <a16:creationId xmlns:a16="http://schemas.microsoft.com/office/drawing/2014/main" id="{5801C7A8-4E00-3644-AD01-7F861FD36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3C7F9-0C5B-404C-A999-75B3383C0505}"/>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193864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61BE-C845-A846-B88F-EB9DD8C68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383A99-282D-594F-B9D5-51F4A69C2A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3CE4A-5A0E-7D4B-A83A-413A279A1953}"/>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5" name="Footer Placeholder 4">
            <a:extLst>
              <a:ext uri="{FF2B5EF4-FFF2-40B4-BE49-F238E27FC236}">
                <a16:creationId xmlns:a16="http://schemas.microsoft.com/office/drawing/2014/main" id="{16EDB5C3-DCB3-9146-9402-E8F73746D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18C09-8ECC-9A44-AF85-DD9B5E2BFE29}"/>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93088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C209-7A70-4A47-898B-1CB0BFE773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E6C213-F216-FF4B-95FF-572B474CF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B589A-5EF8-B948-BC33-FA602A9C812F}"/>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5" name="Footer Placeholder 4">
            <a:extLst>
              <a:ext uri="{FF2B5EF4-FFF2-40B4-BE49-F238E27FC236}">
                <a16:creationId xmlns:a16="http://schemas.microsoft.com/office/drawing/2014/main" id="{3C7394FA-BA34-6846-92CF-23EEA83D1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4B33D-CF14-A648-9FFC-D5A3E28BF3C4}"/>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290290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9648-CB80-F14D-9040-AE046C2456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5E609-9E04-0343-A246-1A2F3BE5E9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5473CC-A8B3-B643-831C-A40866A46E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3EE7F6-C544-5948-AD71-0DBEE7B57079}"/>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6" name="Footer Placeholder 5">
            <a:extLst>
              <a:ext uri="{FF2B5EF4-FFF2-40B4-BE49-F238E27FC236}">
                <a16:creationId xmlns:a16="http://schemas.microsoft.com/office/drawing/2014/main" id="{B0ACA835-BD2B-3D49-80AB-1002B67C4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93B3E-E497-2D4D-873D-A4DE46A4C786}"/>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1498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3E26-6C67-514E-A1ED-2EC378186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07788-A6CE-F446-BCD3-B3BF2173E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AD9E68-8694-184E-A08E-82261D067C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ADD53E-F2DC-224C-80DC-35DBDD911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18F479-5E88-0245-AC5A-523668FBDA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91CD5E-91C8-B44B-9CED-EF982BADE28B}"/>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8" name="Footer Placeholder 7">
            <a:extLst>
              <a:ext uri="{FF2B5EF4-FFF2-40B4-BE49-F238E27FC236}">
                <a16:creationId xmlns:a16="http://schemas.microsoft.com/office/drawing/2014/main" id="{20883A70-4A7D-2149-943F-1FF3839205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9FA36-BE6F-0B4F-A1C7-52561783E3CD}"/>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7614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4A44-4AF7-484E-B285-BDC7BCB5B2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C1FAC-F4CA-074E-82A6-96FF2F0C8072}"/>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4" name="Footer Placeholder 3">
            <a:extLst>
              <a:ext uri="{FF2B5EF4-FFF2-40B4-BE49-F238E27FC236}">
                <a16:creationId xmlns:a16="http://schemas.microsoft.com/office/drawing/2014/main" id="{2656AD2E-63E4-C842-8AD0-8462A31C5B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DABEE-2408-7740-B80A-1E4980C04ACF}"/>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112783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B7BC3-5AFF-7149-A625-901842DF94C0}"/>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3" name="Footer Placeholder 2">
            <a:extLst>
              <a:ext uri="{FF2B5EF4-FFF2-40B4-BE49-F238E27FC236}">
                <a16:creationId xmlns:a16="http://schemas.microsoft.com/office/drawing/2014/main" id="{D31AE981-F1C0-2B4E-BBC8-DA61CAD10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7D386B-6EF5-F842-A5EE-029B72E504C2}"/>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363925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0445-4751-9249-985F-BAC0762CF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F64E00-0441-4148-89FD-589161FDF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C6ECB-0C6D-FF47-A8B5-D91549B58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87ECED-FAAB-E548-A56C-5BFE441B54B1}"/>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6" name="Footer Placeholder 5">
            <a:extLst>
              <a:ext uri="{FF2B5EF4-FFF2-40B4-BE49-F238E27FC236}">
                <a16:creationId xmlns:a16="http://schemas.microsoft.com/office/drawing/2014/main" id="{768221EB-74C2-D44B-9816-12FE9080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94E5A-F433-4B48-A192-9FB1FA3A9F8A}"/>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422202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615D-5F14-1D46-877A-3E75B1BF1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A23718-2A5B-324F-8543-DCAED574A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EF3B9E-C198-1142-B2D4-5CC5ED55E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4A4956-95A0-F74F-8781-F03A9CA31F0D}"/>
              </a:ext>
            </a:extLst>
          </p:cNvPr>
          <p:cNvSpPr>
            <a:spLocks noGrp="1"/>
          </p:cNvSpPr>
          <p:nvPr>
            <p:ph type="dt" sz="half" idx="10"/>
          </p:nvPr>
        </p:nvSpPr>
        <p:spPr/>
        <p:txBody>
          <a:bodyPr/>
          <a:lstStyle/>
          <a:p>
            <a:fld id="{5D130FB1-FB7B-284F-AC2D-818D012E5CC3}" type="datetimeFigureOut">
              <a:rPr lang="en-US" smtClean="0"/>
              <a:t>12/9/18</a:t>
            </a:fld>
            <a:endParaRPr lang="en-US"/>
          </a:p>
        </p:txBody>
      </p:sp>
      <p:sp>
        <p:nvSpPr>
          <p:cNvPr id="6" name="Footer Placeholder 5">
            <a:extLst>
              <a:ext uri="{FF2B5EF4-FFF2-40B4-BE49-F238E27FC236}">
                <a16:creationId xmlns:a16="http://schemas.microsoft.com/office/drawing/2014/main" id="{B764D974-7DE4-584F-9136-8D408207E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0B4EF-6F97-F047-863C-C2C58F4073F5}"/>
              </a:ext>
            </a:extLst>
          </p:cNvPr>
          <p:cNvSpPr>
            <a:spLocks noGrp="1"/>
          </p:cNvSpPr>
          <p:nvPr>
            <p:ph type="sldNum" sz="quarter" idx="12"/>
          </p:nvPr>
        </p:nvSpPr>
        <p:spPr/>
        <p:txBody>
          <a:bodyPr/>
          <a:lstStyle/>
          <a:p>
            <a:fld id="{A065903B-20F3-EB45-8EBC-F6B266047ADC}" type="slidenum">
              <a:rPr lang="en-US" smtClean="0"/>
              <a:t>‹#›</a:t>
            </a:fld>
            <a:endParaRPr lang="en-US"/>
          </a:p>
        </p:txBody>
      </p:sp>
    </p:spTree>
    <p:extLst>
      <p:ext uri="{BB962C8B-B14F-4D97-AF65-F5344CB8AC3E}">
        <p14:creationId xmlns:p14="http://schemas.microsoft.com/office/powerpoint/2010/main" val="89874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6BF113-7594-1E4C-9C60-F4EE985DF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DF741E-D5CF-2540-AFE6-70AF56B1D8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5131E-9E13-0F48-957E-B20E24337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30FB1-FB7B-284F-AC2D-818D012E5CC3}" type="datetimeFigureOut">
              <a:rPr lang="en-US" smtClean="0"/>
              <a:t>12/9/18</a:t>
            </a:fld>
            <a:endParaRPr lang="en-US"/>
          </a:p>
        </p:txBody>
      </p:sp>
      <p:sp>
        <p:nvSpPr>
          <p:cNvPr id="5" name="Footer Placeholder 4">
            <a:extLst>
              <a:ext uri="{FF2B5EF4-FFF2-40B4-BE49-F238E27FC236}">
                <a16:creationId xmlns:a16="http://schemas.microsoft.com/office/drawing/2014/main" id="{F944D94B-FC7B-9D47-B37B-83F4A4BC1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2AA861-C9DA-D944-B6B3-25336A94AA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5903B-20F3-EB45-8EBC-F6B266047ADC}" type="slidenum">
              <a:rPr lang="en-US" smtClean="0"/>
              <a:t>‹#›</a:t>
            </a:fld>
            <a:endParaRPr lang="en-US"/>
          </a:p>
        </p:txBody>
      </p:sp>
    </p:spTree>
    <p:extLst>
      <p:ext uri="{BB962C8B-B14F-4D97-AF65-F5344CB8AC3E}">
        <p14:creationId xmlns:p14="http://schemas.microsoft.com/office/powerpoint/2010/main" val="202792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192409-8288-E54A-965C-77CD9D504FF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1"/>
          <a:stretch/>
        </p:blipFill>
        <p:spPr>
          <a:xfrm>
            <a:off x="20" y="10"/>
            <a:ext cx="12191980" cy="6857990"/>
          </a:xfrm>
          <a:prstGeom prst="rect">
            <a:avLst/>
          </a:prstGeom>
        </p:spPr>
      </p:pic>
      <p:sp>
        <p:nvSpPr>
          <p:cNvPr id="2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5CF0E389-22C8-884C-A553-4535DF92C61C}"/>
              </a:ext>
            </a:extLst>
          </p:cNvPr>
          <p:cNvSpPr>
            <a:spLocks noGrp="1"/>
          </p:cNvSpPr>
          <p:nvPr>
            <p:ph type="ctrTitle"/>
          </p:nvPr>
        </p:nvSpPr>
        <p:spPr>
          <a:xfrm>
            <a:off x="8022021" y="3231931"/>
            <a:ext cx="3852041" cy="1834056"/>
          </a:xfrm>
        </p:spPr>
        <p:txBody>
          <a:bodyPr>
            <a:normAutofit/>
          </a:bodyPr>
          <a:lstStyle/>
          <a:p>
            <a:r>
              <a:rPr lang="en-US" sz="4000" dirty="0"/>
              <a:t>Employee Attrition</a:t>
            </a:r>
          </a:p>
        </p:txBody>
      </p:sp>
      <p:sp>
        <p:nvSpPr>
          <p:cNvPr id="3" name="Subtitle 2">
            <a:extLst>
              <a:ext uri="{FF2B5EF4-FFF2-40B4-BE49-F238E27FC236}">
                <a16:creationId xmlns:a16="http://schemas.microsoft.com/office/drawing/2014/main" id="{0A143660-B5AB-494F-BFB6-E0CF74787E5E}"/>
              </a:ext>
            </a:extLst>
          </p:cNvPr>
          <p:cNvSpPr>
            <a:spLocks noGrp="1"/>
          </p:cNvSpPr>
          <p:nvPr>
            <p:ph type="subTitle" idx="1"/>
          </p:nvPr>
        </p:nvSpPr>
        <p:spPr>
          <a:xfrm>
            <a:off x="7782910" y="5242675"/>
            <a:ext cx="4330262" cy="683284"/>
          </a:xfrm>
        </p:spPr>
        <p:txBody>
          <a:bodyPr>
            <a:normAutofit/>
          </a:bodyPr>
          <a:lstStyle/>
          <a:p>
            <a:r>
              <a:rPr lang="en-US" sz="1600"/>
              <a:t>DDS Case Study 2</a:t>
            </a:r>
          </a:p>
          <a:p>
            <a:r>
              <a:rPr lang="en-US" sz="1600"/>
              <a:t>By: Kito Patterson</a:t>
            </a:r>
          </a:p>
        </p:txBody>
      </p:sp>
      <p:cxnSp>
        <p:nvCxnSpPr>
          <p:cNvPr id="28" name="Straight Connector 2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972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083FCD0-AB44-4D4D-B381-F6152E39F4C2}"/>
              </a:ext>
            </a:extLst>
          </p:cNvPr>
          <p:cNvGraphicFramePr/>
          <p:nvPr>
            <p:extLst/>
          </p:nvPr>
        </p:nvGraphicFramePr>
        <p:xfrm>
          <a:off x="3466145" y="1278211"/>
          <a:ext cx="5718875" cy="4301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6884D906-B1B7-44F5-B14A-A2192D6D123A}"/>
              </a:ext>
            </a:extLst>
          </p:cNvPr>
          <p:cNvSpPr>
            <a:spLocks noGrp="1"/>
          </p:cNvSpPr>
          <p:nvPr>
            <p:ph type="title"/>
          </p:nvPr>
        </p:nvSpPr>
        <p:spPr/>
        <p:txBody>
          <a:bodyPr/>
          <a:lstStyle/>
          <a:p>
            <a:r>
              <a:rPr lang="en-US" b="1" dirty="0">
                <a:ln w="0"/>
                <a:solidFill>
                  <a:schemeClr val="accent1"/>
                </a:solidFill>
                <a:effectLst/>
                <a:latin typeface="Source Sans Pro Black" panose="020B0803030403020204" pitchFamily="34" charset="0"/>
                <a:ea typeface="Source Sans Pro Black" panose="020B0803030403020204" pitchFamily="34" charset="0"/>
              </a:rPr>
              <a:t>Models</a:t>
            </a:r>
          </a:p>
        </p:txBody>
      </p:sp>
    </p:spTree>
    <p:extLst>
      <p:ext uri="{BB962C8B-B14F-4D97-AF65-F5344CB8AC3E}">
        <p14:creationId xmlns:p14="http://schemas.microsoft.com/office/powerpoint/2010/main" val="342925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A58014-F20D-C541-B9DF-785EAB6ADAE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477108" y="2136837"/>
            <a:ext cx="7540283" cy="4532192"/>
          </a:xfrm>
          <a:prstGeom prst="rect">
            <a:avLst/>
          </a:prstGeom>
        </p:spPr>
      </p:pic>
      <p:sp>
        <p:nvSpPr>
          <p:cNvPr id="2" name="Title 1">
            <a:extLst>
              <a:ext uri="{FF2B5EF4-FFF2-40B4-BE49-F238E27FC236}">
                <a16:creationId xmlns:a16="http://schemas.microsoft.com/office/drawing/2014/main" id="{EB9FFCAF-2FED-4070-9A0F-D3917EBB3003}"/>
              </a:ext>
            </a:extLst>
          </p:cNvPr>
          <p:cNvSpPr>
            <a:spLocks noGrp="1"/>
          </p:cNvSpPr>
          <p:nvPr>
            <p:ph type="title"/>
          </p:nvPr>
        </p:nvSpPr>
        <p:spPr/>
        <p:txBody>
          <a:bodyPr/>
          <a:lstStyle/>
          <a:p>
            <a:r>
              <a:rPr lang="en-US" b="1" dirty="0">
                <a:ln w="0"/>
                <a:solidFill>
                  <a:schemeClr val="accent1"/>
                </a:solidFill>
                <a:effectLst/>
                <a:latin typeface="Source Sans Pro Black" panose="020B0803030403020204" pitchFamily="34" charset="0"/>
                <a:ea typeface="Source Sans Pro Black" panose="020B0803030403020204" pitchFamily="34" charset="0"/>
              </a:rPr>
              <a:t>Top Variables by Importance</a:t>
            </a:r>
          </a:p>
        </p:txBody>
      </p:sp>
      <p:pic>
        <p:nvPicPr>
          <p:cNvPr id="5" name="Picture 4">
            <a:extLst>
              <a:ext uri="{FF2B5EF4-FFF2-40B4-BE49-F238E27FC236}">
                <a16:creationId xmlns:a16="http://schemas.microsoft.com/office/drawing/2014/main" id="{C034EDF2-B2F1-4E2F-8138-5BCD3F8DF2E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96326" y="1940901"/>
            <a:ext cx="2025378" cy="1938265"/>
          </a:xfrm>
          <a:prstGeom prst="rect">
            <a:avLst/>
          </a:prstGeom>
        </p:spPr>
      </p:pic>
      <p:sp>
        <p:nvSpPr>
          <p:cNvPr id="8" name="Rectangle 7">
            <a:extLst>
              <a:ext uri="{FF2B5EF4-FFF2-40B4-BE49-F238E27FC236}">
                <a16:creationId xmlns:a16="http://schemas.microsoft.com/office/drawing/2014/main" id="{2498CB79-6CA5-4439-A79F-77FC1049A9B1}"/>
              </a:ext>
            </a:extLst>
          </p:cNvPr>
          <p:cNvSpPr/>
          <p:nvPr/>
        </p:nvSpPr>
        <p:spPr>
          <a:xfrm>
            <a:off x="8173329" y="1886624"/>
            <a:ext cx="2757268" cy="2136736"/>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33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296F1-B6BF-4735-9F54-AC818D25F636}"/>
              </a:ext>
            </a:extLst>
          </p:cNvPr>
          <p:cNvSpPr>
            <a:spLocks noGrp="1"/>
          </p:cNvSpPr>
          <p:nvPr>
            <p:ph type="title"/>
          </p:nvPr>
        </p:nvSpPr>
        <p:spPr/>
        <p:txBody>
          <a:bodyPr/>
          <a:lstStyle/>
          <a:p>
            <a:r>
              <a:rPr lang="en-US" b="1" dirty="0">
                <a:ln w="0"/>
                <a:solidFill>
                  <a:schemeClr val="accent1"/>
                </a:solidFill>
                <a:effectLst/>
                <a:latin typeface="Source Sans Pro Black" panose="020B0803030403020204" pitchFamily="34" charset="0"/>
                <a:ea typeface="Source Sans Pro Black" panose="020B0803030403020204" pitchFamily="34" charset="0"/>
              </a:rPr>
              <a:t>Conclusion</a:t>
            </a:r>
          </a:p>
        </p:txBody>
      </p:sp>
      <p:sp>
        <p:nvSpPr>
          <p:cNvPr id="5" name="Content Placeholder 4">
            <a:extLst>
              <a:ext uri="{FF2B5EF4-FFF2-40B4-BE49-F238E27FC236}">
                <a16:creationId xmlns:a16="http://schemas.microsoft.com/office/drawing/2014/main" id="{A6C8C261-4DB0-4ECE-99E1-9638EBB56679}"/>
              </a:ext>
            </a:extLst>
          </p:cNvPr>
          <p:cNvSpPr>
            <a:spLocks noGrp="1"/>
          </p:cNvSpPr>
          <p:nvPr>
            <p:ph idx="1"/>
          </p:nvPr>
        </p:nvSpPr>
        <p:spPr/>
        <p:txBody>
          <a:bodyPr/>
          <a:lstStyle/>
          <a:p>
            <a:r>
              <a:rPr lang="en-US" dirty="0"/>
              <a:t>There seems to be some areas of dissatisfaction as it relates to specific Job Roles that could potentially contribute to attrition. Further analysis is required to uncover deeper stories and insights.</a:t>
            </a:r>
          </a:p>
          <a:p>
            <a:r>
              <a:rPr lang="en-US" dirty="0"/>
              <a:t>However, we were able to distinguish the most important factors that lead to attrition with a prediction accuracy of 85%. </a:t>
            </a:r>
          </a:p>
        </p:txBody>
      </p:sp>
    </p:spTree>
    <p:extLst>
      <p:ext uri="{BB962C8B-B14F-4D97-AF65-F5344CB8AC3E}">
        <p14:creationId xmlns:p14="http://schemas.microsoft.com/office/powerpoint/2010/main" val="205289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296F1-B6BF-4735-9F54-AC818D25F636}"/>
              </a:ext>
            </a:extLst>
          </p:cNvPr>
          <p:cNvSpPr>
            <a:spLocks noGrp="1"/>
          </p:cNvSpPr>
          <p:nvPr>
            <p:ph type="title"/>
          </p:nvPr>
        </p:nvSpPr>
        <p:spPr/>
        <p:txBody>
          <a:bodyPr/>
          <a:lstStyle/>
          <a:p>
            <a:r>
              <a:rPr lang="en-US" b="1" dirty="0">
                <a:ln w="0"/>
                <a:solidFill>
                  <a:schemeClr val="accent1"/>
                </a:solidFill>
                <a:effectLst/>
                <a:latin typeface="Source Sans Pro Black" panose="020B0803030403020204" pitchFamily="34" charset="0"/>
                <a:ea typeface="Source Sans Pro Black" panose="020B0803030403020204" pitchFamily="34" charset="0"/>
              </a:rPr>
              <a:t>What is Attrition?</a:t>
            </a:r>
          </a:p>
        </p:txBody>
      </p:sp>
      <p:sp>
        <p:nvSpPr>
          <p:cNvPr id="5" name="Content Placeholder 4">
            <a:extLst>
              <a:ext uri="{FF2B5EF4-FFF2-40B4-BE49-F238E27FC236}">
                <a16:creationId xmlns:a16="http://schemas.microsoft.com/office/drawing/2014/main" id="{A6C8C261-4DB0-4ECE-99E1-9638EBB56679}"/>
              </a:ext>
            </a:extLst>
          </p:cNvPr>
          <p:cNvSpPr>
            <a:spLocks noGrp="1"/>
          </p:cNvSpPr>
          <p:nvPr>
            <p:ph idx="1"/>
          </p:nvPr>
        </p:nvSpPr>
        <p:spPr/>
        <p:txBody>
          <a:bodyPr/>
          <a:lstStyle/>
          <a:p>
            <a:r>
              <a:rPr lang="en-US" dirty="0"/>
              <a:t>Attrition is the reduction in staff through a normal lifecycle of employment.</a:t>
            </a:r>
          </a:p>
          <a:p>
            <a:r>
              <a:rPr lang="en-US" dirty="0"/>
              <a:t>Not to be confused with Turnover</a:t>
            </a:r>
          </a:p>
          <a:p>
            <a:r>
              <a:rPr lang="en-US" dirty="0"/>
              <a:t>Attrition factors can be either of the following…</a:t>
            </a:r>
          </a:p>
          <a:p>
            <a:pPr lvl="1"/>
            <a:r>
              <a:rPr lang="en-US" dirty="0"/>
              <a:t>Relocation</a:t>
            </a:r>
          </a:p>
          <a:p>
            <a:pPr lvl="1"/>
            <a:r>
              <a:rPr lang="en-US" dirty="0"/>
              <a:t>Retire</a:t>
            </a:r>
          </a:p>
          <a:p>
            <a:pPr lvl="1"/>
            <a:r>
              <a:rPr lang="en-US" dirty="0"/>
              <a:t>Death</a:t>
            </a:r>
          </a:p>
          <a:p>
            <a:endParaRPr lang="en-US" dirty="0"/>
          </a:p>
        </p:txBody>
      </p:sp>
    </p:spTree>
    <p:extLst>
      <p:ext uri="{BB962C8B-B14F-4D97-AF65-F5344CB8AC3E}">
        <p14:creationId xmlns:p14="http://schemas.microsoft.com/office/powerpoint/2010/main" val="218209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FC93-8822-4A5F-948A-2CC40A0001D7}"/>
              </a:ext>
            </a:extLst>
          </p:cNvPr>
          <p:cNvSpPr>
            <a:spLocks noGrp="1"/>
          </p:cNvSpPr>
          <p:nvPr>
            <p:ph type="title"/>
          </p:nvPr>
        </p:nvSpPr>
        <p:spPr/>
        <p:txBody>
          <a:bodyPr/>
          <a:lstStyle/>
          <a:p>
            <a:r>
              <a:rPr lang="en-US" b="1" dirty="0">
                <a:ln w="0"/>
                <a:solidFill>
                  <a:schemeClr val="accent1"/>
                </a:solidFill>
                <a:effectLst/>
                <a:latin typeface="Source Sans Pro Black" panose="020B0803030403020204" pitchFamily="34" charset="0"/>
                <a:ea typeface="Source Sans Pro Black" panose="020B0803030403020204" pitchFamily="34" charset="0"/>
              </a:rPr>
              <a:t>Problem Statement</a:t>
            </a:r>
            <a:endParaRPr lang="en-US" dirty="0">
              <a:solidFill>
                <a:schemeClr val="accent1"/>
              </a:solidFill>
              <a:effectLst/>
              <a:latin typeface="Source Sans Pro Black" panose="020B0803030403020204" pitchFamily="34" charset="0"/>
              <a:ea typeface="Source Sans Pro Black" panose="020B0803030403020204" pitchFamily="34" charset="0"/>
            </a:endParaRPr>
          </a:p>
        </p:txBody>
      </p:sp>
      <p:sp>
        <p:nvSpPr>
          <p:cNvPr id="3" name="Subtitle 2">
            <a:extLst>
              <a:ext uri="{FF2B5EF4-FFF2-40B4-BE49-F238E27FC236}">
                <a16:creationId xmlns:a16="http://schemas.microsoft.com/office/drawing/2014/main" id="{0A143660-B5AB-494F-BFB6-E0CF74787E5E}"/>
              </a:ext>
            </a:extLst>
          </p:cNvPr>
          <p:cNvSpPr>
            <a:spLocks noGrp="1"/>
          </p:cNvSpPr>
          <p:nvPr>
            <p:ph idx="1"/>
          </p:nvPr>
        </p:nvSpPr>
        <p:spPr/>
        <p:txBody>
          <a:bodyPr>
            <a:normAutofit/>
          </a:bodyPr>
          <a:lstStyle/>
          <a:p>
            <a:pPr marL="0" indent="0">
              <a:buNone/>
            </a:pPr>
            <a:r>
              <a:rPr lang="en-US" dirty="0"/>
              <a:t>DDS Analytics would like to use Data Science to predict employee attrition in hopes of retaining high performing employees from leaving. DDS Analytics would also like to reduce the cost and resources of having to search and hire new employees due to attrition and a reduction in work force.</a:t>
            </a:r>
          </a:p>
        </p:txBody>
      </p:sp>
    </p:spTree>
    <p:extLst>
      <p:ext uri="{BB962C8B-B14F-4D97-AF65-F5344CB8AC3E}">
        <p14:creationId xmlns:p14="http://schemas.microsoft.com/office/powerpoint/2010/main" val="89140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E48BF9-0EBF-4696-BFC8-8499052FCB27}"/>
              </a:ext>
            </a:extLst>
          </p:cNvPr>
          <p:cNvSpPr>
            <a:spLocks noGrp="1"/>
          </p:cNvSpPr>
          <p:nvPr>
            <p:ph type="title"/>
          </p:nvPr>
        </p:nvSpPr>
        <p:spPr/>
        <p:txBody>
          <a:bodyPr/>
          <a:lstStyle/>
          <a:p>
            <a:r>
              <a:rPr lang="en-US" b="1" dirty="0">
                <a:ln w="0"/>
                <a:solidFill>
                  <a:schemeClr val="accent1"/>
                </a:solidFill>
                <a:effectLst/>
                <a:latin typeface="Source Sans Pro Black" panose="020B0803030403020204" pitchFamily="34" charset="0"/>
                <a:ea typeface="Source Sans Pro Black" panose="020B0803030403020204" pitchFamily="34" charset="0"/>
              </a:rPr>
              <a:t>Questions of Interest</a:t>
            </a:r>
          </a:p>
        </p:txBody>
      </p:sp>
      <p:sp>
        <p:nvSpPr>
          <p:cNvPr id="3" name="Subtitle 2">
            <a:extLst>
              <a:ext uri="{FF2B5EF4-FFF2-40B4-BE49-F238E27FC236}">
                <a16:creationId xmlns:a16="http://schemas.microsoft.com/office/drawing/2014/main" id="{0A143660-B5AB-494F-BFB6-E0CF74787E5E}"/>
              </a:ext>
            </a:extLst>
          </p:cNvPr>
          <p:cNvSpPr>
            <a:spLocks noGrp="1"/>
          </p:cNvSpPr>
          <p:nvPr>
            <p:ph idx="1"/>
          </p:nvPr>
        </p:nvSpPr>
        <p:spPr/>
        <p:txBody>
          <a:bodyPr>
            <a:normAutofit/>
          </a:bodyPr>
          <a:lstStyle/>
          <a:p>
            <a:r>
              <a:rPr lang="en-US" dirty="0"/>
              <a:t>Are there any trend specific to the Job Role or function</a:t>
            </a:r>
          </a:p>
          <a:p>
            <a:r>
              <a:rPr lang="en-US" dirty="0"/>
              <a:t>Build a classification model to predict attrition with a minimum accuracy of 60%</a:t>
            </a:r>
          </a:p>
          <a:p>
            <a:r>
              <a:rPr lang="en-US" dirty="0"/>
              <a:t>What are the top 3 factors that lead to turnover</a:t>
            </a:r>
          </a:p>
        </p:txBody>
      </p:sp>
    </p:spTree>
    <p:extLst>
      <p:ext uri="{BB962C8B-B14F-4D97-AF65-F5344CB8AC3E}">
        <p14:creationId xmlns:p14="http://schemas.microsoft.com/office/powerpoint/2010/main" val="136553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12FFBB14-948D-C54E-AA1D-EF26EB6D4131}"/>
              </a:ext>
            </a:extLst>
          </p:cNvPr>
          <p:cNvPicPr>
            <a:picLocks noChangeAspect="1"/>
          </p:cNvPicPr>
          <p:nvPr/>
        </p:nvPicPr>
        <p:blipFill>
          <a:blip r:embed="rId2"/>
          <a:stretch>
            <a:fillRect/>
          </a:stretch>
        </p:blipFill>
        <p:spPr>
          <a:xfrm>
            <a:off x="4584700" y="960109"/>
            <a:ext cx="6477000" cy="4760798"/>
          </a:xfrm>
          <a:prstGeom prst="rect">
            <a:avLst/>
          </a:prstGeom>
        </p:spPr>
      </p:pic>
      <p:sp>
        <p:nvSpPr>
          <p:cNvPr id="7" name="TextBox 6">
            <a:extLst>
              <a:ext uri="{FF2B5EF4-FFF2-40B4-BE49-F238E27FC236}">
                <a16:creationId xmlns:a16="http://schemas.microsoft.com/office/drawing/2014/main" id="{6B66DF70-7E0C-2F4B-99A1-CFAB982DC98F}"/>
              </a:ext>
            </a:extLst>
          </p:cNvPr>
          <p:cNvSpPr txBox="1"/>
          <p:nvPr/>
        </p:nvSpPr>
        <p:spPr>
          <a:xfrm>
            <a:off x="1130300" y="1863180"/>
            <a:ext cx="2641600" cy="1477328"/>
          </a:xfrm>
          <a:prstGeom prst="rect">
            <a:avLst/>
          </a:prstGeom>
          <a:noFill/>
        </p:spPr>
        <p:txBody>
          <a:bodyPr wrap="square" rtlCol="0">
            <a:spAutoFit/>
          </a:bodyPr>
          <a:lstStyle/>
          <a:p>
            <a:r>
              <a:rPr lang="en-US" dirty="0"/>
              <a:t>Sales Executives make up 22% of the total labor force followed by Research Scientist 20% and Lab Tech at 18%</a:t>
            </a:r>
          </a:p>
        </p:txBody>
      </p:sp>
      <p:sp>
        <p:nvSpPr>
          <p:cNvPr id="2" name="Title 1">
            <a:extLst>
              <a:ext uri="{FF2B5EF4-FFF2-40B4-BE49-F238E27FC236}">
                <a16:creationId xmlns:a16="http://schemas.microsoft.com/office/drawing/2014/main" id="{EC99BA62-90EA-4BB0-B83C-5F4657624F36}"/>
              </a:ext>
            </a:extLst>
          </p:cNvPr>
          <p:cNvSpPr>
            <a:spLocks noGrp="1"/>
          </p:cNvSpPr>
          <p:nvPr>
            <p:ph type="title"/>
          </p:nvPr>
        </p:nvSpPr>
        <p:spPr/>
        <p:txBody>
          <a:bodyPr/>
          <a:lstStyle/>
          <a:p>
            <a:r>
              <a:rPr lang="en-US" b="1" dirty="0">
                <a:ln w="0"/>
                <a:solidFill>
                  <a:schemeClr val="accent1"/>
                </a:solidFill>
                <a:effectLst/>
                <a:latin typeface="Source Sans Pro Black" panose="020B0803030403020204" pitchFamily="34" charset="0"/>
                <a:ea typeface="Source Sans Pro Black" panose="020B0803030403020204" pitchFamily="34" charset="0"/>
              </a:rPr>
              <a:t>Exploring</a:t>
            </a:r>
          </a:p>
        </p:txBody>
      </p:sp>
      <p:pic>
        <p:nvPicPr>
          <p:cNvPr id="8" name="Picture 7">
            <a:extLst>
              <a:ext uri="{FF2B5EF4-FFF2-40B4-BE49-F238E27FC236}">
                <a16:creationId xmlns:a16="http://schemas.microsoft.com/office/drawing/2014/main" id="{B65A013C-E905-4396-B735-78554699939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3429000"/>
            <a:ext cx="2757048" cy="3183216"/>
          </a:xfrm>
          <a:prstGeom prst="rect">
            <a:avLst/>
          </a:prstGeom>
        </p:spPr>
      </p:pic>
    </p:spTree>
    <p:extLst>
      <p:ext uri="{BB962C8B-B14F-4D97-AF65-F5344CB8AC3E}">
        <p14:creationId xmlns:p14="http://schemas.microsoft.com/office/powerpoint/2010/main" val="321706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8E83F6B-7A1B-F94F-83C4-1B0F35EECFC3}"/>
              </a:ext>
            </a:extLst>
          </p:cNvPr>
          <p:cNvGraphicFramePr>
            <a:graphicFrameLocks/>
          </p:cNvGraphicFramePr>
          <p:nvPr>
            <p:extLst>
              <p:ext uri="{D42A27DB-BD31-4B8C-83A1-F6EECF244321}">
                <p14:modId xmlns:p14="http://schemas.microsoft.com/office/powerpoint/2010/main" val="3978604945"/>
              </p:ext>
            </p:extLst>
          </p:nvPr>
        </p:nvGraphicFramePr>
        <p:xfrm>
          <a:off x="3099661" y="1228384"/>
          <a:ext cx="8789835" cy="440123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DAB91DC-8F4C-2C42-96D9-3E2E5685CC77}"/>
              </a:ext>
            </a:extLst>
          </p:cNvPr>
          <p:cNvSpPr txBox="1"/>
          <p:nvPr/>
        </p:nvSpPr>
        <p:spPr>
          <a:xfrm>
            <a:off x="302504" y="2090171"/>
            <a:ext cx="2433233" cy="2677656"/>
          </a:xfrm>
          <a:prstGeom prst="rect">
            <a:avLst/>
          </a:prstGeom>
          <a:noFill/>
        </p:spPr>
        <p:txBody>
          <a:bodyPr wrap="square" rtlCol="0">
            <a:spAutoFit/>
          </a:bodyPr>
          <a:lstStyle/>
          <a:p>
            <a:pPr algn="ctr"/>
            <a:r>
              <a:rPr lang="en-US" sz="2800" dirty="0"/>
              <a:t>The only Job Roles with employees less than completely satisfied</a:t>
            </a:r>
          </a:p>
        </p:txBody>
      </p:sp>
    </p:spTree>
    <p:extLst>
      <p:ext uri="{BB962C8B-B14F-4D97-AF65-F5344CB8AC3E}">
        <p14:creationId xmlns:p14="http://schemas.microsoft.com/office/powerpoint/2010/main" val="341742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E27551-DB12-1140-B870-4B3F40843D6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98161" y="1187549"/>
            <a:ext cx="9231380" cy="4482901"/>
          </a:xfrm>
          <a:prstGeom prst="rect">
            <a:avLst/>
          </a:prstGeom>
        </p:spPr>
      </p:pic>
      <p:sp>
        <p:nvSpPr>
          <p:cNvPr id="4" name="Rectangle 3">
            <a:extLst>
              <a:ext uri="{FF2B5EF4-FFF2-40B4-BE49-F238E27FC236}">
                <a16:creationId xmlns:a16="http://schemas.microsoft.com/office/drawing/2014/main" id="{281A06CB-E6B0-1D46-A2A1-3D6C93F2AB1B}"/>
              </a:ext>
            </a:extLst>
          </p:cNvPr>
          <p:cNvSpPr/>
          <p:nvPr/>
        </p:nvSpPr>
        <p:spPr>
          <a:xfrm>
            <a:off x="10849774" y="1301858"/>
            <a:ext cx="999744" cy="40608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402481-0CC5-614E-A9B7-39CAB379DF8D}"/>
              </a:ext>
            </a:extLst>
          </p:cNvPr>
          <p:cNvSpPr/>
          <p:nvPr/>
        </p:nvSpPr>
        <p:spPr>
          <a:xfrm>
            <a:off x="5072575" y="1301858"/>
            <a:ext cx="863272" cy="40608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1B3097-6BC5-5D48-B901-FBAE53B929F8}"/>
              </a:ext>
            </a:extLst>
          </p:cNvPr>
          <p:cNvSpPr txBox="1"/>
          <p:nvPr/>
        </p:nvSpPr>
        <p:spPr>
          <a:xfrm>
            <a:off x="4514850" y="553204"/>
            <a:ext cx="3162300" cy="369332"/>
          </a:xfrm>
          <a:prstGeom prst="rect">
            <a:avLst/>
          </a:prstGeom>
          <a:noFill/>
        </p:spPr>
        <p:txBody>
          <a:bodyPr wrap="square" rtlCol="0">
            <a:spAutoFit/>
          </a:bodyPr>
          <a:lstStyle/>
          <a:p>
            <a:pPr algn="ctr"/>
            <a:r>
              <a:rPr lang="en-US" dirty="0"/>
              <a:t>Job Role by Attrition</a:t>
            </a:r>
          </a:p>
        </p:txBody>
      </p:sp>
      <p:sp>
        <p:nvSpPr>
          <p:cNvPr id="7" name="TextBox 6">
            <a:extLst>
              <a:ext uri="{FF2B5EF4-FFF2-40B4-BE49-F238E27FC236}">
                <a16:creationId xmlns:a16="http://schemas.microsoft.com/office/drawing/2014/main" id="{684E7F4B-9130-8E45-9923-EDB07000BB65}"/>
              </a:ext>
            </a:extLst>
          </p:cNvPr>
          <p:cNvSpPr txBox="1"/>
          <p:nvPr/>
        </p:nvSpPr>
        <p:spPr>
          <a:xfrm>
            <a:off x="158648" y="1993458"/>
            <a:ext cx="2433233" cy="2677656"/>
          </a:xfrm>
          <a:prstGeom prst="rect">
            <a:avLst/>
          </a:prstGeom>
          <a:noFill/>
        </p:spPr>
        <p:txBody>
          <a:bodyPr wrap="square" rtlCol="0">
            <a:spAutoFit/>
          </a:bodyPr>
          <a:lstStyle/>
          <a:p>
            <a:pPr algn="ctr"/>
            <a:r>
              <a:rPr lang="en-US" sz="2800" dirty="0"/>
              <a:t>Attrition proportions seem unusually high as compared to others</a:t>
            </a:r>
          </a:p>
        </p:txBody>
      </p:sp>
    </p:spTree>
    <p:extLst>
      <p:ext uri="{BB962C8B-B14F-4D97-AF65-F5344CB8AC3E}">
        <p14:creationId xmlns:p14="http://schemas.microsoft.com/office/powerpoint/2010/main" val="95420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E4DDEC0-77BF-784C-B130-DC95FC701571}"/>
              </a:ext>
            </a:extLst>
          </p:cNvPr>
          <p:cNvGraphicFramePr>
            <a:graphicFrameLocks noGrp="1"/>
          </p:cNvGraphicFramePr>
          <p:nvPr>
            <p:extLst>
              <p:ext uri="{D42A27DB-BD31-4B8C-83A1-F6EECF244321}">
                <p14:modId xmlns:p14="http://schemas.microsoft.com/office/powerpoint/2010/main" val="528723408"/>
              </p:ext>
            </p:extLst>
          </p:nvPr>
        </p:nvGraphicFramePr>
        <p:xfrm>
          <a:off x="1059058" y="2034869"/>
          <a:ext cx="4239200" cy="3571242"/>
        </p:xfrm>
        <a:graphic>
          <a:graphicData uri="http://schemas.openxmlformats.org/drawingml/2006/table">
            <a:tbl>
              <a:tblPr firstRow="1" bandRow="1">
                <a:tableStyleId>{F5AB1C69-6EDB-4FF4-983F-18BD219EF322}</a:tableStyleId>
              </a:tblPr>
              <a:tblGrid>
                <a:gridCol w="2119600">
                  <a:extLst>
                    <a:ext uri="{9D8B030D-6E8A-4147-A177-3AD203B41FA5}">
                      <a16:colId xmlns:a16="http://schemas.microsoft.com/office/drawing/2014/main" val="4053750941"/>
                    </a:ext>
                  </a:extLst>
                </a:gridCol>
                <a:gridCol w="2119600">
                  <a:extLst>
                    <a:ext uri="{9D8B030D-6E8A-4147-A177-3AD203B41FA5}">
                      <a16:colId xmlns:a16="http://schemas.microsoft.com/office/drawing/2014/main" val="564894242"/>
                    </a:ext>
                  </a:extLst>
                </a:gridCol>
              </a:tblGrid>
              <a:tr h="595207">
                <a:tc>
                  <a:txBody>
                    <a:bodyPr/>
                    <a:lstStyle/>
                    <a:p>
                      <a:pPr algn="ctr"/>
                      <a:r>
                        <a:rPr lang="en-US" dirty="0"/>
                        <a:t>Variable A</a:t>
                      </a:r>
                    </a:p>
                  </a:txBody>
                  <a:tcPr/>
                </a:tc>
                <a:tc>
                  <a:txBody>
                    <a:bodyPr/>
                    <a:lstStyle/>
                    <a:p>
                      <a:pPr algn="ctr"/>
                      <a:r>
                        <a:rPr lang="en-US" dirty="0"/>
                        <a:t>Variable B</a:t>
                      </a:r>
                    </a:p>
                  </a:txBody>
                  <a:tcPr/>
                </a:tc>
                <a:extLst>
                  <a:ext uri="{0D108BD9-81ED-4DB2-BD59-A6C34878D82A}">
                    <a16:rowId xmlns:a16="http://schemas.microsoft.com/office/drawing/2014/main" val="547762483"/>
                  </a:ext>
                </a:extLst>
              </a:tr>
              <a:tr h="595207">
                <a:tc>
                  <a:txBody>
                    <a:bodyPr/>
                    <a:lstStyle/>
                    <a:p>
                      <a:pPr algn="ctr"/>
                      <a:r>
                        <a:rPr lang="en-US" dirty="0"/>
                        <a:t>Monthly Income</a:t>
                      </a:r>
                    </a:p>
                  </a:txBody>
                  <a:tcPr/>
                </a:tc>
                <a:tc>
                  <a:txBody>
                    <a:bodyPr/>
                    <a:lstStyle/>
                    <a:p>
                      <a:pPr algn="ctr"/>
                      <a:r>
                        <a:rPr lang="en-US" dirty="0"/>
                        <a:t>Job Level</a:t>
                      </a:r>
                    </a:p>
                  </a:txBody>
                  <a:tcPr/>
                </a:tc>
                <a:extLst>
                  <a:ext uri="{0D108BD9-81ED-4DB2-BD59-A6C34878D82A}">
                    <a16:rowId xmlns:a16="http://schemas.microsoft.com/office/drawing/2014/main" val="1567408932"/>
                  </a:ext>
                </a:extLst>
              </a:tr>
              <a:tr h="595207">
                <a:tc>
                  <a:txBody>
                    <a:bodyPr/>
                    <a:lstStyle/>
                    <a:p>
                      <a:pPr algn="ctr"/>
                      <a:r>
                        <a:rPr lang="en-US" dirty="0"/>
                        <a:t>Percent Salary Hike</a:t>
                      </a:r>
                    </a:p>
                  </a:txBody>
                  <a:tcPr/>
                </a:tc>
                <a:tc>
                  <a:txBody>
                    <a:bodyPr/>
                    <a:lstStyle/>
                    <a:p>
                      <a:pPr algn="ctr"/>
                      <a:r>
                        <a:rPr lang="en-US" dirty="0"/>
                        <a:t>Performance Rating</a:t>
                      </a:r>
                    </a:p>
                  </a:txBody>
                  <a:tcPr/>
                </a:tc>
                <a:extLst>
                  <a:ext uri="{0D108BD9-81ED-4DB2-BD59-A6C34878D82A}">
                    <a16:rowId xmlns:a16="http://schemas.microsoft.com/office/drawing/2014/main" val="3850495001"/>
                  </a:ext>
                </a:extLst>
              </a:tr>
              <a:tr h="595207">
                <a:tc>
                  <a:txBody>
                    <a:bodyPr/>
                    <a:lstStyle/>
                    <a:p>
                      <a:pPr algn="ctr"/>
                      <a:r>
                        <a:rPr lang="en-US" dirty="0"/>
                        <a:t>Total Working Years</a:t>
                      </a:r>
                    </a:p>
                  </a:txBody>
                  <a:tcPr/>
                </a:tc>
                <a:tc>
                  <a:txBody>
                    <a:bodyPr/>
                    <a:lstStyle/>
                    <a:p>
                      <a:pPr algn="ctr"/>
                      <a:r>
                        <a:rPr lang="en-US" dirty="0"/>
                        <a:t>Job Level</a:t>
                      </a:r>
                    </a:p>
                  </a:txBody>
                  <a:tcPr/>
                </a:tc>
                <a:extLst>
                  <a:ext uri="{0D108BD9-81ED-4DB2-BD59-A6C34878D82A}">
                    <a16:rowId xmlns:a16="http://schemas.microsoft.com/office/drawing/2014/main" val="1870525415"/>
                  </a:ext>
                </a:extLst>
              </a:tr>
              <a:tr h="595207">
                <a:tc>
                  <a:txBody>
                    <a:bodyPr/>
                    <a:lstStyle/>
                    <a:p>
                      <a:pPr algn="ctr"/>
                      <a:r>
                        <a:rPr lang="en-US" dirty="0"/>
                        <a:t>Total Working Years</a:t>
                      </a:r>
                    </a:p>
                  </a:txBody>
                  <a:tcPr/>
                </a:tc>
                <a:tc>
                  <a:txBody>
                    <a:bodyPr/>
                    <a:lstStyle/>
                    <a:p>
                      <a:pPr algn="ctr"/>
                      <a:r>
                        <a:rPr lang="en-US" dirty="0"/>
                        <a:t>Age</a:t>
                      </a:r>
                    </a:p>
                  </a:txBody>
                  <a:tcPr/>
                </a:tc>
                <a:extLst>
                  <a:ext uri="{0D108BD9-81ED-4DB2-BD59-A6C34878D82A}">
                    <a16:rowId xmlns:a16="http://schemas.microsoft.com/office/drawing/2014/main" val="3899772389"/>
                  </a:ext>
                </a:extLst>
              </a:tr>
              <a:tr h="595207">
                <a:tc>
                  <a:txBody>
                    <a:bodyPr/>
                    <a:lstStyle/>
                    <a:p>
                      <a:pPr algn="ctr"/>
                      <a:r>
                        <a:rPr lang="en-US" dirty="0"/>
                        <a:t>Years In Current Role</a:t>
                      </a:r>
                    </a:p>
                  </a:txBody>
                  <a:tcPr/>
                </a:tc>
                <a:tc>
                  <a:txBody>
                    <a:bodyPr/>
                    <a:lstStyle/>
                    <a:p>
                      <a:pPr algn="ctr"/>
                      <a:r>
                        <a:rPr lang="en-US" dirty="0"/>
                        <a:t>Total Working Years</a:t>
                      </a:r>
                    </a:p>
                  </a:txBody>
                  <a:tcPr/>
                </a:tc>
                <a:extLst>
                  <a:ext uri="{0D108BD9-81ED-4DB2-BD59-A6C34878D82A}">
                    <a16:rowId xmlns:a16="http://schemas.microsoft.com/office/drawing/2014/main" val="1137259549"/>
                  </a:ext>
                </a:extLst>
              </a:tr>
            </a:tbl>
          </a:graphicData>
        </a:graphic>
      </p:graphicFrame>
      <p:sp>
        <p:nvSpPr>
          <p:cNvPr id="2" name="Title 1">
            <a:extLst>
              <a:ext uri="{FF2B5EF4-FFF2-40B4-BE49-F238E27FC236}">
                <a16:creationId xmlns:a16="http://schemas.microsoft.com/office/drawing/2014/main" id="{1A4164A6-1C18-4727-98E5-F47FB9F4EC9B}"/>
              </a:ext>
            </a:extLst>
          </p:cNvPr>
          <p:cNvSpPr>
            <a:spLocks noGrp="1"/>
          </p:cNvSpPr>
          <p:nvPr>
            <p:ph type="title"/>
          </p:nvPr>
        </p:nvSpPr>
        <p:spPr>
          <a:xfrm>
            <a:off x="838200" y="365125"/>
            <a:ext cx="5421923" cy="1325563"/>
          </a:xfrm>
        </p:spPr>
        <p:txBody>
          <a:bodyPr/>
          <a:lstStyle/>
          <a:p>
            <a:r>
              <a:rPr lang="en-US" b="1" dirty="0">
                <a:ln w="0"/>
                <a:solidFill>
                  <a:schemeClr val="accent1"/>
                </a:solidFill>
                <a:effectLst/>
                <a:latin typeface="Source Sans Pro Black" panose="020B0803030403020204" pitchFamily="34" charset="0"/>
                <a:ea typeface="Source Sans Pro Black" panose="020B0803030403020204" pitchFamily="34" charset="0"/>
              </a:rPr>
              <a:t>Multi-Collinearity</a:t>
            </a:r>
          </a:p>
        </p:txBody>
      </p:sp>
      <p:pic>
        <p:nvPicPr>
          <p:cNvPr id="6" name="Picture 5">
            <a:extLst>
              <a:ext uri="{FF2B5EF4-FFF2-40B4-BE49-F238E27FC236}">
                <a16:creationId xmlns:a16="http://schemas.microsoft.com/office/drawing/2014/main" id="{BD910C20-17DE-444C-96CC-6C0E09C5334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473698" y="1251867"/>
            <a:ext cx="5626102" cy="4354244"/>
          </a:xfrm>
          <a:prstGeom prst="rect">
            <a:avLst/>
          </a:prstGeom>
        </p:spPr>
      </p:pic>
    </p:spTree>
    <p:extLst>
      <p:ext uri="{BB962C8B-B14F-4D97-AF65-F5344CB8AC3E}">
        <p14:creationId xmlns:p14="http://schemas.microsoft.com/office/powerpoint/2010/main" val="15248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84D906-B1B7-44F5-B14A-A2192D6D123A}"/>
              </a:ext>
            </a:extLst>
          </p:cNvPr>
          <p:cNvSpPr>
            <a:spLocks noGrp="1"/>
          </p:cNvSpPr>
          <p:nvPr>
            <p:ph type="title"/>
          </p:nvPr>
        </p:nvSpPr>
        <p:spPr/>
        <p:txBody>
          <a:bodyPr/>
          <a:lstStyle/>
          <a:p>
            <a:r>
              <a:rPr lang="en-US" b="1" dirty="0">
                <a:ln w="0"/>
                <a:solidFill>
                  <a:schemeClr val="accent1"/>
                </a:solidFill>
                <a:effectLst/>
                <a:latin typeface="Source Sans Pro Black" panose="020B0803030403020204" pitchFamily="34" charset="0"/>
                <a:ea typeface="Source Sans Pro Black" panose="020B0803030403020204" pitchFamily="34" charset="0"/>
              </a:rPr>
              <a:t>Models</a:t>
            </a:r>
          </a:p>
        </p:txBody>
      </p:sp>
      <p:graphicFrame>
        <p:nvGraphicFramePr>
          <p:cNvPr id="11" name="Chart 10">
            <a:extLst>
              <a:ext uri="{FF2B5EF4-FFF2-40B4-BE49-F238E27FC236}">
                <a16:creationId xmlns:a16="http://schemas.microsoft.com/office/drawing/2014/main" id="{857462A5-E5FE-4B36-8A59-6771AEBEE901}"/>
              </a:ext>
            </a:extLst>
          </p:cNvPr>
          <p:cNvGraphicFramePr/>
          <p:nvPr>
            <p:extLst>
              <p:ext uri="{D42A27DB-BD31-4B8C-83A1-F6EECF244321}">
                <p14:modId xmlns:p14="http://schemas.microsoft.com/office/powerpoint/2010/main" val="241165582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12" name="Picture 11">
            <a:extLst>
              <a:ext uri="{FF2B5EF4-FFF2-40B4-BE49-F238E27FC236}">
                <a16:creationId xmlns:a16="http://schemas.microsoft.com/office/drawing/2014/main" id="{B3FA2955-D9FE-479E-B433-C4DC6AA0CD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70940" y="1570560"/>
            <a:ext cx="2855741" cy="1701789"/>
          </a:xfrm>
          <a:prstGeom prst="rect">
            <a:avLst/>
          </a:prstGeom>
        </p:spPr>
      </p:pic>
      <p:pic>
        <p:nvPicPr>
          <p:cNvPr id="13" name="Picture 12">
            <a:extLst>
              <a:ext uri="{FF2B5EF4-FFF2-40B4-BE49-F238E27FC236}">
                <a16:creationId xmlns:a16="http://schemas.microsoft.com/office/drawing/2014/main" id="{27E44212-287B-41AA-9BBB-1865402ED71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22898" y="5090833"/>
            <a:ext cx="2758440" cy="1145013"/>
          </a:xfrm>
          <a:prstGeom prst="rect">
            <a:avLst/>
          </a:prstGeom>
        </p:spPr>
      </p:pic>
      <p:pic>
        <p:nvPicPr>
          <p:cNvPr id="14" name="Picture 13">
            <a:extLst>
              <a:ext uri="{FF2B5EF4-FFF2-40B4-BE49-F238E27FC236}">
                <a16:creationId xmlns:a16="http://schemas.microsoft.com/office/drawing/2014/main" id="{6732BE35-71F4-4CD8-BAEE-DE9E54AF788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08988" y="5090833"/>
            <a:ext cx="3324662" cy="1454219"/>
          </a:xfrm>
          <a:prstGeom prst="rect">
            <a:avLst/>
          </a:prstGeom>
        </p:spPr>
      </p:pic>
    </p:spTree>
    <p:extLst>
      <p:ext uri="{BB962C8B-B14F-4D97-AF65-F5344CB8AC3E}">
        <p14:creationId xmlns:p14="http://schemas.microsoft.com/office/powerpoint/2010/main" val="793281047"/>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C00000"/>
      </a:dk2>
      <a:lt2>
        <a:srgbClr val="EBEBEB"/>
      </a:lt2>
      <a:accent1>
        <a:srgbClr val="063D67"/>
      </a:accent1>
      <a:accent2>
        <a:srgbClr val="0070C0"/>
      </a:accent2>
      <a:accent3>
        <a:srgbClr val="063D67"/>
      </a:accent3>
      <a:accent4>
        <a:srgbClr val="5AA0F5"/>
      </a:accent4>
      <a:accent5>
        <a:srgbClr val="75CEEC"/>
      </a:accent5>
      <a:accent6>
        <a:srgbClr val="65D6A0"/>
      </a:accent6>
      <a:hlink>
        <a:srgbClr val="5AA0F5"/>
      </a:hlink>
      <a:folHlink>
        <a:srgbClr val="BDE0F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297</Words>
  <Application>Microsoft Macintosh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Source Sans Pro Black</vt:lpstr>
      <vt:lpstr>Office Theme</vt:lpstr>
      <vt:lpstr>Employee Attrition</vt:lpstr>
      <vt:lpstr>What is Attrition?</vt:lpstr>
      <vt:lpstr>Problem Statement</vt:lpstr>
      <vt:lpstr>Questions of Interest</vt:lpstr>
      <vt:lpstr>Exploring</vt:lpstr>
      <vt:lpstr>PowerPoint Presentation</vt:lpstr>
      <vt:lpstr>PowerPoint Presentation</vt:lpstr>
      <vt:lpstr>Multi-Collinearity</vt:lpstr>
      <vt:lpstr>Models</vt:lpstr>
      <vt:lpstr>Models</vt:lpstr>
      <vt:lpstr>Top Variables by Importance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Patterson, Kito</dc:creator>
  <cp:lastModifiedBy>Patterson, Kito</cp:lastModifiedBy>
  <cp:revision>26</cp:revision>
  <dcterms:created xsi:type="dcterms:W3CDTF">2018-12-07T03:38:45Z</dcterms:created>
  <dcterms:modified xsi:type="dcterms:W3CDTF">2018-12-10T18:02:57Z</dcterms:modified>
</cp:coreProperties>
</file>