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Efficinecy</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10</c:v>
                </c:pt>
                <c:pt idx="1">
                  <c:v>25</c:v>
                </c:pt>
                <c:pt idx="2">
                  <c:v>50</c:v>
                </c:pt>
                <c:pt idx="3">
                  <c:v>85</c:v>
                </c:pt>
              </c:numCache>
            </c:numRef>
          </c:val>
        </c:ser>
        <c:dLbls>
          <c:showLegendKey val="0"/>
          <c:showVal val="0"/>
          <c:showCatName val="0"/>
          <c:showSerName val="0"/>
          <c:showPercent val="0"/>
          <c:showBubbleSize val="0"/>
        </c:dLbls>
        <c:gapWidth val="219"/>
        <c:overlap val="-27"/>
        <c:axId val="-1381141408"/>
        <c:axId val="-1381143040"/>
      </c:barChart>
      <c:catAx>
        <c:axId val="-138114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1143040"/>
        <c:crosses val="autoZero"/>
        <c:auto val="1"/>
        <c:lblAlgn val="ctr"/>
        <c:lblOffset val="100"/>
        <c:noMultiLvlLbl val="0"/>
      </c:catAx>
      <c:valAx>
        <c:axId val="-1381143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11414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2/22/2015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2/22/2015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2/22/2015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2/22/2015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2/22/2015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2/22/2015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2/22/2015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Traffic Guide</a:t>
            </a:r>
            <a:endParaRPr lang="en-IN" dirty="0"/>
          </a:p>
        </p:txBody>
      </p:sp>
      <p:sp>
        <p:nvSpPr>
          <p:cNvPr id="3" name="Subtitle 2"/>
          <p:cNvSpPr>
            <a:spLocks noGrp="1"/>
          </p:cNvSpPr>
          <p:nvPr>
            <p:ph type="subTitle" idx="1"/>
          </p:nvPr>
        </p:nvSpPr>
        <p:spPr/>
        <p:txBody>
          <a:bodyPr/>
          <a:lstStyle/>
          <a:p>
            <a:r>
              <a:rPr lang="en-IN" dirty="0" smtClean="0"/>
              <a:t>Availability and avoidance</a:t>
            </a:r>
            <a:endParaRPr lang="en-IN" dirty="0"/>
          </a:p>
        </p:txBody>
      </p:sp>
    </p:spTree>
    <p:extLst>
      <p:ext uri="{BB962C8B-B14F-4D97-AF65-F5344CB8AC3E}">
        <p14:creationId xmlns:p14="http://schemas.microsoft.com/office/powerpoint/2010/main" val="311857460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more data we get the more analysis we do and more efficient is the system.</a:t>
            </a:r>
          </a:p>
          <a:p>
            <a:r>
              <a:rPr lang="en-IN" dirty="0" smtClean="0"/>
              <a:t>The analysis algorithm is very efficient than the current system as it provides the users correctly If there are any buses travelling in his route or he has to take any other mode of transportation.</a:t>
            </a:r>
          </a:p>
          <a:p>
            <a:r>
              <a:rPr lang="en-IN" dirty="0" smtClean="0"/>
              <a:t>The current system only provides the users the bus route and the time and distance but we are providing the fact that buses are really available in short time.</a:t>
            </a:r>
          </a:p>
        </p:txBody>
      </p:sp>
    </p:spTree>
    <p:extLst>
      <p:ext uri="{BB962C8B-B14F-4D97-AF65-F5344CB8AC3E}">
        <p14:creationId xmlns:p14="http://schemas.microsoft.com/office/powerpoint/2010/main" val="6230722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Adaptability</a:t>
            </a:r>
            <a:endParaRPr lang="en-IN" dirty="0"/>
          </a:p>
        </p:txBody>
      </p:sp>
      <p:sp>
        <p:nvSpPr>
          <p:cNvPr id="3" name="Content Placeholder 2"/>
          <p:cNvSpPr>
            <a:spLocks noGrp="1"/>
          </p:cNvSpPr>
          <p:nvPr>
            <p:ph idx="1"/>
          </p:nvPr>
        </p:nvSpPr>
        <p:spPr/>
        <p:txBody>
          <a:bodyPr/>
          <a:lstStyle/>
          <a:p>
            <a:r>
              <a:rPr lang="en-IN" dirty="0" smtClean="0"/>
              <a:t>Additionally this system provides information to the non bus users who also face the problem of traffic every day.</a:t>
            </a:r>
          </a:p>
          <a:p>
            <a:r>
              <a:rPr lang="en-IN" dirty="0" smtClean="0"/>
              <a:t>When the bus conductors presses the button the system locates the bus and stores the times and checks whether the route has traffic or not.</a:t>
            </a:r>
          </a:p>
          <a:p>
            <a:r>
              <a:rPr lang="en-IN" dirty="0" smtClean="0"/>
              <a:t>Once the system concludes that route has heavy traffic the route is set to the traffic mode.</a:t>
            </a:r>
          </a:p>
          <a:p>
            <a:r>
              <a:rPr lang="en-IN" dirty="0" smtClean="0"/>
              <a:t>When  the non bus users request the system to currently update about the traffic status ,it returns the users the next alternate route which has less traffic.</a:t>
            </a:r>
          </a:p>
          <a:p>
            <a:r>
              <a:rPr lang="en-IN" dirty="0" smtClean="0"/>
              <a:t>Thus the system is profitable to the all type of users.</a:t>
            </a:r>
            <a:endParaRPr lang="en-IN" dirty="0"/>
          </a:p>
        </p:txBody>
      </p:sp>
    </p:spTree>
    <p:extLst>
      <p:ext uri="{BB962C8B-B14F-4D97-AF65-F5344CB8AC3E}">
        <p14:creationId xmlns:p14="http://schemas.microsoft.com/office/powerpoint/2010/main" val="32953076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Alternate Path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035" y="2944432"/>
            <a:ext cx="1484726" cy="1777286"/>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8031" y="3241312"/>
            <a:ext cx="1668887" cy="199622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432" y="2086378"/>
            <a:ext cx="1719866" cy="17466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438" y="2086378"/>
            <a:ext cx="2093354" cy="1875486"/>
          </a:xfrm>
          <a:prstGeom prst="rect">
            <a:avLst/>
          </a:prstGeom>
        </p:spPr>
      </p:pic>
      <p:cxnSp>
        <p:nvCxnSpPr>
          <p:cNvPr id="9" name="Straight Arrow Connector 8"/>
          <p:cNvCxnSpPr>
            <a:stCxn id="6" idx="3"/>
          </p:cNvCxnSpPr>
          <p:nvPr/>
        </p:nvCxnSpPr>
        <p:spPr>
          <a:xfrm flipV="1">
            <a:off x="3902298" y="2959726"/>
            <a:ext cx="37021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836219" y="3250670"/>
            <a:ext cx="412292"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A</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8647189" y="3250670"/>
            <a:ext cx="434734" cy="461665"/>
          </a:xfrm>
          <a:prstGeom prst="rect">
            <a:avLst/>
          </a:prstGeom>
          <a:noFill/>
        </p:spPr>
        <p:txBody>
          <a:bodyPr wrap="none" lIns="91440" tIns="45720" rIns="91440" bIns="45720">
            <a:spAutoFit/>
          </a:bodyPr>
          <a:lstStyle/>
          <a:p>
            <a:pPr algn="ctr"/>
            <a:r>
              <a:rPr lang="en-US" sz="2400" cap="none" spc="0" dirty="0" smtClean="0">
                <a:ln w="0"/>
                <a:solidFill>
                  <a:schemeClr val="tx1"/>
                </a:solidFill>
                <a:effectLst>
                  <a:outerShdw blurRad="38100" dist="19050" dir="2700000" algn="tl" rotWithShape="0">
                    <a:schemeClr val="dk1">
                      <a:alpha val="40000"/>
                    </a:schemeClr>
                  </a:outerShdw>
                </a:effectLst>
              </a:rPr>
              <a:t>C</a:t>
            </a:r>
            <a:endParaRPr lang="en-US" sz="240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5585499" y="4811349"/>
            <a:ext cx="360996" cy="461665"/>
          </a:xfrm>
          <a:prstGeom prst="rect">
            <a:avLst/>
          </a:prstGeom>
          <a:noFill/>
        </p:spPr>
        <p:txBody>
          <a:bodyPr wrap="none" lIns="91440" tIns="45720" rIns="91440" bIns="45720">
            <a:spAutoFit/>
          </a:bodyPr>
          <a:lstStyle/>
          <a:p>
            <a:pPr algn="ctr"/>
            <a:r>
              <a:rPr lang="en-US" sz="2400" cap="none" spc="0" dirty="0" smtClean="0">
                <a:ln w="0"/>
                <a:solidFill>
                  <a:schemeClr val="tx1"/>
                </a:solidFill>
                <a:effectLst>
                  <a:outerShdw blurRad="38100" dist="19050" dir="2700000" algn="tl" rotWithShape="0">
                    <a:schemeClr val="dk1">
                      <a:alpha val="40000"/>
                    </a:schemeClr>
                  </a:outerShdw>
                </a:effectLst>
              </a:rPr>
              <a:t>B</a:t>
            </a:r>
            <a:endParaRPr lang="en-US" sz="240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031032" y="2580544"/>
            <a:ext cx="1494320" cy="400110"/>
          </a:xfrm>
          <a:prstGeom prst="rect">
            <a:avLst/>
          </a:prstGeom>
          <a:noFill/>
        </p:spPr>
        <p:txBody>
          <a:bodyPr wrap="none" lIns="91440" tIns="45720" rIns="91440" bIns="45720">
            <a:spAutoFit/>
          </a:bodyPr>
          <a:lstStyle/>
          <a:p>
            <a:pPr algn="ctr"/>
            <a:r>
              <a:rPr lang="en-US" sz="2000" b="0" cap="none" spc="0" dirty="0" smtClean="0">
                <a:ln w="0"/>
                <a:solidFill>
                  <a:srgbClr val="C00000"/>
                </a:solidFill>
                <a:effectLst>
                  <a:outerShdw blurRad="38100" dist="19050" dir="2700000" algn="tl" rotWithShape="0">
                    <a:schemeClr val="dk1">
                      <a:alpha val="40000"/>
                    </a:schemeClr>
                  </a:outerShdw>
                </a:effectLst>
              </a:rPr>
              <a:t>&gt;max time</a:t>
            </a:r>
            <a:endParaRPr lang="en-US" sz="2000" b="0" cap="none" spc="0" dirty="0">
              <a:ln w="0"/>
              <a:solidFill>
                <a:srgbClr val="C00000"/>
              </a:solidFill>
              <a:effectLst>
                <a:outerShdw blurRad="38100" dist="19050" dir="2700000" algn="tl" rotWithShape="0">
                  <a:schemeClr val="dk1">
                    <a:alpha val="40000"/>
                  </a:schemeClr>
                </a:outerShdw>
              </a:effectLst>
            </a:endParaRPr>
          </a:p>
        </p:txBody>
      </p:sp>
      <p:sp>
        <p:nvSpPr>
          <p:cNvPr id="18" name="Rectangle 17"/>
          <p:cNvSpPr/>
          <p:nvPr/>
        </p:nvSpPr>
        <p:spPr>
          <a:xfrm>
            <a:off x="4905716" y="3019837"/>
            <a:ext cx="1846980" cy="461665"/>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Traffic is set</a:t>
            </a:r>
            <a:endParaRPr lang="en-US" sz="2400" b="0" cap="none" spc="0" dirty="0">
              <a:ln w="0"/>
              <a:solidFill>
                <a:schemeClr val="tx1"/>
              </a:solidFill>
              <a:effectLst>
                <a:outerShdw blurRad="38100" dist="19050" dir="2700000" algn="tl" rotWithShape="0">
                  <a:schemeClr val="dk1">
                    <a:alpha val="40000"/>
                  </a:schemeClr>
                </a:outerShdw>
              </a:effectLst>
            </a:endParaRPr>
          </a:p>
        </p:txBody>
      </p:sp>
      <p:cxnSp>
        <p:nvCxnSpPr>
          <p:cNvPr id="20" name="Elbow Connector 19"/>
          <p:cNvCxnSpPr>
            <a:stCxn id="4" idx="3"/>
            <a:endCxn id="12" idx="1"/>
          </p:cNvCxnSpPr>
          <p:nvPr/>
        </p:nvCxnSpPr>
        <p:spPr>
          <a:xfrm>
            <a:off x="1879761" y="3833075"/>
            <a:ext cx="3705738" cy="12091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2" idx="3"/>
            <a:endCxn id="5" idx="1"/>
          </p:cNvCxnSpPr>
          <p:nvPr/>
        </p:nvCxnSpPr>
        <p:spPr>
          <a:xfrm flipV="1">
            <a:off x="5946495" y="4239426"/>
            <a:ext cx="2271536" cy="802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265921" y="5114274"/>
            <a:ext cx="253947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Alternate Route</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TextBox 29"/>
          <p:cNvSpPr txBox="1"/>
          <p:nvPr/>
        </p:nvSpPr>
        <p:spPr>
          <a:xfrm>
            <a:off x="704194" y="5800106"/>
            <a:ext cx="10758004" cy="923330"/>
          </a:xfrm>
          <a:prstGeom prst="rect">
            <a:avLst/>
          </a:prstGeom>
          <a:noFill/>
        </p:spPr>
        <p:txBody>
          <a:bodyPr wrap="square" rtlCol="0">
            <a:spAutoFit/>
          </a:bodyPr>
          <a:lstStyle/>
          <a:p>
            <a:r>
              <a:rPr lang="en-IN" dirty="0" smtClean="0"/>
              <a:t>The alternate route may be a longer path but it may be better than to go through the traffic and waste the time and this may be helpful for those who needs to reach the destination in short time.</a:t>
            </a:r>
            <a:endParaRPr lang="en-IN" dirty="0"/>
          </a:p>
        </p:txBody>
      </p:sp>
    </p:spTree>
    <p:extLst>
      <p:ext uri="{BB962C8B-B14F-4D97-AF65-F5344CB8AC3E}">
        <p14:creationId xmlns:p14="http://schemas.microsoft.com/office/powerpoint/2010/main" val="34564352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Efficiency</a:t>
            </a:r>
            <a:endParaRPr lang="en-IN" dirty="0"/>
          </a:p>
        </p:txBody>
      </p:sp>
      <p:sp>
        <p:nvSpPr>
          <p:cNvPr id="3" name="Content Placeholder 2"/>
          <p:cNvSpPr>
            <a:spLocks noGrp="1"/>
          </p:cNvSpPr>
          <p:nvPr>
            <p:ph idx="1"/>
          </p:nvPr>
        </p:nvSpPr>
        <p:spPr/>
        <p:txBody>
          <a:bodyPr/>
          <a:lstStyle/>
          <a:p>
            <a:r>
              <a:rPr lang="en-IN" dirty="0" smtClean="0"/>
              <a:t>We can even make the system more helpful by implementing an additional feature to request an extra bus when the station is over crowded.</a:t>
            </a:r>
          </a:p>
          <a:p>
            <a:r>
              <a:rPr lang="en-IN" dirty="0" smtClean="0"/>
              <a:t>The efficiency of this system increases linearly with the time period as more data is recognised and stored for analysis.</a:t>
            </a:r>
          </a:p>
          <a:p>
            <a:r>
              <a:rPr lang="en-IN" dirty="0" smtClean="0"/>
              <a:t>It can be approximately shown as per the below bar graph.</a:t>
            </a:r>
            <a:endParaRPr lang="en-IN" dirty="0"/>
          </a:p>
        </p:txBody>
      </p:sp>
    </p:spTree>
    <p:extLst>
      <p:ext uri="{BB962C8B-B14F-4D97-AF65-F5344CB8AC3E}">
        <p14:creationId xmlns:p14="http://schemas.microsoft.com/office/powerpoint/2010/main" val="423579555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Efficiency Measure</a:t>
            </a:r>
            <a:endParaRPr lang="en-IN" dirty="0"/>
          </a:p>
        </p:txBody>
      </p:sp>
      <p:graphicFrame>
        <p:nvGraphicFramePr>
          <p:cNvPr id="23" name="Content Placeholder 22"/>
          <p:cNvGraphicFramePr>
            <a:graphicFrameLocks noGrp="1"/>
          </p:cNvGraphicFramePr>
          <p:nvPr>
            <p:ph idx="1"/>
            <p:extLst>
              <p:ext uri="{D42A27DB-BD31-4B8C-83A1-F6EECF244321}">
                <p14:modId xmlns:p14="http://schemas.microsoft.com/office/powerpoint/2010/main" val="4287998445"/>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01172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p:txBody>
          <a:bodyPr/>
          <a:lstStyle/>
          <a:p>
            <a:r>
              <a:rPr lang="en-IN" dirty="0" smtClean="0"/>
              <a:t>The implementation of this system results in </a:t>
            </a:r>
          </a:p>
          <a:p>
            <a:r>
              <a:rPr lang="en-IN" dirty="0" smtClean="0"/>
              <a:t>1.Increase efficiency at cheaper cost.</a:t>
            </a:r>
          </a:p>
          <a:p>
            <a:r>
              <a:rPr lang="en-IN" dirty="0" smtClean="0"/>
              <a:t>2.works well for Real time.</a:t>
            </a:r>
          </a:p>
          <a:p>
            <a:r>
              <a:rPr lang="en-IN" dirty="0" smtClean="0"/>
              <a:t>The system enhances its performance with</a:t>
            </a:r>
          </a:p>
          <a:p>
            <a:pPr lvl="1"/>
            <a:r>
              <a:rPr lang="en-IN" dirty="0" smtClean="0"/>
              <a:t>The more data we get , the more analysis we do and more efficient it would be</a:t>
            </a:r>
            <a:r>
              <a:rPr lang="en-IN" dirty="0"/>
              <a:t>.</a:t>
            </a:r>
            <a:endParaRPr lang="en-IN" dirty="0"/>
          </a:p>
        </p:txBody>
      </p:sp>
    </p:spTree>
    <p:extLst>
      <p:ext uri="{BB962C8B-B14F-4D97-AF65-F5344CB8AC3E}">
        <p14:creationId xmlns:p14="http://schemas.microsoft.com/office/powerpoint/2010/main" val="3433718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3"/>
            <a:endParaRPr lang="en-IN" dirty="0" smtClean="0"/>
          </a:p>
          <a:p>
            <a:pPr lvl="3"/>
            <a:endParaRPr lang="en-IN" dirty="0"/>
          </a:p>
          <a:p>
            <a:pPr lvl="3"/>
            <a:endParaRPr lang="en-IN" dirty="0" smtClean="0"/>
          </a:p>
          <a:p>
            <a:pPr lvl="3"/>
            <a:endParaRPr lang="en-IN" dirty="0"/>
          </a:p>
          <a:p>
            <a:pPr lvl="3"/>
            <a:endParaRPr lang="en-IN" dirty="0" smtClean="0"/>
          </a:p>
          <a:p>
            <a:pPr lvl="3"/>
            <a:r>
              <a:rPr lang="en-IN" sz="5400" dirty="0" smtClean="0"/>
              <a:t>Thank you</a:t>
            </a:r>
            <a:endParaRPr lang="en-IN" sz="5400" dirty="0"/>
          </a:p>
        </p:txBody>
      </p:sp>
    </p:spTree>
    <p:extLst>
      <p:ext uri="{BB962C8B-B14F-4D97-AF65-F5344CB8AC3E}">
        <p14:creationId xmlns:p14="http://schemas.microsoft.com/office/powerpoint/2010/main" val="249524096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p:txBody>
          <a:bodyPr/>
          <a:lstStyle/>
          <a:p>
            <a:r>
              <a:rPr lang="en-IN" dirty="0" smtClean="0"/>
              <a:t>The main idea is to make the users use the </a:t>
            </a:r>
            <a:r>
              <a:rPr lang="en-IN" dirty="0" err="1" smtClean="0"/>
              <a:t>mtc</a:t>
            </a:r>
            <a:r>
              <a:rPr lang="en-IN" dirty="0" smtClean="0"/>
              <a:t> bus services efficiently by providing them the minimum time for the buses to reach their location.</a:t>
            </a:r>
          </a:p>
          <a:p>
            <a:r>
              <a:rPr lang="en-IN" dirty="0" smtClean="0"/>
              <a:t>This system provides the users about the availability of buses nearer to their location and notifying about the current traffic in their routes.</a:t>
            </a:r>
          </a:p>
          <a:p>
            <a:r>
              <a:rPr lang="en-IN" dirty="0" smtClean="0"/>
              <a:t> This also provides an information for the people going by private transportation about the traffic in the routes and notifying them the next possible alternate route which has less traffic.</a:t>
            </a:r>
          </a:p>
          <a:p>
            <a:endParaRPr lang="en-IN" dirty="0"/>
          </a:p>
        </p:txBody>
      </p:sp>
    </p:spTree>
    <p:extLst>
      <p:ext uri="{BB962C8B-B14F-4D97-AF65-F5344CB8AC3E}">
        <p14:creationId xmlns:p14="http://schemas.microsoft.com/office/powerpoint/2010/main" val="54242740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Probability to Certainty</a:t>
            </a:r>
            <a:endParaRPr lang="en-IN" dirty="0"/>
          </a:p>
        </p:txBody>
      </p:sp>
      <p:sp>
        <p:nvSpPr>
          <p:cNvPr id="3" name="Content Placeholder 2"/>
          <p:cNvSpPr>
            <a:spLocks noGrp="1"/>
          </p:cNvSpPr>
          <p:nvPr>
            <p:ph idx="1"/>
          </p:nvPr>
        </p:nvSpPr>
        <p:spPr/>
        <p:txBody>
          <a:bodyPr/>
          <a:lstStyle/>
          <a:p>
            <a:r>
              <a:rPr lang="en-IN" dirty="0" smtClean="0"/>
              <a:t>We bring down the probability to certainty by analysing the data and providing the best possible information to the users.</a:t>
            </a:r>
          </a:p>
          <a:p>
            <a:endParaRPr lang="en-IN" dirty="0" smtClean="0"/>
          </a:p>
          <a:p>
            <a:r>
              <a:rPr lang="en-IN" dirty="0" smtClean="0"/>
              <a:t>The current systems works on the assumptions which we by bringing in the concept of machine learning make it works certainly.</a:t>
            </a:r>
          </a:p>
          <a:p>
            <a:endParaRPr lang="en-IN" dirty="0" smtClean="0"/>
          </a:p>
          <a:p>
            <a:endParaRPr lang="en-IN" dirty="0"/>
          </a:p>
        </p:txBody>
      </p:sp>
    </p:spTree>
    <p:extLst>
      <p:ext uri="{BB962C8B-B14F-4D97-AF65-F5344CB8AC3E}">
        <p14:creationId xmlns:p14="http://schemas.microsoft.com/office/powerpoint/2010/main" val="29345025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Model</a:t>
            </a:r>
            <a:endParaRPr lang="en-IN" dirty="0"/>
          </a:p>
        </p:txBody>
      </p:sp>
      <p:sp>
        <p:nvSpPr>
          <p:cNvPr id="3" name="Content Placeholder 2"/>
          <p:cNvSpPr>
            <a:spLocks noGrp="1"/>
          </p:cNvSpPr>
          <p:nvPr>
            <p:ph idx="1"/>
          </p:nvPr>
        </p:nvSpPr>
        <p:spPr/>
        <p:txBody>
          <a:bodyPr>
            <a:normAutofit lnSpcReduction="10000"/>
          </a:bodyPr>
          <a:lstStyle/>
          <a:p>
            <a:r>
              <a:rPr lang="en-IN" dirty="0" smtClean="0"/>
              <a:t>Every Bus will have the unique Registration Number and each bus in the same route will have a bus number.</a:t>
            </a:r>
          </a:p>
          <a:p>
            <a:r>
              <a:rPr lang="en-IN" dirty="0" smtClean="0"/>
              <a:t>Every path has two fields the max time and the min time which specifies the maximum time to reach the station form source station and minimum time to reach respectively.</a:t>
            </a:r>
          </a:p>
          <a:p>
            <a:r>
              <a:rPr lang="en-IN" dirty="0" smtClean="0"/>
              <a:t>After reaching every station conductor will press a button which will record the time taken to reach from the previous station and compares it the max and min time.</a:t>
            </a:r>
          </a:p>
          <a:p>
            <a:r>
              <a:rPr lang="en-IN" dirty="0" smtClean="0"/>
              <a:t>If it Is less than the min time it is very early and if it crosses the max time the bus has reached the station lately and it is on time if it reaches between the min and max time.</a:t>
            </a:r>
            <a:endParaRPr lang="en-IN" dirty="0"/>
          </a:p>
        </p:txBody>
      </p:sp>
    </p:spTree>
    <p:extLst>
      <p:ext uri="{BB962C8B-B14F-4D97-AF65-F5344CB8AC3E}">
        <p14:creationId xmlns:p14="http://schemas.microsoft.com/office/powerpoint/2010/main" val="351470141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Model</a:t>
            </a:r>
            <a:endParaRPr lang="en-IN" dirty="0"/>
          </a:p>
        </p:txBody>
      </p:sp>
      <p:sp>
        <p:nvSpPr>
          <p:cNvPr id="3" name="Content Placeholder 2"/>
          <p:cNvSpPr>
            <a:spLocks noGrp="1"/>
          </p:cNvSpPr>
          <p:nvPr>
            <p:ph idx="1"/>
          </p:nvPr>
        </p:nvSpPr>
        <p:spPr/>
        <p:txBody>
          <a:bodyPr/>
          <a:lstStyle/>
          <a:p>
            <a:r>
              <a:rPr lang="en-IN" dirty="0" smtClean="0"/>
              <a:t>When a single bus reaches the station late probably the bus has undergone some problems may be breakdown or accident in worst case.</a:t>
            </a:r>
          </a:p>
          <a:p>
            <a:r>
              <a:rPr lang="en-IN" dirty="0" smtClean="0"/>
              <a:t>But when the consecutive buses pings late than the max time to reach that station, it means that heavy traffic was ther</a:t>
            </a:r>
            <a:r>
              <a:rPr lang="en-IN" dirty="0"/>
              <a:t>e</a:t>
            </a:r>
            <a:r>
              <a:rPr lang="en-IN" dirty="0" smtClean="0"/>
              <a:t>.</a:t>
            </a:r>
          </a:p>
          <a:p>
            <a:r>
              <a:rPr lang="en-IN" dirty="0" smtClean="0"/>
              <a:t>Hence we can certainly conclude that the same route has heavy traffic and so it is set to traffic mode until </a:t>
            </a:r>
            <a:r>
              <a:rPr lang="en-IN" dirty="0"/>
              <a:t>o</a:t>
            </a:r>
            <a:r>
              <a:rPr lang="en-IN" dirty="0" smtClean="0"/>
              <a:t>ne of the next bus has ping at correct time.</a:t>
            </a:r>
          </a:p>
          <a:p>
            <a:endParaRPr lang="en-IN" dirty="0" smtClean="0"/>
          </a:p>
          <a:p>
            <a:pPr marL="0" indent="0">
              <a:buNone/>
            </a:pP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3467318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Analysis</a:t>
            </a:r>
            <a:br>
              <a:rPr lang="en-IN" dirty="0" smtClean="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t>
            </a:r>
            <a:r>
              <a:rPr lang="en-IN" sz="2000" dirty="0" smtClean="0">
                <a:solidFill>
                  <a:schemeClr val="tx1">
                    <a:lumMod val="85000"/>
                    <a:lumOff val="15000"/>
                  </a:schemeClr>
                </a:solidFill>
              </a:rPr>
              <a:t>bus has reached</a:t>
            </a:r>
            <a:br>
              <a:rPr lang="en-IN" sz="2000" dirty="0" smtClean="0">
                <a:solidFill>
                  <a:schemeClr val="tx1">
                    <a:lumMod val="85000"/>
                    <a:lumOff val="15000"/>
                  </a:schemeClr>
                </a:solidFill>
              </a:rPr>
            </a:br>
            <a:r>
              <a:rPr lang="en-IN" sz="2000" dirty="0">
                <a:solidFill>
                  <a:schemeClr val="tx1">
                    <a:lumMod val="85000"/>
                    <a:lumOff val="15000"/>
                  </a:schemeClr>
                </a:solidFill>
              </a:rPr>
              <a:t> </a:t>
            </a:r>
            <a:r>
              <a:rPr lang="en-IN" sz="2000" dirty="0" smtClean="0">
                <a:solidFill>
                  <a:schemeClr val="tx1">
                    <a:lumMod val="85000"/>
                    <a:lumOff val="15000"/>
                  </a:schemeClr>
                </a:solidFill>
              </a:rPr>
              <a:t>                            late</a:t>
            </a:r>
            <a:br>
              <a:rPr lang="en-IN" sz="2000" dirty="0" smtClean="0">
                <a:solidFill>
                  <a:schemeClr val="tx1">
                    <a:lumMod val="85000"/>
                    <a:lumOff val="15000"/>
                  </a:schemeClr>
                </a:solidFill>
              </a:rPr>
            </a:br>
            <a:r>
              <a:rPr lang="en-IN" sz="2000" dirty="0">
                <a:solidFill>
                  <a:schemeClr val="tx1">
                    <a:lumMod val="85000"/>
                    <a:lumOff val="15000"/>
                  </a:schemeClr>
                </a:solidFill>
              </a:rPr>
              <a:t/>
            </a:r>
            <a:br>
              <a:rPr lang="en-IN" sz="2000" dirty="0">
                <a:solidFill>
                  <a:schemeClr val="tx1">
                    <a:lumMod val="85000"/>
                    <a:lumOff val="15000"/>
                  </a:schemeClr>
                </a:solidFill>
              </a:rPr>
            </a:br>
            <a:r>
              <a:rPr lang="en-IN" sz="2000" dirty="0" smtClean="0">
                <a:solidFill>
                  <a:schemeClr val="tx1">
                    <a:lumMod val="85000"/>
                    <a:lumOff val="15000"/>
                  </a:schemeClr>
                </a:solidFill>
              </a:rPr>
              <a:t/>
            </a:r>
            <a:br>
              <a:rPr lang="en-IN" sz="2000" dirty="0" smtClean="0">
                <a:solidFill>
                  <a:schemeClr val="tx1">
                    <a:lumMod val="85000"/>
                    <a:lumOff val="15000"/>
                  </a:schemeClr>
                </a:solidFill>
              </a:rPr>
            </a:br>
            <a:r>
              <a:rPr lang="en-IN" sz="2000" dirty="0" smtClean="0">
                <a:solidFill>
                  <a:schemeClr val="tx1">
                    <a:lumMod val="85000"/>
                    <a:lumOff val="15000"/>
                  </a:schemeClr>
                </a:solidFill>
              </a:rPr>
              <a:t> </a:t>
            </a:r>
            <a:endParaRPr lang="en-IN" sz="2000" dirty="0">
              <a:solidFill>
                <a:schemeClr val="tx1">
                  <a:lumMod val="85000"/>
                  <a:lumOff val="1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866" y="2603501"/>
            <a:ext cx="1562000" cy="1904106"/>
          </a:xfrm>
        </p:spPr>
      </p:pic>
      <p:cxnSp>
        <p:nvCxnSpPr>
          <p:cNvPr id="6" name="Straight Arrow Connector 5"/>
          <p:cNvCxnSpPr>
            <a:stCxn id="4" idx="3"/>
          </p:cNvCxnSpPr>
          <p:nvPr/>
        </p:nvCxnSpPr>
        <p:spPr>
          <a:xfrm>
            <a:off x="2459866" y="3555554"/>
            <a:ext cx="2266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546" y="2603501"/>
            <a:ext cx="1835776" cy="2073499"/>
          </a:xfrm>
          <a:prstGeom prst="rect">
            <a:avLst/>
          </a:prstGeom>
        </p:spPr>
      </p:pic>
      <p:sp>
        <p:nvSpPr>
          <p:cNvPr id="10" name="Rectangle 9"/>
          <p:cNvSpPr/>
          <p:nvPr/>
        </p:nvSpPr>
        <p:spPr>
          <a:xfrm>
            <a:off x="1455090" y="3753670"/>
            <a:ext cx="44755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5740500" y="3753670"/>
            <a:ext cx="58221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B</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2809690" y="2716920"/>
            <a:ext cx="1436612" cy="923330"/>
          </a:xfrm>
          <a:prstGeom prst="rect">
            <a:avLst/>
          </a:prstGeom>
          <a:noFill/>
        </p:spPr>
        <p:txBody>
          <a:bodyPr wrap="none" lIns="91440" tIns="45720" rIns="91440" bIns="45720">
            <a:spAutoFit/>
          </a:bodyPr>
          <a:lstStyle/>
          <a:p>
            <a:pPr algn="ctr"/>
            <a:r>
              <a:rPr lang="en-US" dirty="0" smtClean="0">
                <a:ln w="0"/>
                <a:solidFill>
                  <a:srgbClr val="C00000"/>
                </a:solidFill>
              </a:rPr>
              <a:t>&gt;max</a:t>
            </a:r>
            <a:r>
              <a:rPr lang="en-US" sz="5400" b="0" cap="none" spc="0" dirty="0" smtClean="0">
                <a:ln w="0"/>
                <a:solidFill>
                  <a:srgbClr val="C00000"/>
                </a:solidFill>
                <a:effectLst/>
              </a:rPr>
              <a:t> </a:t>
            </a:r>
            <a:r>
              <a:rPr lang="en-US" sz="1600" b="0" i="1" cap="none" spc="0" dirty="0" smtClean="0">
                <a:ln w="0"/>
                <a:solidFill>
                  <a:srgbClr val="C00000"/>
                </a:solidFill>
                <a:effectLst/>
              </a:rPr>
              <a:t>time</a:t>
            </a:r>
            <a:endParaRPr lang="en-US" sz="1600" b="0" i="1" cap="none" spc="0" dirty="0">
              <a:ln w="0"/>
              <a:solidFill>
                <a:srgbClr val="C00000"/>
              </a:solidFill>
              <a:effectLst/>
            </a:endParaRPr>
          </a:p>
        </p:txBody>
      </p:sp>
      <p:sp>
        <p:nvSpPr>
          <p:cNvPr id="14" name="TextBox 13"/>
          <p:cNvSpPr txBox="1"/>
          <p:nvPr/>
        </p:nvSpPr>
        <p:spPr>
          <a:xfrm>
            <a:off x="1262130" y="5138670"/>
            <a:ext cx="10692351" cy="646331"/>
          </a:xfrm>
          <a:prstGeom prst="rect">
            <a:avLst/>
          </a:prstGeom>
          <a:noFill/>
        </p:spPr>
        <p:txBody>
          <a:bodyPr wrap="none" rtlCol="0">
            <a:spAutoFit/>
          </a:bodyPr>
          <a:lstStyle/>
          <a:p>
            <a:r>
              <a:rPr lang="en-IN" dirty="0">
                <a:solidFill>
                  <a:schemeClr val="tx1">
                    <a:lumMod val="85000"/>
                    <a:lumOff val="15000"/>
                  </a:schemeClr>
                </a:solidFill>
              </a:rPr>
              <a:t>Hence the route is set to traffic mode. The information is recorded </a:t>
            </a:r>
            <a:r>
              <a:rPr lang="en-IN" dirty="0" smtClean="0">
                <a:solidFill>
                  <a:schemeClr val="tx1">
                    <a:lumMod val="85000"/>
                    <a:lumOff val="15000"/>
                  </a:schemeClr>
                </a:solidFill>
              </a:rPr>
              <a:t>in the system and the route </a:t>
            </a:r>
            <a:endParaRPr lang="en-IN" dirty="0">
              <a:solidFill>
                <a:schemeClr val="tx1">
                  <a:lumMod val="85000"/>
                  <a:lumOff val="15000"/>
                </a:schemeClr>
              </a:solidFill>
            </a:endParaRPr>
          </a:p>
          <a:p>
            <a:r>
              <a:rPr lang="en-IN" dirty="0" smtClean="0">
                <a:solidFill>
                  <a:schemeClr val="tx1">
                    <a:lumMod val="85000"/>
                    <a:lumOff val="15000"/>
                  </a:schemeClr>
                </a:solidFill>
              </a:rPr>
              <a:t>Is shown as the less preferable route for the next users.</a:t>
            </a:r>
            <a:endParaRPr lang="en-IN" dirty="0"/>
          </a:p>
        </p:txBody>
      </p:sp>
    </p:spTree>
    <p:extLst>
      <p:ext uri="{BB962C8B-B14F-4D97-AF65-F5344CB8AC3E}">
        <p14:creationId xmlns:p14="http://schemas.microsoft.com/office/powerpoint/2010/main" val="74427232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03" y="2382591"/>
            <a:ext cx="1532587" cy="1815922"/>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800" y="2382592"/>
            <a:ext cx="1797139" cy="1815921"/>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3" y="4884403"/>
            <a:ext cx="1532587" cy="1918952"/>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44" y="4852266"/>
            <a:ext cx="1951686" cy="1951089"/>
          </a:xfrm>
          <a:prstGeom prst="rect">
            <a:avLst/>
          </a:prstGeom>
        </p:spPr>
      </p:pic>
      <p:cxnSp>
        <p:nvCxnSpPr>
          <p:cNvPr id="9" name="Straight Connector 8"/>
          <p:cNvCxnSpPr>
            <a:stCxn id="4" idx="3"/>
            <a:endCxn id="5" idx="1"/>
          </p:cNvCxnSpPr>
          <p:nvPr/>
        </p:nvCxnSpPr>
        <p:spPr>
          <a:xfrm>
            <a:off x="1712890" y="3290552"/>
            <a:ext cx="128091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a:endCxn id="5" idx="1"/>
          </p:cNvCxnSpPr>
          <p:nvPr/>
        </p:nvCxnSpPr>
        <p:spPr>
          <a:xfrm>
            <a:off x="1712890" y="3290552"/>
            <a:ext cx="12809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7" idx="1"/>
          </p:cNvCxnSpPr>
          <p:nvPr/>
        </p:nvCxnSpPr>
        <p:spPr>
          <a:xfrm flipV="1">
            <a:off x="1712890" y="5827811"/>
            <a:ext cx="1348254" cy="1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980" y="3759202"/>
            <a:ext cx="2003201" cy="1939879"/>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37" y="3689976"/>
            <a:ext cx="2209263" cy="2009105"/>
          </a:xfrm>
          <a:prstGeom prst="rect">
            <a:avLst/>
          </a:prstGeom>
        </p:spPr>
      </p:pic>
      <p:sp>
        <p:nvSpPr>
          <p:cNvPr id="17" name="Rectangle 16"/>
          <p:cNvSpPr/>
          <p:nvPr/>
        </p:nvSpPr>
        <p:spPr>
          <a:xfrm>
            <a:off x="758126" y="3466814"/>
            <a:ext cx="487633"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A</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7296763" y="4998396"/>
            <a:ext cx="487634" cy="584775"/>
          </a:xfrm>
          <a:prstGeom prst="rect">
            <a:avLst/>
          </a:prstGeom>
        </p:spPr>
        <p:txBody>
          <a:bodyPr wrap="none">
            <a:spAutoFit/>
          </a:bodyPr>
          <a:lstStyle/>
          <a:p>
            <a:pPr algn="ctr"/>
            <a:r>
              <a:rPr lang="en-US" sz="3200" dirty="0">
                <a:ln w="0"/>
                <a:effectLst>
                  <a:outerShdw blurRad="38100" dist="19050" dir="2700000" algn="tl" rotWithShape="0">
                    <a:schemeClr val="dk1">
                      <a:alpha val="40000"/>
                    </a:schemeClr>
                  </a:outerShdw>
                </a:effectLst>
              </a:rPr>
              <a:t>A</a:t>
            </a:r>
          </a:p>
        </p:txBody>
      </p:sp>
      <p:sp>
        <p:nvSpPr>
          <p:cNvPr id="19" name="Rectangle 18"/>
          <p:cNvSpPr/>
          <p:nvPr/>
        </p:nvSpPr>
        <p:spPr>
          <a:xfrm>
            <a:off x="600814" y="6077686"/>
            <a:ext cx="450764" cy="523220"/>
          </a:xfrm>
          <a:prstGeom prst="rect">
            <a:avLst/>
          </a:prstGeom>
        </p:spPr>
        <p:txBody>
          <a:bodyPr wrap="none">
            <a:spAutoFit/>
          </a:bodyPr>
          <a:lstStyle/>
          <a:p>
            <a:pPr algn="ctr"/>
            <a:r>
              <a:rPr lang="en-US" sz="2800" dirty="0">
                <a:ln w="0"/>
                <a:effectLst>
                  <a:outerShdw blurRad="38100" dist="19050" dir="2700000" algn="tl" rotWithShape="0">
                    <a:schemeClr val="dk1">
                      <a:alpha val="40000"/>
                    </a:schemeClr>
                  </a:outerShdw>
                </a:effectLst>
              </a:rPr>
              <a:t>A</a:t>
            </a:r>
          </a:p>
        </p:txBody>
      </p:sp>
      <p:sp>
        <p:nvSpPr>
          <p:cNvPr id="20" name="Rectangle 19"/>
          <p:cNvSpPr/>
          <p:nvPr/>
        </p:nvSpPr>
        <p:spPr>
          <a:xfrm>
            <a:off x="3645533" y="3497591"/>
            <a:ext cx="391454" cy="523220"/>
          </a:xfrm>
          <a:prstGeom prst="rect">
            <a:avLst/>
          </a:prstGeom>
          <a:noFill/>
        </p:spPr>
        <p:txBody>
          <a:bodyPr wrap="none" lIns="91440" tIns="45720" rIns="91440" bIns="45720">
            <a:spAutoFit/>
          </a:bodyPr>
          <a:lstStyle/>
          <a:p>
            <a:pPr algn="ctr"/>
            <a:r>
              <a:rPr lang="en-US" sz="2800" cap="none" spc="0" dirty="0" smtClean="0">
                <a:ln w="0"/>
                <a:solidFill>
                  <a:schemeClr val="tx1"/>
                </a:solidFill>
                <a:effectLst>
                  <a:outerShdw blurRad="38100" dist="19050" dir="2700000" algn="tl" rotWithShape="0">
                    <a:schemeClr val="dk1">
                      <a:alpha val="40000"/>
                    </a:schemeClr>
                  </a:outerShdw>
                </a:effectLst>
              </a:rPr>
              <a:t>B</a:t>
            </a:r>
            <a:endParaRPr lang="en-US" sz="2800" cap="none" spc="0" dirty="0">
              <a:ln w="0"/>
              <a:solidFill>
                <a:schemeClr val="tx1"/>
              </a:solidFill>
              <a:effectLst>
                <a:outerShdw blurRad="38100" dist="19050" dir="2700000" algn="tl" rotWithShape="0">
                  <a:schemeClr val="dk1">
                    <a:alpha val="40000"/>
                  </a:schemeClr>
                </a:outerShdw>
              </a:effectLst>
            </a:endParaRPr>
          </a:p>
        </p:txBody>
      </p:sp>
      <p:sp>
        <p:nvSpPr>
          <p:cNvPr id="21" name="Rectangle 20"/>
          <p:cNvSpPr/>
          <p:nvPr/>
        </p:nvSpPr>
        <p:spPr>
          <a:xfrm>
            <a:off x="10891641" y="4998396"/>
            <a:ext cx="391454" cy="523220"/>
          </a:xfrm>
          <a:prstGeom prst="rect">
            <a:avLst/>
          </a:prstGeom>
        </p:spPr>
        <p:txBody>
          <a:bodyPr wrap="none">
            <a:spAutoFit/>
          </a:bodyPr>
          <a:lstStyle/>
          <a:p>
            <a:r>
              <a:rPr lang="en-US" sz="2800" dirty="0">
                <a:ln w="0"/>
                <a:effectLst>
                  <a:outerShdw blurRad="38100" dist="19050" dir="2700000" algn="tl" rotWithShape="0">
                    <a:schemeClr val="dk1">
                      <a:alpha val="40000"/>
                    </a:schemeClr>
                  </a:outerShdw>
                </a:effectLst>
              </a:rPr>
              <a:t>B</a:t>
            </a:r>
            <a:endParaRPr lang="en-IN" sz="2800" dirty="0"/>
          </a:p>
        </p:txBody>
      </p:sp>
      <p:sp>
        <p:nvSpPr>
          <p:cNvPr id="22" name="Rectangle 21"/>
          <p:cNvSpPr/>
          <p:nvPr/>
        </p:nvSpPr>
        <p:spPr>
          <a:xfrm>
            <a:off x="3696642" y="6077686"/>
            <a:ext cx="391454" cy="523220"/>
          </a:xfrm>
          <a:prstGeom prst="rect">
            <a:avLst/>
          </a:prstGeom>
        </p:spPr>
        <p:txBody>
          <a:bodyPr wrap="none">
            <a:spAutoFit/>
          </a:bodyPr>
          <a:lstStyle/>
          <a:p>
            <a:r>
              <a:rPr lang="en-US" sz="2800" dirty="0">
                <a:ln w="0"/>
                <a:effectLst>
                  <a:outerShdw blurRad="38100" dist="19050" dir="2700000" algn="tl" rotWithShape="0">
                    <a:schemeClr val="dk1">
                      <a:alpha val="40000"/>
                    </a:schemeClr>
                  </a:outerShdw>
                </a:effectLst>
              </a:rPr>
              <a:t>B</a:t>
            </a:r>
            <a:endParaRPr lang="en-IN" sz="2800" dirty="0"/>
          </a:p>
        </p:txBody>
      </p:sp>
      <p:cxnSp>
        <p:nvCxnSpPr>
          <p:cNvPr id="24" name="Straight Arrow Connector 23"/>
          <p:cNvCxnSpPr>
            <a:stCxn id="15" idx="3"/>
            <a:endCxn id="16" idx="1"/>
          </p:cNvCxnSpPr>
          <p:nvPr/>
        </p:nvCxnSpPr>
        <p:spPr>
          <a:xfrm flipV="1">
            <a:off x="8542181" y="4694529"/>
            <a:ext cx="1440556" cy="34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566824" y="2866339"/>
            <a:ext cx="1494320" cy="400110"/>
          </a:xfrm>
          <a:prstGeom prst="rect">
            <a:avLst/>
          </a:prstGeom>
          <a:noFill/>
        </p:spPr>
        <p:txBody>
          <a:bodyPr wrap="none" lIns="91440" tIns="45720" rIns="91440" bIns="45720">
            <a:spAutoFit/>
          </a:bodyPr>
          <a:lstStyle/>
          <a:p>
            <a:pPr algn="ctr"/>
            <a:r>
              <a:rPr lang="en-US" sz="2000" b="0" cap="none" spc="0" dirty="0" smtClean="0">
                <a:ln w="0"/>
                <a:solidFill>
                  <a:srgbClr val="C00000"/>
                </a:solidFill>
                <a:effectLst>
                  <a:outerShdw blurRad="38100" dist="19050" dir="2700000" algn="tl" rotWithShape="0">
                    <a:schemeClr val="dk1">
                      <a:alpha val="40000"/>
                    </a:schemeClr>
                  </a:outerShdw>
                </a:effectLst>
              </a:rPr>
              <a:t>&gt;max time</a:t>
            </a:r>
            <a:endParaRPr lang="en-US" sz="2000" b="0" cap="none" spc="0" dirty="0">
              <a:ln w="0"/>
              <a:solidFill>
                <a:srgbClr val="C00000"/>
              </a:solidFill>
              <a:effectLst>
                <a:outerShdw blurRad="38100" dist="19050" dir="2700000" algn="tl" rotWithShape="0">
                  <a:schemeClr val="dk1">
                    <a:alpha val="40000"/>
                  </a:schemeClr>
                </a:outerShdw>
              </a:effectLst>
            </a:endParaRPr>
          </a:p>
        </p:txBody>
      </p:sp>
      <p:sp>
        <p:nvSpPr>
          <p:cNvPr id="28" name="Rectangle 27"/>
          <p:cNvSpPr/>
          <p:nvPr/>
        </p:nvSpPr>
        <p:spPr>
          <a:xfrm>
            <a:off x="1671107" y="5458478"/>
            <a:ext cx="1364476" cy="369332"/>
          </a:xfrm>
          <a:prstGeom prst="rect">
            <a:avLst/>
          </a:prstGeom>
        </p:spPr>
        <p:txBody>
          <a:bodyPr wrap="none">
            <a:spAutoFit/>
          </a:bodyPr>
          <a:lstStyle/>
          <a:p>
            <a:r>
              <a:rPr lang="en-US" dirty="0">
                <a:ln w="0"/>
                <a:solidFill>
                  <a:srgbClr val="C00000"/>
                </a:solidFill>
                <a:effectLst>
                  <a:outerShdw blurRad="38100" dist="19050" dir="2700000" algn="tl" rotWithShape="0">
                    <a:schemeClr val="dk1">
                      <a:alpha val="40000"/>
                    </a:schemeClr>
                  </a:outerShdw>
                </a:effectLst>
              </a:rPr>
              <a:t>&gt;max time</a:t>
            </a:r>
            <a:endParaRPr lang="en-IN" dirty="0"/>
          </a:p>
        </p:txBody>
      </p:sp>
      <p:sp>
        <p:nvSpPr>
          <p:cNvPr id="29" name="Rectangle 28"/>
          <p:cNvSpPr/>
          <p:nvPr/>
        </p:nvSpPr>
        <p:spPr>
          <a:xfrm>
            <a:off x="8580221" y="4325196"/>
            <a:ext cx="1364476" cy="369332"/>
          </a:xfrm>
          <a:prstGeom prst="rect">
            <a:avLst/>
          </a:prstGeom>
        </p:spPr>
        <p:txBody>
          <a:bodyPr wrap="none">
            <a:spAutoFit/>
          </a:bodyPr>
          <a:lstStyle/>
          <a:p>
            <a:r>
              <a:rPr lang="en-US" dirty="0" smtClean="0">
                <a:ln w="0"/>
                <a:solidFill>
                  <a:srgbClr val="C00000"/>
                </a:solidFill>
                <a:effectLst>
                  <a:outerShdw blurRad="38100" dist="19050" dir="2700000" algn="tl" rotWithShape="0">
                    <a:schemeClr val="dk1">
                      <a:alpha val="40000"/>
                    </a:schemeClr>
                  </a:outerShdw>
                </a:effectLst>
              </a:rPr>
              <a:t>&lt;max </a:t>
            </a:r>
            <a:r>
              <a:rPr lang="en-US" dirty="0">
                <a:ln w="0"/>
                <a:solidFill>
                  <a:srgbClr val="C00000"/>
                </a:solidFill>
                <a:effectLst>
                  <a:outerShdw blurRad="38100" dist="19050" dir="2700000" algn="tl" rotWithShape="0">
                    <a:schemeClr val="dk1">
                      <a:alpha val="40000"/>
                    </a:schemeClr>
                  </a:outerShdw>
                </a:effectLst>
              </a:rPr>
              <a:t>time</a:t>
            </a:r>
            <a:endParaRPr lang="en-IN" dirty="0"/>
          </a:p>
        </p:txBody>
      </p:sp>
      <p:sp>
        <p:nvSpPr>
          <p:cNvPr id="30" name="Rectangle 29"/>
          <p:cNvSpPr/>
          <p:nvPr/>
        </p:nvSpPr>
        <p:spPr>
          <a:xfrm>
            <a:off x="1893451" y="3316660"/>
            <a:ext cx="760143" cy="461665"/>
          </a:xfrm>
          <a:prstGeom prst="rect">
            <a:avLst/>
          </a:prstGeom>
          <a:noFill/>
        </p:spPr>
        <p:txBody>
          <a:bodyPr wrap="none" lIns="91440" tIns="45720" rIns="91440" bIns="45720">
            <a:spAutoFit/>
          </a:bodyPr>
          <a:lstStyle/>
          <a:p>
            <a:pPr algn="ctr"/>
            <a:r>
              <a:rPr lang="en-US" sz="2400" cap="none" spc="0" dirty="0" smtClean="0">
                <a:ln w="0"/>
                <a:solidFill>
                  <a:schemeClr val="tx1"/>
                </a:solidFill>
                <a:effectLst>
                  <a:outerShdw blurRad="38100" dist="19050" dir="2700000" algn="tl" rotWithShape="0">
                    <a:schemeClr val="dk1">
                      <a:alpha val="40000"/>
                    </a:schemeClr>
                  </a:outerShdw>
                </a:effectLst>
              </a:rPr>
              <a:t>late</a:t>
            </a:r>
            <a:endParaRPr lang="en-US" sz="240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p:cNvSpPr/>
          <p:nvPr/>
        </p:nvSpPr>
        <p:spPr>
          <a:xfrm>
            <a:off x="2005245" y="5834072"/>
            <a:ext cx="617477" cy="369332"/>
          </a:xfrm>
          <a:prstGeom prst="rect">
            <a:avLst/>
          </a:prstGeom>
        </p:spPr>
        <p:txBody>
          <a:bodyPr wrap="none">
            <a:spAutoFit/>
          </a:bodyPr>
          <a:lstStyle/>
          <a:p>
            <a:r>
              <a:rPr lang="en-US" dirty="0">
                <a:ln w="0"/>
                <a:effectLst>
                  <a:outerShdw blurRad="38100" dist="19050" dir="2700000" algn="tl" rotWithShape="0">
                    <a:schemeClr val="dk1">
                      <a:alpha val="40000"/>
                    </a:schemeClr>
                  </a:outerShdw>
                </a:effectLst>
              </a:rPr>
              <a:t>late</a:t>
            </a:r>
            <a:endParaRPr lang="en-IN" dirty="0"/>
          </a:p>
        </p:txBody>
      </p:sp>
      <p:sp>
        <p:nvSpPr>
          <p:cNvPr id="33" name="Rectangle 32"/>
          <p:cNvSpPr/>
          <p:nvPr/>
        </p:nvSpPr>
        <p:spPr>
          <a:xfrm>
            <a:off x="8832528" y="4737235"/>
            <a:ext cx="934871" cy="369332"/>
          </a:xfrm>
          <a:prstGeom prst="rect">
            <a:avLst/>
          </a:prstGeom>
        </p:spPr>
        <p:txBody>
          <a:bodyPr wrap="none">
            <a:spAutoFit/>
          </a:bodyPr>
          <a:lstStyle/>
          <a:p>
            <a:r>
              <a:rPr lang="en-US" dirty="0" smtClean="0">
                <a:ln w="0"/>
                <a:effectLst>
                  <a:outerShdw blurRad="38100" dist="19050" dir="2700000" algn="tl" rotWithShape="0">
                    <a:schemeClr val="dk1">
                      <a:alpha val="40000"/>
                    </a:schemeClr>
                  </a:outerShdw>
                </a:effectLst>
              </a:rPr>
              <a:t>In time</a:t>
            </a:r>
          </a:p>
        </p:txBody>
      </p:sp>
      <p:sp>
        <p:nvSpPr>
          <p:cNvPr id="34" name="TextBox 33"/>
          <p:cNvSpPr txBox="1"/>
          <p:nvPr/>
        </p:nvSpPr>
        <p:spPr>
          <a:xfrm>
            <a:off x="1077427" y="6366438"/>
            <a:ext cx="10629469" cy="369332"/>
          </a:xfrm>
          <a:prstGeom prst="rect">
            <a:avLst/>
          </a:prstGeom>
          <a:noFill/>
        </p:spPr>
        <p:txBody>
          <a:bodyPr wrap="square" rtlCol="0">
            <a:spAutoFit/>
          </a:bodyPr>
          <a:lstStyle/>
          <a:p>
            <a:r>
              <a:rPr lang="en-IN" dirty="0" smtClean="0"/>
              <a:t>Once the next bus has reached the station B in correct time then the station mode is reset.</a:t>
            </a:r>
            <a:endParaRPr lang="en-IN" dirty="0"/>
          </a:p>
        </p:txBody>
      </p:sp>
    </p:spTree>
    <p:extLst>
      <p:ext uri="{BB962C8B-B14F-4D97-AF65-F5344CB8AC3E}">
        <p14:creationId xmlns:p14="http://schemas.microsoft.com/office/powerpoint/2010/main" val="405706792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This system is implemented in the Real time along with implementation of machine learning which analyses the data regularly.</a:t>
            </a:r>
            <a:endParaRPr lang="en-IN" dirty="0"/>
          </a:p>
          <a:p>
            <a:r>
              <a:rPr lang="en-IN" dirty="0" smtClean="0"/>
              <a:t>The system is very easy to be operated as it involves just pressing a button by the conductor of each bus at every stop.</a:t>
            </a:r>
          </a:p>
          <a:p>
            <a:r>
              <a:rPr lang="en-IN" dirty="0" smtClean="0"/>
              <a:t>The system will track the location and record the timings and the calculates the time for next station based on the analysis of previous data.</a:t>
            </a:r>
          </a:p>
          <a:p>
            <a:r>
              <a:rPr lang="en-IN" dirty="0" smtClean="0"/>
              <a:t>User need not to check the system repeatedly as the system provides most efficiently analysed data.</a:t>
            </a:r>
            <a:endParaRPr lang="en-IN" dirty="0"/>
          </a:p>
        </p:txBody>
      </p:sp>
    </p:spTree>
    <p:extLst>
      <p:ext uri="{BB962C8B-B14F-4D97-AF65-F5344CB8AC3E}">
        <p14:creationId xmlns:p14="http://schemas.microsoft.com/office/powerpoint/2010/main" val="28702239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current systems works under the concept of probability predicting buses will come or the traffic is less.</a:t>
            </a:r>
          </a:p>
          <a:p>
            <a:r>
              <a:rPr lang="en-IN" dirty="0" smtClean="0"/>
              <a:t>But the system we are bringing will analyse the data regularly ,storing the data for analysing,</a:t>
            </a:r>
            <a:r>
              <a:rPr lang="en-IN" dirty="0"/>
              <a:t> making </a:t>
            </a:r>
            <a:r>
              <a:rPr lang="en-IN" dirty="0" smtClean="0"/>
              <a:t>changes </a:t>
            </a:r>
            <a:r>
              <a:rPr lang="en-IN" dirty="0"/>
              <a:t>to the </a:t>
            </a:r>
            <a:r>
              <a:rPr lang="en-IN" dirty="0" smtClean="0"/>
              <a:t>system.</a:t>
            </a:r>
          </a:p>
          <a:p>
            <a:r>
              <a:rPr lang="en-IN" dirty="0" smtClean="0"/>
              <a:t>The data that has stored during the first week is analysed and the system is updated with the new data and time values are provided to the users based on  the analysed data.</a:t>
            </a:r>
          </a:p>
          <a:p>
            <a:r>
              <a:rPr lang="en-IN" dirty="0" smtClean="0"/>
              <a:t>This is where we are introducing the machine learning which will enhance the system and makes use of it.</a:t>
            </a:r>
          </a:p>
        </p:txBody>
      </p:sp>
    </p:spTree>
    <p:extLst>
      <p:ext uri="{BB962C8B-B14F-4D97-AF65-F5344CB8AC3E}">
        <p14:creationId xmlns:p14="http://schemas.microsoft.com/office/powerpoint/2010/main" val="41416096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173</TotalTime>
  <Words>953</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Traffic Guide</vt:lpstr>
      <vt:lpstr>Introduction </vt:lpstr>
      <vt:lpstr>Probability to Certainty</vt:lpstr>
      <vt:lpstr>Working Model</vt:lpstr>
      <vt:lpstr>Working Model</vt:lpstr>
      <vt:lpstr>       Analysis               bus has reached                              late    </vt:lpstr>
      <vt:lpstr>Analysis</vt:lpstr>
      <vt:lpstr>PowerPoint Presentation</vt:lpstr>
      <vt:lpstr>PowerPoint Presentation</vt:lpstr>
      <vt:lpstr>PowerPoint Presentation</vt:lpstr>
      <vt:lpstr>Adaptability</vt:lpstr>
      <vt:lpstr>Alternate Path</vt:lpstr>
      <vt:lpstr>Efficiency</vt:lpstr>
      <vt:lpstr>Efficiency Measure</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MTC Tracing</dc:title>
  <dc:creator>bbalaji561@outlook.com</dc:creator>
  <cp:lastModifiedBy>bbalaji561@outlook.com</cp:lastModifiedBy>
  <cp:revision>18</cp:revision>
  <dcterms:created xsi:type="dcterms:W3CDTF">2015-02-21T22:09:51Z</dcterms:created>
  <dcterms:modified xsi:type="dcterms:W3CDTF">2015-02-22T02:15:41Z</dcterms:modified>
</cp:coreProperties>
</file>