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94" d="100"/>
          <a:sy n="94" d="100"/>
        </p:scale>
        <p:origin x="42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C75BC2-938F-4B43-984C-3EB8F5E474FA}" type="datetimeFigureOut">
              <a:rPr lang="en-US" smtClean="0"/>
              <a:t>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4652E5-3134-44FD-B9C3-FDB86A7562F3}" type="slidenum">
              <a:rPr lang="en-US" smtClean="0"/>
              <a:t>‹#›</a:t>
            </a:fld>
            <a:endParaRPr lang="en-US"/>
          </a:p>
        </p:txBody>
      </p:sp>
    </p:spTree>
    <p:extLst>
      <p:ext uri="{BB962C8B-B14F-4D97-AF65-F5344CB8AC3E}">
        <p14:creationId xmlns:p14="http://schemas.microsoft.com/office/powerpoint/2010/main" val="3494155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75BC2-938F-4B43-984C-3EB8F5E474FA}" type="datetimeFigureOut">
              <a:rPr lang="en-US" smtClean="0"/>
              <a:t>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4652E5-3134-44FD-B9C3-FDB86A7562F3}" type="slidenum">
              <a:rPr lang="en-US" smtClean="0"/>
              <a:t>‹#›</a:t>
            </a:fld>
            <a:endParaRPr lang="en-US"/>
          </a:p>
        </p:txBody>
      </p:sp>
    </p:spTree>
    <p:extLst>
      <p:ext uri="{BB962C8B-B14F-4D97-AF65-F5344CB8AC3E}">
        <p14:creationId xmlns:p14="http://schemas.microsoft.com/office/powerpoint/2010/main" val="1161737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75BC2-938F-4B43-984C-3EB8F5E474FA}" type="datetimeFigureOut">
              <a:rPr lang="en-US" smtClean="0"/>
              <a:t>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4652E5-3134-44FD-B9C3-FDB86A7562F3}" type="slidenum">
              <a:rPr lang="en-US" smtClean="0"/>
              <a:t>‹#›</a:t>
            </a:fld>
            <a:endParaRPr lang="en-US"/>
          </a:p>
        </p:txBody>
      </p:sp>
    </p:spTree>
    <p:extLst>
      <p:ext uri="{BB962C8B-B14F-4D97-AF65-F5344CB8AC3E}">
        <p14:creationId xmlns:p14="http://schemas.microsoft.com/office/powerpoint/2010/main" val="2410091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75BC2-938F-4B43-984C-3EB8F5E474FA}" type="datetimeFigureOut">
              <a:rPr lang="en-US" smtClean="0"/>
              <a:t>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4652E5-3134-44FD-B9C3-FDB86A7562F3}" type="slidenum">
              <a:rPr lang="en-US" smtClean="0"/>
              <a:t>‹#›</a:t>
            </a:fld>
            <a:endParaRPr lang="en-US"/>
          </a:p>
        </p:txBody>
      </p:sp>
    </p:spTree>
    <p:extLst>
      <p:ext uri="{BB962C8B-B14F-4D97-AF65-F5344CB8AC3E}">
        <p14:creationId xmlns:p14="http://schemas.microsoft.com/office/powerpoint/2010/main" val="3343285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C75BC2-938F-4B43-984C-3EB8F5E474FA}" type="datetimeFigureOut">
              <a:rPr lang="en-US" smtClean="0"/>
              <a:t>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4652E5-3134-44FD-B9C3-FDB86A7562F3}" type="slidenum">
              <a:rPr lang="en-US" smtClean="0"/>
              <a:t>‹#›</a:t>
            </a:fld>
            <a:endParaRPr lang="en-US"/>
          </a:p>
        </p:txBody>
      </p:sp>
    </p:spTree>
    <p:extLst>
      <p:ext uri="{BB962C8B-B14F-4D97-AF65-F5344CB8AC3E}">
        <p14:creationId xmlns:p14="http://schemas.microsoft.com/office/powerpoint/2010/main" val="1039878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C75BC2-938F-4B43-984C-3EB8F5E474FA}" type="datetimeFigureOut">
              <a:rPr lang="en-US" smtClean="0"/>
              <a:t>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4652E5-3134-44FD-B9C3-FDB86A7562F3}" type="slidenum">
              <a:rPr lang="en-US" smtClean="0"/>
              <a:t>‹#›</a:t>
            </a:fld>
            <a:endParaRPr lang="en-US"/>
          </a:p>
        </p:txBody>
      </p:sp>
    </p:spTree>
    <p:extLst>
      <p:ext uri="{BB962C8B-B14F-4D97-AF65-F5344CB8AC3E}">
        <p14:creationId xmlns:p14="http://schemas.microsoft.com/office/powerpoint/2010/main" val="1912539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C75BC2-938F-4B43-984C-3EB8F5E474FA}" type="datetimeFigureOut">
              <a:rPr lang="en-US" smtClean="0"/>
              <a:t>11/3/2018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4652E5-3134-44FD-B9C3-FDB86A7562F3}" type="slidenum">
              <a:rPr lang="en-US" smtClean="0"/>
              <a:t>‹#›</a:t>
            </a:fld>
            <a:endParaRPr lang="en-US"/>
          </a:p>
        </p:txBody>
      </p:sp>
    </p:spTree>
    <p:extLst>
      <p:ext uri="{BB962C8B-B14F-4D97-AF65-F5344CB8AC3E}">
        <p14:creationId xmlns:p14="http://schemas.microsoft.com/office/powerpoint/2010/main" val="1609134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C75BC2-938F-4B43-984C-3EB8F5E474FA}" type="datetimeFigureOut">
              <a:rPr lang="en-US" smtClean="0"/>
              <a:t>11/3/2018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4652E5-3134-44FD-B9C3-FDB86A7562F3}" type="slidenum">
              <a:rPr lang="en-US" smtClean="0"/>
              <a:t>‹#›</a:t>
            </a:fld>
            <a:endParaRPr lang="en-US"/>
          </a:p>
        </p:txBody>
      </p:sp>
    </p:spTree>
    <p:extLst>
      <p:ext uri="{BB962C8B-B14F-4D97-AF65-F5344CB8AC3E}">
        <p14:creationId xmlns:p14="http://schemas.microsoft.com/office/powerpoint/2010/main" val="1843813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C75BC2-938F-4B43-984C-3EB8F5E474FA}" type="datetimeFigureOut">
              <a:rPr lang="en-US" smtClean="0"/>
              <a:t>11/3/2018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4652E5-3134-44FD-B9C3-FDB86A7562F3}" type="slidenum">
              <a:rPr lang="en-US" smtClean="0"/>
              <a:t>‹#›</a:t>
            </a:fld>
            <a:endParaRPr lang="en-US"/>
          </a:p>
        </p:txBody>
      </p:sp>
    </p:spTree>
    <p:extLst>
      <p:ext uri="{BB962C8B-B14F-4D97-AF65-F5344CB8AC3E}">
        <p14:creationId xmlns:p14="http://schemas.microsoft.com/office/powerpoint/2010/main" val="505553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C75BC2-938F-4B43-984C-3EB8F5E474FA}" type="datetimeFigureOut">
              <a:rPr lang="en-US" smtClean="0"/>
              <a:t>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4652E5-3134-44FD-B9C3-FDB86A7562F3}" type="slidenum">
              <a:rPr lang="en-US" smtClean="0"/>
              <a:t>‹#›</a:t>
            </a:fld>
            <a:endParaRPr lang="en-US"/>
          </a:p>
        </p:txBody>
      </p:sp>
    </p:spTree>
    <p:extLst>
      <p:ext uri="{BB962C8B-B14F-4D97-AF65-F5344CB8AC3E}">
        <p14:creationId xmlns:p14="http://schemas.microsoft.com/office/powerpoint/2010/main" val="1541570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C75BC2-938F-4B43-984C-3EB8F5E474FA}" type="datetimeFigureOut">
              <a:rPr lang="en-US" smtClean="0"/>
              <a:t>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4652E5-3134-44FD-B9C3-FDB86A7562F3}" type="slidenum">
              <a:rPr lang="en-US" smtClean="0"/>
              <a:t>‹#›</a:t>
            </a:fld>
            <a:endParaRPr lang="en-US"/>
          </a:p>
        </p:txBody>
      </p:sp>
    </p:spTree>
    <p:extLst>
      <p:ext uri="{BB962C8B-B14F-4D97-AF65-F5344CB8AC3E}">
        <p14:creationId xmlns:p14="http://schemas.microsoft.com/office/powerpoint/2010/main" val="1969842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C75BC2-938F-4B43-984C-3EB8F5E474FA}" type="datetimeFigureOut">
              <a:rPr lang="en-US" smtClean="0"/>
              <a:t>11/3/2018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4652E5-3134-44FD-B9C3-FDB86A7562F3}" type="slidenum">
              <a:rPr lang="en-US" smtClean="0"/>
              <a:t>‹#›</a:t>
            </a:fld>
            <a:endParaRPr lang="en-US"/>
          </a:p>
        </p:txBody>
      </p:sp>
    </p:spTree>
    <p:extLst>
      <p:ext uri="{BB962C8B-B14F-4D97-AF65-F5344CB8AC3E}">
        <p14:creationId xmlns:p14="http://schemas.microsoft.com/office/powerpoint/2010/main" val="3137066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ott.com/products/water-quality-2/sea-bird-scientific-hydrocycle-po4-phosphate-sensor-1528/" TargetMode="External"/><Relationship Id="rId2" Type="http://schemas.openxmlformats.org/officeDocument/2006/relationships/hyperlink" Target="http://fau.loboviz.com/loboviz/"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CC0000"/>
                </a:solidFill>
                <a:latin typeface="Rogue Hero Halftone Italic" pitchFamily="2" charset="0"/>
              </a:rPr>
              <a:t>Mitigati0n </a:t>
            </a:r>
            <a:r>
              <a:rPr lang="en-US" dirty="0" smtClean="0">
                <a:solidFill>
                  <a:srgbClr val="CC0000"/>
                </a:solidFill>
                <a:latin typeface="Rogue Hero Halftone Italic" pitchFamily="2" charset="0"/>
              </a:rPr>
              <a:t>h4x for the IRL</a:t>
            </a:r>
            <a:endParaRPr lang="en-US" dirty="0">
              <a:solidFill>
                <a:srgbClr val="CC0000"/>
              </a:solidFill>
              <a:latin typeface="Rogue Hero Halftone Italic" pitchFamily="2" charset="0"/>
            </a:endParaRPr>
          </a:p>
        </p:txBody>
      </p:sp>
      <p:sp>
        <p:nvSpPr>
          <p:cNvPr id="3" name="Subtitle 2"/>
          <p:cNvSpPr>
            <a:spLocks noGrp="1"/>
          </p:cNvSpPr>
          <p:nvPr>
            <p:ph type="subTitle" idx="1"/>
          </p:nvPr>
        </p:nvSpPr>
        <p:spPr/>
        <p:txBody>
          <a:bodyPr>
            <a:normAutofit/>
          </a:bodyPr>
          <a:lstStyle/>
          <a:p>
            <a:r>
              <a:rPr lang="en-US" dirty="0" smtClean="0"/>
              <a:t>Focus on Prevention with Real Time data analytics</a:t>
            </a:r>
            <a:endParaRPr lang="en-US" dirty="0"/>
          </a:p>
        </p:txBody>
      </p:sp>
    </p:spTree>
    <p:extLst>
      <p:ext uri="{BB962C8B-B14F-4D97-AF65-F5344CB8AC3E}">
        <p14:creationId xmlns:p14="http://schemas.microsoft.com/office/powerpoint/2010/main" val="37210906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C0000"/>
                </a:solidFill>
                <a:latin typeface="Rogue Hero Halftone Italic" pitchFamily="2" charset="0"/>
              </a:rPr>
              <a:t>Team</a:t>
            </a:r>
            <a:endParaRPr lang="en-US" b="1" dirty="0">
              <a:solidFill>
                <a:srgbClr val="CC0000"/>
              </a:solidFill>
              <a:latin typeface="Rogue Hero Halftone Italic" pitchFamily="2" charset="0"/>
            </a:endParaRPr>
          </a:p>
        </p:txBody>
      </p:sp>
      <p:sp>
        <p:nvSpPr>
          <p:cNvPr id="3" name="Content Placeholder 2"/>
          <p:cNvSpPr>
            <a:spLocks noGrp="1"/>
          </p:cNvSpPr>
          <p:nvPr>
            <p:ph idx="1"/>
          </p:nvPr>
        </p:nvSpPr>
        <p:spPr/>
        <p:txBody>
          <a:bodyPr/>
          <a:lstStyle/>
          <a:p>
            <a:pPr marL="0" indent="0">
              <a:buNone/>
            </a:pPr>
            <a:r>
              <a:rPr lang="en-US" dirty="0" smtClean="0"/>
              <a:t>Benjamin </a:t>
            </a:r>
            <a:r>
              <a:rPr lang="en-US" dirty="0" err="1" smtClean="0"/>
              <a:t>Spak</a:t>
            </a:r>
            <a:r>
              <a:rPr lang="en-US" dirty="0" smtClean="0"/>
              <a:t> – Front End, UI</a:t>
            </a:r>
            <a:r>
              <a:rPr lang="en-US" dirty="0"/>
              <a:t/>
            </a:r>
            <a:br>
              <a:rPr lang="en-US" dirty="0"/>
            </a:br>
            <a:r>
              <a:rPr lang="en-US" dirty="0"/>
              <a:t>Brian </a:t>
            </a:r>
            <a:r>
              <a:rPr lang="en-US" dirty="0" smtClean="0"/>
              <a:t>Balboa – Research, UX &amp; Innovation</a:t>
            </a:r>
            <a:r>
              <a:rPr lang="en-US" dirty="0"/>
              <a:t/>
            </a:r>
            <a:br>
              <a:rPr lang="en-US" dirty="0"/>
            </a:br>
            <a:r>
              <a:rPr lang="en-US" dirty="0" err="1"/>
              <a:t>Dakarai</a:t>
            </a:r>
            <a:r>
              <a:rPr lang="en-US" dirty="0"/>
              <a:t> </a:t>
            </a:r>
            <a:r>
              <a:rPr lang="en-US" dirty="0" smtClean="0"/>
              <a:t>Simmons – Back/Front End</a:t>
            </a:r>
            <a:r>
              <a:rPr lang="en-US" dirty="0"/>
              <a:t/>
            </a:r>
            <a:br>
              <a:rPr lang="en-US" dirty="0"/>
            </a:br>
            <a:r>
              <a:rPr lang="en-US" dirty="0" smtClean="0"/>
              <a:t>Michael Reynolds – Research &amp; Front End</a:t>
            </a:r>
          </a:p>
          <a:p>
            <a:pPr marL="0" indent="0">
              <a:buNone/>
            </a:pPr>
            <a:endParaRPr lang="en-US" dirty="0"/>
          </a:p>
          <a:p>
            <a:pPr marL="0" indent="0">
              <a:buNone/>
            </a:pPr>
            <a:r>
              <a:rPr lang="en-US" dirty="0" smtClean="0"/>
              <a:t>Mission: Help manage &amp; prioritize resources for IRL through big data.</a:t>
            </a:r>
            <a:endParaRPr lang="en-US" dirty="0"/>
          </a:p>
          <a:p>
            <a:endParaRPr lang="en-US" dirty="0"/>
          </a:p>
        </p:txBody>
      </p:sp>
    </p:spTree>
    <p:extLst>
      <p:ext uri="{BB962C8B-B14F-4D97-AF65-F5344CB8AC3E}">
        <p14:creationId xmlns:p14="http://schemas.microsoft.com/office/powerpoint/2010/main" val="27927224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C0000"/>
                </a:solidFill>
                <a:latin typeface="Rogue Hero Halftone Italic" pitchFamily="2" charset="0"/>
              </a:rPr>
              <a:t>What’s what?</a:t>
            </a:r>
            <a:endParaRPr lang="en-US" dirty="0">
              <a:solidFill>
                <a:srgbClr val="CC0000"/>
              </a:solidFill>
              <a:latin typeface="Rogue Hero Halftone Italic" pitchFamily="2" charset="0"/>
            </a:endParaRPr>
          </a:p>
        </p:txBody>
      </p:sp>
      <p:sp>
        <p:nvSpPr>
          <p:cNvPr id="3" name="Content Placeholder 2"/>
          <p:cNvSpPr>
            <a:spLocks noGrp="1"/>
          </p:cNvSpPr>
          <p:nvPr>
            <p:ph idx="1"/>
          </p:nvPr>
        </p:nvSpPr>
        <p:spPr/>
        <p:txBody>
          <a:bodyPr>
            <a:normAutofit fontScale="92500" lnSpcReduction="10000"/>
          </a:bodyPr>
          <a:lstStyle/>
          <a:p>
            <a:r>
              <a:rPr lang="en-US" dirty="0"/>
              <a:t>The US National Estuary Program (NEP) identifies estuaries of national significance that are threatened by the risk of pollution, developmental disruption and overuse. The 156 mile Indian River Lagoon (IRL) is one of 28 estuaries identified by the NEP currently impacted by said issues. Plagued by heavy nutrient pollution and land disruption issues, the lagoon has become overwhelmed by algae blooms, brown tides, fish kills, muck propagation and habitat loss. The decline of the lagoon can be largely attributed to nonpoint source pollution transported via </a:t>
            </a:r>
            <a:r>
              <a:rPr lang="en-US" dirty="0" err="1"/>
              <a:t>stormwater</a:t>
            </a:r>
            <a:r>
              <a:rPr lang="en-US" dirty="0"/>
              <a:t> runoff causing eutrophication. </a:t>
            </a:r>
            <a:r>
              <a:rPr lang="en-US"/>
              <a:t>Trash and fertilizer washouts, hydrocarbon infiltration, septic tank leakage, and pet waste buildup are among the top factors contributing to the decline of native species within this fragile ecosystem.</a:t>
            </a:r>
          </a:p>
        </p:txBody>
      </p:sp>
    </p:spTree>
    <p:extLst>
      <p:ext uri="{BB962C8B-B14F-4D97-AF65-F5344CB8AC3E}">
        <p14:creationId xmlns:p14="http://schemas.microsoft.com/office/powerpoint/2010/main" val="16423818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C0000"/>
                </a:solidFill>
                <a:latin typeface="Rogue Hero Halftone Italic" pitchFamily="2" charset="0"/>
              </a:rPr>
              <a:t>Using Resources</a:t>
            </a:r>
            <a:endParaRPr lang="en-US" dirty="0">
              <a:solidFill>
                <a:srgbClr val="CC0000"/>
              </a:solidFill>
              <a:latin typeface="Rogue Hero Halftone Italic" pitchFamily="2" charset="0"/>
            </a:endParaRPr>
          </a:p>
        </p:txBody>
      </p:sp>
      <p:sp>
        <p:nvSpPr>
          <p:cNvPr id="4" name="Content Placeholder 3"/>
          <p:cNvSpPr>
            <a:spLocks noGrp="1"/>
          </p:cNvSpPr>
          <p:nvPr>
            <p:ph idx="1"/>
          </p:nvPr>
        </p:nvSpPr>
        <p:spPr/>
        <p:txBody>
          <a:bodyPr/>
          <a:lstStyle/>
          <a:p>
            <a:pPr algn="r"/>
            <a:r>
              <a:rPr lang="en-US" dirty="0" err="1" smtClean="0"/>
              <a:t>HydroCycle</a:t>
            </a:r>
            <a:r>
              <a:rPr lang="en-US" dirty="0" smtClean="0"/>
              <a:t> PO4 &amp; LOBO</a:t>
            </a:r>
          </a:p>
          <a:p>
            <a:pPr algn="r"/>
            <a:r>
              <a:rPr lang="en-US" dirty="0" smtClean="0"/>
              <a:t>Baffle Boxes &amp; Storm Drains</a:t>
            </a:r>
          </a:p>
          <a:p>
            <a:pPr algn="r"/>
            <a:endParaRPr lang="en-US" dirty="0" smtClean="0"/>
          </a:p>
          <a:p>
            <a:pPr algn="r"/>
            <a:r>
              <a:rPr lang="en-US" sz="2400" dirty="0" smtClean="0"/>
              <a:t>Real Time data</a:t>
            </a:r>
          </a:p>
          <a:p>
            <a:pPr lvl="1" algn="r"/>
            <a:r>
              <a:rPr lang="en-US" dirty="0" smtClean="0"/>
              <a:t>Dashboard Reporting</a:t>
            </a:r>
          </a:p>
          <a:p>
            <a:pPr lvl="1" algn="r"/>
            <a:r>
              <a:rPr lang="en-US" dirty="0" smtClean="0"/>
              <a:t>Alerting System</a:t>
            </a:r>
            <a:endParaRPr lang="en-US" dirty="0"/>
          </a:p>
        </p:txBody>
      </p:sp>
    </p:spTree>
    <p:extLst>
      <p:ext uri="{BB962C8B-B14F-4D97-AF65-F5344CB8AC3E}">
        <p14:creationId xmlns:p14="http://schemas.microsoft.com/office/powerpoint/2010/main" val="39077394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C0000"/>
                </a:solidFill>
                <a:latin typeface="Rogue Hero Halftone Italic" pitchFamily="2" charset="0"/>
              </a:rPr>
              <a:t>Possibilities</a:t>
            </a:r>
            <a:endParaRPr lang="en-US" dirty="0">
              <a:solidFill>
                <a:srgbClr val="CC0000"/>
              </a:solidFill>
              <a:latin typeface="Rogue Hero Halftone Italic" pitchFamily="2" charset="0"/>
            </a:endParaRPr>
          </a:p>
        </p:txBody>
      </p:sp>
      <p:sp>
        <p:nvSpPr>
          <p:cNvPr id="3" name="Content Placeholder 2"/>
          <p:cNvSpPr>
            <a:spLocks noGrp="1"/>
          </p:cNvSpPr>
          <p:nvPr>
            <p:ph idx="1"/>
          </p:nvPr>
        </p:nvSpPr>
        <p:spPr>
          <a:xfrm>
            <a:off x="838200" y="1597025"/>
            <a:ext cx="10515600" cy="4351338"/>
          </a:xfrm>
        </p:spPr>
        <p:txBody>
          <a:bodyPr/>
          <a:lstStyle/>
          <a:p>
            <a:r>
              <a:rPr lang="en-US" dirty="0" smtClean="0"/>
              <a:t>Find Trends</a:t>
            </a:r>
          </a:p>
          <a:p>
            <a:r>
              <a:rPr lang="en-US" dirty="0" smtClean="0"/>
              <a:t>Add more algorithms for following data (bloom nutrients)</a:t>
            </a:r>
          </a:p>
          <a:p>
            <a:r>
              <a:rPr lang="en-US" dirty="0" smtClean="0"/>
              <a:t>Prioritize resources &amp; funding for current initiatives </a:t>
            </a:r>
            <a:endParaRPr lang="en-US" dirty="0"/>
          </a:p>
        </p:txBody>
      </p:sp>
    </p:spTree>
    <p:extLst>
      <p:ext uri="{BB962C8B-B14F-4D97-AF65-F5344CB8AC3E}">
        <p14:creationId xmlns:p14="http://schemas.microsoft.com/office/powerpoint/2010/main" val="15379961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C0000"/>
                </a:solidFill>
                <a:latin typeface="Rogue Hero Halftone Italic" pitchFamily="2" charset="0"/>
              </a:rPr>
              <a:t>Future Possibilities</a:t>
            </a:r>
            <a:endParaRPr lang="en-US" dirty="0">
              <a:solidFill>
                <a:srgbClr val="CC0000"/>
              </a:solidFill>
              <a:latin typeface="Rogue Hero Halftone Italic" pitchFamily="2" charset="0"/>
            </a:endParaRPr>
          </a:p>
        </p:txBody>
      </p:sp>
      <p:sp>
        <p:nvSpPr>
          <p:cNvPr id="3" name="Content Placeholder 2"/>
          <p:cNvSpPr>
            <a:spLocks noGrp="1"/>
          </p:cNvSpPr>
          <p:nvPr>
            <p:ph idx="1"/>
          </p:nvPr>
        </p:nvSpPr>
        <p:spPr/>
        <p:txBody>
          <a:bodyPr/>
          <a:lstStyle/>
          <a:p>
            <a:r>
              <a:rPr lang="en-US" dirty="0" smtClean="0"/>
              <a:t>Baffle Boxes Efficiency</a:t>
            </a:r>
          </a:p>
          <a:p>
            <a:pPr lvl="1"/>
            <a:r>
              <a:rPr lang="en-US" dirty="0" smtClean="0"/>
              <a:t>Equipment failure</a:t>
            </a:r>
          </a:p>
          <a:p>
            <a:pPr lvl="1"/>
            <a:r>
              <a:rPr lang="en-US" dirty="0" smtClean="0"/>
              <a:t>Prediction methodologies</a:t>
            </a:r>
          </a:p>
          <a:p>
            <a:pPr lvl="2"/>
            <a:endParaRPr lang="en-US" dirty="0" smtClean="0"/>
          </a:p>
          <a:p>
            <a:endParaRPr lang="en-US" dirty="0"/>
          </a:p>
        </p:txBody>
      </p:sp>
      <p:pic>
        <p:nvPicPr>
          <p:cNvPr id="5" name="Picture 4"/>
          <p:cNvPicPr>
            <a:picLocks noChangeAspect="1"/>
          </p:cNvPicPr>
          <p:nvPr/>
        </p:nvPicPr>
        <p:blipFill>
          <a:blip r:embed="rId3"/>
          <a:stretch>
            <a:fillRect/>
          </a:stretch>
        </p:blipFill>
        <p:spPr>
          <a:xfrm>
            <a:off x="2143125" y="442912"/>
            <a:ext cx="7905750" cy="5972175"/>
          </a:xfrm>
          <a:prstGeom prst="rect">
            <a:avLst/>
          </a:prstGeom>
        </p:spPr>
      </p:pic>
    </p:spTree>
    <p:extLst>
      <p:ext uri="{BB962C8B-B14F-4D97-AF65-F5344CB8AC3E}">
        <p14:creationId xmlns:p14="http://schemas.microsoft.com/office/powerpoint/2010/main" val="1586202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C0000"/>
                </a:solidFill>
                <a:latin typeface="Rogue Hero Halftone Italic" pitchFamily="2" charset="0"/>
              </a:rPr>
              <a:t>Questions &amp; References</a:t>
            </a:r>
            <a:endParaRPr lang="en-US" dirty="0">
              <a:solidFill>
                <a:srgbClr val="CC0000"/>
              </a:solidFill>
              <a:latin typeface="Rogue Hero Halftone Italic" pitchFamily="2" charset="0"/>
            </a:endParaRPr>
          </a:p>
        </p:txBody>
      </p:sp>
      <p:sp>
        <p:nvSpPr>
          <p:cNvPr id="3" name="Content Placeholder 2"/>
          <p:cNvSpPr>
            <a:spLocks noGrp="1"/>
          </p:cNvSpPr>
          <p:nvPr>
            <p:ph idx="1"/>
          </p:nvPr>
        </p:nvSpPr>
        <p:spPr/>
        <p:txBody>
          <a:bodyPr/>
          <a:lstStyle/>
          <a:p>
            <a:r>
              <a:rPr lang="en-US" dirty="0">
                <a:hlinkClick r:id="rId2"/>
              </a:rPr>
              <a:t>http://fau.loboviz.com/loboviz</a:t>
            </a:r>
            <a:r>
              <a:rPr lang="en-US" dirty="0" smtClean="0">
                <a:hlinkClick r:id="rId2"/>
              </a:rPr>
              <a:t>/</a:t>
            </a:r>
            <a:endParaRPr lang="en-US" dirty="0" smtClean="0"/>
          </a:p>
          <a:p>
            <a:r>
              <a:rPr lang="en-US" dirty="0">
                <a:hlinkClick r:id="rId3"/>
              </a:rPr>
              <a:t>https://www.ott.com/products/water-quality-2/sea-bird-scientific-hydrocycle-po4-phosphate-sensor-1528</a:t>
            </a:r>
            <a:r>
              <a:rPr lang="en-US" dirty="0" smtClean="0">
                <a:hlinkClick r:id="rId3"/>
              </a:rPr>
              <a:t>/</a:t>
            </a:r>
            <a:endParaRPr lang="en-US" dirty="0" smtClean="0"/>
          </a:p>
          <a:p>
            <a:r>
              <a:rPr lang="en-US" dirty="0" smtClean="0"/>
              <a:t>HACKTHEIRL Mentors</a:t>
            </a:r>
          </a:p>
          <a:p>
            <a:endParaRPr lang="en-US" dirty="0"/>
          </a:p>
        </p:txBody>
      </p:sp>
    </p:spTree>
    <p:extLst>
      <p:ext uri="{BB962C8B-B14F-4D97-AF65-F5344CB8AC3E}">
        <p14:creationId xmlns:p14="http://schemas.microsoft.com/office/powerpoint/2010/main" val="5555528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95</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Rogue Hero Halftone Italic</vt:lpstr>
      <vt:lpstr>Office Theme</vt:lpstr>
      <vt:lpstr>Mitigati0n h4x for the IRL</vt:lpstr>
      <vt:lpstr>Team</vt:lpstr>
      <vt:lpstr>What’s what?</vt:lpstr>
      <vt:lpstr>Using Resources</vt:lpstr>
      <vt:lpstr>Possibilities</vt:lpstr>
      <vt:lpstr>Future Possibilities</vt:lpstr>
      <vt:lpstr>Questions &amp; 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gnarlyDUCK</dc:creator>
  <cp:lastModifiedBy>gnarlyDUCK</cp:lastModifiedBy>
  <cp:revision>15</cp:revision>
  <dcterms:created xsi:type="dcterms:W3CDTF">2018-11-03T22:53:19Z</dcterms:created>
  <dcterms:modified xsi:type="dcterms:W3CDTF">2018-11-04T02:33:02Z</dcterms:modified>
</cp:coreProperties>
</file>