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258" r:id="rId4"/>
    <p:sldId id="259" r:id="rId5"/>
    <p:sldId id="285" r:id="rId6"/>
    <p:sldId id="272" r:id="rId7"/>
    <p:sldId id="273" r:id="rId8"/>
    <p:sldId id="287" r:id="rId9"/>
    <p:sldId id="294" r:id="rId10"/>
    <p:sldId id="288" r:id="rId11"/>
    <p:sldId id="295" r:id="rId12"/>
    <p:sldId id="289" r:id="rId13"/>
    <p:sldId id="296" r:id="rId14"/>
    <p:sldId id="282" r:id="rId15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1"/>
    <a:srgbClr val="990033"/>
    <a:srgbClr val="FFFF99"/>
    <a:srgbClr val="FFFFB7"/>
    <a:srgbClr val="D5D012"/>
    <a:srgbClr val="FF9900"/>
    <a:srgbClr val="EBEB15"/>
    <a:srgbClr val="FFCC00"/>
    <a:srgbClr val="FFCC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06" autoAdjust="0"/>
  </p:normalViewPr>
  <p:slideViewPr>
    <p:cSldViewPr>
      <p:cViewPr varScale="1">
        <p:scale>
          <a:sx n="75" d="100"/>
          <a:sy n="75" d="100"/>
        </p:scale>
        <p:origin x="17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0.70099999999999996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0.64200000000000002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95408944"/>
        <c:axId val="194359984"/>
      </c:barChart>
      <c:catAx>
        <c:axId val="195408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4359984"/>
        <c:crosses val="autoZero"/>
        <c:auto val="1"/>
        <c:lblAlgn val="ctr"/>
        <c:lblOffset val="100"/>
        <c:noMultiLvlLbl val="0"/>
      </c:catAx>
      <c:valAx>
        <c:axId val="194359984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19540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</c:v>
                </c:pt>
                <c:pt idx="1">
                  <c:v>0.210429</c:v>
                </c:pt>
                <c:pt idx="2">
                  <c:v>0.69073399999999996</c:v>
                </c:pt>
                <c:pt idx="3">
                  <c:v>0.81374000000000002</c:v>
                </c:pt>
                <c:pt idx="4">
                  <c:v>0.55051099999999997</c:v>
                </c:pt>
                <c:pt idx="5">
                  <c:v>0.389714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</c:v>
                </c:pt>
                <c:pt idx="1">
                  <c:v>0.1165644171779141</c:v>
                </c:pt>
                <c:pt idx="2">
                  <c:v>0.57172271791352092</c:v>
                </c:pt>
                <c:pt idx="3">
                  <c:v>0.82438580527752503</c:v>
                </c:pt>
                <c:pt idx="4">
                  <c:v>0.5011363636363636</c:v>
                </c:pt>
                <c:pt idx="5">
                  <c:v>0.33714285714285713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456128"/>
        <c:axId val="200456520"/>
      </c:barChart>
      <c:catAx>
        <c:axId val="200456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6520"/>
        <c:crosses val="autoZero"/>
        <c:auto val="1"/>
        <c:lblAlgn val="ctr"/>
        <c:lblOffset val="100"/>
        <c:noMultiLvlLbl val="0"/>
      </c:catAx>
      <c:valAx>
        <c:axId val="200456520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0045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0.69599999999999995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0.70099999999999996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0.64200000000000002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8921720"/>
        <c:axId val="268922112"/>
      </c:barChart>
      <c:catAx>
        <c:axId val="2689217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8922112"/>
        <c:crosses val="autoZero"/>
        <c:auto val="1"/>
        <c:lblAlgn val="ctr"/>
        <c:lblOffset val="100"/>
        <c:noMultiLvlLbl val="0"/>
      </c:catAx>
      <c:valAx>
        <c:axId val="268922112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8921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0.47899999999999998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0.38700000000000001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8922896"/>
        <c:axId val="268923288"/>
      </c:barChart>
      <c:catAx>
        <c:axId val="268922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8923288"/>
        <c:crosses val="autoZero"/>
        <c:auto val="1"/>
        <c:lblAlgn val="ctr"/>
        <c:lblOffset val="100"/>
        <c:noMultiLvlLbl val="0"/>
      </c:catAx>
      <c:valAx>
        <c:axId val="268923288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892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9.4339999999999997E-3</c:v>
                </c:pt>
                <c:pt idx="2">
                  <c:v>0.80110099999999995</c:v>
                </c:pt>
                <c:pt idx="3">
                  <c:v>0.71716299999999999</c:v>
                </c:pt>
                <c:pt idx="4">
                  <c:v>0.53768800000000005</c:v>
                </c:pt>
                <c:pt idx="5">
                  <c:v>9.4444E-2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4.1010498697212545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8924072"/>
        <c:axId val="268924464"/>
      </c:barChart>
      <c:catAx>
        <c:axId val="2689240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924464"/>
        <c:crosses val="autoZero"/>
        <c:auto val="1"/>
        <c:lblAlgn val="ctr"/>
        <c:lblOffset val="100"/>
        <c:noMultiLvlLbl val="0"/>
      </c:catAx>
      <c:valAx>
        <c:axId val="268924464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6892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 (tuned)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99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8925248"/>
        <c:axId val="269210520"/>
      </c:barChart>
      <c:catAx>
        <c:axId val="268925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9210520"/>
        <c:crosses val="autoZero"/>
        <c:auto val="1"/>
        <c:lblAlgn val="ctr"/>
        <c:lblOffset val="100"/>
        <c:noMultiLvlLbl val="0"/>
      </c:catAx>
      <c:valAx>
        <c:axId val="269210520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89252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01694915254237E-2"/>
          <c:y val="0.17999035834806359"/>
          <c:w val="0.96497175141242941"/>
          <c:h val="0.81412180620279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1">
                  <c:v>0.14000000000000001</c:v>
                </c:pt>
                <c:pt idx="2">
                  <c:v>0.73699999999999999</c:v>
                </c:pt>
                <c:pt idx="3">
                  <c:v>0.66</c:v>
                </c:pt>
                <c:pt idx="4">
                  <c:v>0.67700000000000005</c:v>
                </c:pt>
                <c:pt idx="5">
                  <c:v>0.56799999999999995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1">
                  <c:v>1.7544000000000001E-2</c:v>
                </c:pt>
                <c:pt idx="2">
                  <c:v>0.742564</c:v>
                </c:pt>
                <c:pt idx="3">
                  <c:v>0.66208500000000003</c:v>
                </c:pt>
                <c:pt idx="4">
                  <c:v>0.69106199999999995</c:v>
                </c:pt>
                <c:pt idx="5">
                  <c:v>0.44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1">
                  <c:v>0.2</c:v>
                </c:pt>
                <c:pt idx="2">
                  <c:v>0.67500000000000004</c:v>
                </c:pt>
                <c:pt idx="3">
                  <c:v>0.57700000000000007</c:v>
                </c:pt>
                <c:pt idx="4">
                  <c:v>0.58599999999999997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961368"/>
        <c:axId val="269961760"/>
      </c:barChart>
      <c:catAx>
        <c:axId val="269961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961760"/>
        <c:crosses val="autoZero"/>
        <c:auto val="1"/>
        <c:lblAlgn val="ctr"/>
        <c:lblOffset val="100"/>
        <c:noMultiLvlLbl val="0"/>
      </c:catAx>
      <c:valAx>
        <c:axId val="269961760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6996136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0.68899999999999995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7"/>
              </a:solidFill>
              <a:ln>
                <a:noFill/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0.64600000000000002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962936"/>
        <c:axId val="269681448"/>
      </c:barChart>
      <c:catAx>
        <c:axId val="269962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9681448"/>
        <c:crosses val="autoZero"/>
        <c:auto val="1"/>
        <c:lblAlgn val="ctr"/>
        <c:lblOffset val="100"/>
        <c:noMultiLvlLbl val="0"/>
      </c:catAx>
      <c:valAx>
        <c:axId val="269681448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9962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0.439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680664"/>
        <c:axId val="269680272"/>
      </c:barChart>
      <c:catAx>
        <c:axId val="269680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9680272"/>
        <c:crosses val="autoZero"/>
        <c:auto val="1"/>
        <c:lblAlgn val="ctr"/>
        <c:lblOffset val="100"/>
        <c:noMultiLvlLbl val="0"/>
      </c:catAx>
      <c:valAx>
        <c:axId val="269680272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968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0416666666666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9.4339999999999997E-3</c:v>
                </c:pt>
                <c:pt idx="2">
                  <c:v>0.80110099999999995</c:v>
                </c:pt>
                <c:pt idx="3">
                  <c:v>0.71716299999999999</c:v>
                </c:pt>
                <c:pt idx="4">
                  <c:v>0.53768800000000005</c:v>
                </c:pt>
                <c:pt idx="5">
                  <c:v>9.4444E-2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4652014652014786E-2"/>
                  <c:y val="5.208333333333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679488"/>
        <c:axId val="269679096"/>
      </c:barChart>
      <c:catAx>
        <c:axId val="26967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79096"/>
        <c:crosses val="autoZero"/>
        <c:auto val="1"/>
        <c:lblAlgn val="ctr"/>
        <c:lblOffset val="100"/>
        <c:noMultiLvlLbl val="0"/>
      </c:catAx>
      <c:valAx>
        <c:axId val="269679096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6967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 (tuned)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681840"/>
        <c:axId val="269214048"/>
      </c:barChart>
      <c:catAx>
        <c:axId val="26968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9214048"/>
        <c:crosses val="autoZero"/>
        <c:auto val="1"/>
        <c:lblAlgn val="ctr"/>
        <c:lblOffset val="100"/>
        <c:noMultiLvlLbl val="0"/>
      </c:catAx>
      <c:valAx>
        <c:axId val="269214048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696818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6101694915254237E-2"/>
          <c:y val="0.17999035834806359"/>
          <c:w val="0.96497175141242941"/>
          <c:h val="0.6236456157266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0.47899999999999998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0.38700000000000001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045696"/>
        <c:axId val="200046088"/>
      </c:barChart>
      <c:catAx>
        <c:axId val="200045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046088"/>
        <c:crosses val="autoZero"/>
        <c:auto val="1"/>
        <c:lblAlgn val="ctr"/>
        <c:lblOffset val="100"/>
        <c:noMultiLvlLbl val="0"/>
      </c:catAx>
      <c:valAx>
        <c:axId val="200046088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0004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5D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1">
                  <c:v>0.737205</c:v>
                </c:pt>
                <c:pt idx="2">
                  <c:v>0.71942099999999998</c:v>
                </c:pt>
                <c:pt idx="3">
                  <c:v>0.66076999999999997</c:v>
                </c:pt>
                <c:pt idx="4">
                  <c:v>0.71503499999999998</c:v>
                </c:pt>
                <c:pt idx="5">
                  <c:v>0.88082400000000005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1">
                  <c:v>0.779451</c:v>
                </c:pt>
                <c:pt idx="2">
                  <c:v>0.72318800000000005</c:v>
                </c:pt>
                <c:pt idx="3">
                  <c:v>0.65788999999999997</c:v>
                </c:pt>
                <c:pt idx="4">
                  <c:v>0.72500600000000004</c:v>
                </c:pt>
                <c:pt idx="5">
                  <c:v>0.90545799999999999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3.663003663003663E-3"/>
                  <c:y val="-5.2083333333333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1">
                  <c:v>0.63300000000000001</c:v>
                </c:pt>
                <c:pt idx="2">
                  <c:v>0.72599999999999998</c:v>
                </c:pt>
                <c:pt idx="3">
                  <c:v>0.60299999999999998</c:v>
                </c:pt>
                <c:pt idx="4">
                  <c:v>0.67800000000000005</c:v>
                </c:pt>
                <c:pt idx="5">
                  <c:v>0.85499999999999998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9213264"/>
        <c:axId val="269212872"/>
      </c:barChart>
      <c:catAx>
        <c:axId val="269213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12872"/>
        <c:crosses val="autoZero"/>
        <c:auto val="1"/>
        <c:lblAlgn val="ctr"/>
        <c:lblOffset val="100"/>
        <c:noMultiLvlLbl val="0"/>
      </c:catAx>
      <c:valAx>
        <c:axId val="269212872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69213264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Sensitivity by Class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1.56254101049868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</c:v>
                </c:pt>
                <c:pt idx="1">
                  <c:v>9.4300000000000004E-4</c:v>
                </c:pt>
                <c:pt idx="2">
                  <c:v>0.80954499999999996</c:v>
                </c:pt>
                <c:pt idx="3">
                  <c:v>0.72805600000000004</c:v>
                </c:pt>
                <c:pt idx="4">
                  <c:v>0.51733700000000005</c:v>
                </c:pt>
                <c:pt idx="5">
                  <c:v>8.3333000000000004E-2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0.000</c:formatCode>
                <c:ptCount val="6"/>
                <c:pt idx="0">
                  <c:v>0</c:v>
                </c:pt>
                <c:pt idx="1">
                  <c:v>1.8867924528301886E-2</c:v>
                </c:pt>
                <c:pt idx="2">
                  <c:v>0.75477239353891334</c:v>
                </c:pt>
                <c:pt idx="3">
                  <c:v>0.62695924764890287</c:v>
                </c:pt>
                <c:pt idx="4">
                  <c:v>0.41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98411600"/>
        <c:axId val="200046872"/>
      </c:barChart>
      <c:catAx>
        <c:axId val="1984116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6872"/>
        <c:crosses val="autoZero"/>
        <c:auto val="1"/>
        <c:lblAlgn val="ctr"/>
        <c:lblOffset val="100"/>
        <c:noMultiLvlLbl val="0"/>
      </c:catAx>
      <c:valAx>
        <c:axId val="200046872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19841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1">
                  <c:v>1.7544000000000001E-2</c:v>
                </c:pt>
                <c:pt idx="2">
                  <c:v>0.742564</c:v>
                </c:pt>
                <c:pt idx="3">
                  <c:v>0.66208500000000003</c:v>
                </c:pt>
                <c:pt idx="4">
                  <c:v>0.69106199999999995</c:v>
                </c:pt>
                <c:pt idx="5">
                  <c:v>0.44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1">
                  <c:v>0.2</c:v>
                </c:pt>
                <c:pt idx="2">
                  <c:v>0.67500000000000004</c:v>
                </c:pt>
                <c:pt idx="3">
                  <c:v>0.57700000000000007</c:v>
                </c:pt>
                <c:pt idx="4">
                  <c:v>0.58599999999999997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047656"/>
        <c:axId val="200048048"/>
      </c:barChart>
      <c:catAx>
        <c:axId val="200047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48048"/>
        <c:crosses val="autoZero"/>
        <c:auto val="1"/>
        <c:lblAlgn val="ctr"/>
        <c:lblOffset val="100"/>
        <c:noMultiLvlLbl val="0"/>
      </c:catAx>
      <c:valAx>
        <c:axId val="200048048"/>
        <c:scaling>
          <c:orientation val="minMax"/>
          <c:max val="0.85000000000000009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00047656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048832"/>
        <c:axId val="200521696"/>
      </c:barChart>
      <c:catAx>
        <c:axId val="200048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521696"/>
        <c:crosses val="autoZero"/>
        <c:auto val="1"/>
        <c:lblAlgn val="ctr"/>
        <c:lblOffset val="100"/>
        <c:noMultiLvlLbl val="0"/>
      </c:catAx>
      <c:valAx>
        <c:axId val="200521696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000488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17999035834806359"/>
          <c:w val="0.9"/>
          <c:h val="0.74161444105201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</a:t>
            </a:r>
            <a:r>
              <a:rPr lang="en-US" sz="1600" b="1" baseline="0" dirty="0" smtClean="0"/>
              <a:t> </a:t>
            </a:r>
            <a:r>
              <a:rPr lang="en-US" sz="1600" b="1" dirty="0" smtClean="0"/>
              <a:t>Overall Accuracy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0.64600000000000002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98410424"/>
        <c:axId val="200522480"/>
      </c:barChart>
      <c:catAx>
        <c:axId val="198410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522480"/>
        <c:crosses val="autoZero"/>
        <c:auto val="1"/>
        <c:lblAlgn val="ctr"/>
        <c:lblOffset val="100"/>
        <c:noMultiLvlLbl val="0"/>
      </c:catAx>
      <c:valAx>
        <c:axId val="200522480"/>
        <c:scaling>
          <c:orientation val="minMax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9841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Mean Kappa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0.439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Overall 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524440"/>
        <c:axId val="200524832"/>
      </c:barChart>
      <c:catAx>
        <c:axId val="200524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524832"/>
        <c:crosses val="autoZero"/>
        <c:auto val="1"/>
        <c:lblAlgn val="ctr"/>
        <c:lblOffset val="100"/>
        <c:noMultiLvlLbl val="0"/>
      </c:catAx>
      <c:valAx>
        <c:axId val="200524832"/>
        <c:scaling>
          <c:orientation val="minMax"/>
          <c:max val="0.8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0052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Mean Precision </a:t>
            </a:r>
            <a:r>
              <a:rPr lang="en-US" sz="1600" dirty="0"/>
              <a:t>by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010052988659E-2"/>
          <c:y val="0.12675606955380578"/>
          <c:w val="0.85953325409795478"/>
          <c:h val="0.873243930446194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1">
                  <c:v>0.74235300000000004</c:v>
                </c:pt>
                <c:pt idx="2">
                  <c:v>0.72520399999999996</c:v>
                </c:pt>
                <c:pt idx="3">
                  <c:v>0.65887399999999996</c:v>
                </c:pt>
                <c:pt idx="4">
                  <c:v>0.72906099999999996</c:v>
                </c:pt>
                <c:pt idx="5">
                  <c:v>0.89701799999999998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1">
                  <c:v>0.63300000000000001</c:v>
                </c:pt>
                <c:pt idx="2">
                  <c:v>0.72599999999999998</c:v>
                </c:pt>
                <c:pt idx="3">
                  <c:v>0.60299999999999998</c:v>
                </c:pt>
                <c:pt idx="4">
                  <c:v>0.67800000000000005</c:v>
                </c:pt>
                <c:pt idx="5">
                  <c:v>0.85499999999999998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454168"/>
        <c:axId val="200454560"/>
      </c:barChart>
      <c:catAx>
        <c:axId val="200454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4560"/>
        <c:crosses val="autoZero"/>
        <c:auto val="1"/>
        <c:lblAlgn val="ctr"/>
        <c:lblOffset val="100"/>
        <c:noMultiLvlLbl val="0"/>
      </c:catAx>
      <c:valAx>
        <c:axId val="200454560"/>
        <c:scaling>
          <c:orientation val="minMax"/>
          <c:max val="0.98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200454168"/>
        <c:crosses val="autoZero"/>
        <c:crossBetween val="between"/>
        <c:majorUnit val="0.1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8412073490801E-2"/>
          <c:y val="0.19637664041994754"/>
          <c:w val="0.80117158792650922"/>
          <c:h val="0.80362335958005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FFF30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0.000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T</c:v>
                </c:pt>
              </c:strCache>
            </c:strRef>
          </c:tx>
          <c:spPr>
            <a:solidFill>
              <a:srgbClr val="FFFFB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00455344"/>
        <c:axId val="200455736"/>
      </c:barChart>
      <c:catAx>
        <c:axId val="200455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455736"/>
        <c:crosses val="autoZero"/>
        <c:auto val="1"/>
        <c:lblAlgn val="ctr"/>
        <c:lblOffset val="100"/>
        <c:noMultiLvlLbl val="0"/>
      </c:catAx>
      <c:valAx>
        <c:axId val="200455736"/>
        <c:scaling>
          <c:orientation val="minMax"/>
          <c:min val="0"/>
        </c:scaling>
        <c:delete val="1"/>
        <c:axPos val="l"/>
        <c:numFmt formatCode="0.000" sourceLinked="1"/>
        <c:majorTickMark val="out"/>
        <c:minorTickMark val="none"/>
        <c:tickLblPos val="nextTo"/>
        <c:crossAx val="2004553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17999035834806359"/>
          <c:w val="0.9"/>
          <c:h val="0.74161444105201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8590F-91F8-416A-8E42-FDAFBAA2A707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30FA5-0668-4926-90FE-3D41850B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3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1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2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7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8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Expert</a:t>
            </a:r>
            <a:r>
              <a:rPr lang="en-US" baseline="0" dirty="0" smtClean="0"/>
              <a:t> preferences </a:t>
            </a:r>
            <a:r>
              <a:rPr lang="en-US" dirty="0" smtClean="0"/>
              <a:t>may not be reflective of consumer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4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</a:t>
            </a:r>
            <a:r>
              <a:rPr lang="en-US" baseline="0" dirty="0" smtClean="0"/>
              <a:t> = no scaling, limited tuning, fuller data coverage reduces impact of outliers/irrelevant features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20 iterations same as published research/calculate confidence intervals</a:t>
            </a:r>
          </a:p>
          <a:p>
            <a:r>
              <a:rPr lang="en-US" baseline="0" dirty="0" smtClean="0"/>
              <a:t>5-fold due to small class sizes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F1 to deal with</a:t>
            </a:r>
            <a:r>
              <a:rPr lang="en-US" baseline="0" dirty="0" smtClean="0"/>
              <a:t> imbalanced classes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8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30FA5-0668-4926-90FE-3D41850BE2E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3749-78F4-4AE1-ADDA-75F0D41CE43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37D-A85C-4A72-BE53-477BC4AF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Wine+Qual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774" y="1066800"/>
            <a:ext cx="5025426" cy="33528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Predicting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i="1" dirty="0" err="1" smtClean="0">
                <a:solidFill>
                  <a:schemeClr val="bg1"/>
                </a:solidFill>
              </a:rPr>
              <a:t>Vinho</a:t>
            </a:r>
            <a:r>
              <a:rPr lang="en-US" sz="4000" b="1" i="1" dirty="0" smtClean="0">
                <a:solidFill>
                  <a:schemeClr val="bg1"/>
                </a:solidFill>
              </a:rPr>
              <a:t> Verde</a:t>
            </a:r>
            <a:r>
              <a:rPr lang="en-US" sz="4000" b="1" dirty="0" smtClean="0">
                <a:solidFill>
                  <a:schemeClr val="bg1"/>
                </a:solidFill>
              </a:rPr>
              <a:t> Quality using Random Forests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774" y="3886200"/>
            <a:ext cx="5025426" cy="1981200"/>
          </a:xfrm>
        </p:spPr>
        <p:txBody>
          <a:bodyPr anchor="ctr">
            <a:normAutofit/>
          </a:bodyPr>
          <a:lstStyle/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Megan </a:t>
            </a:r>
            <a:r>
              <a:rPr lang="en-US" sz="2800" i="1" dirty="0" err="1" smtClean="0">
                <a:solidFill>
                  <a:schemeClr val="bg1"/>
                </a:solidFill>
              </a:rPr>
              <a:t>McGoldrick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GA Data Science </a:t>
            </a:r>
          </a:p>
          <a:p>
            <a:pPr algn="l"/>
            <a:r>
              <a:rPr lang="en-US" sz="2800" i="1" dirty="0" smtClean="0">
                <a:solidFill>
                  <a:schemeClr val="bg1"/>
                </a:solidFill>
              </a:rPr>
              <a:t>April 2015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ndres Megan\AppData\Local\Microsoft\Windows\Temporary Internet Files\Content.IE5\7N14NH1J\MP90044285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20417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s Megan\AppData\Local\Microsoft\Windows\Temporary Internet Files\Content.IE5\910VBENI\MP90044283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3200400" cy="21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6" y="1656539"/>
            <a:ext cx="8525565" cy="4572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9216" y="1656539"/>
            <a:ext cx="8525568" cy="4572001"/>
            <a:chOff x="309216" y="1656539"/>
            <a:chExt cx="8525568" cy="4572001"/>
          </a:xfrm>
        </p:grpSpPr>
        <p:sp>
          <p:nvSpPr>
            <p:cNvPr id="4" name="Rectangle 3"/>
            <p:cNvSpPr/>
            <p:nvPr/>
          </p:nvSpPr>
          <p:spPr>
            <a:xfrm>
              <a:off x="8459303" y="1656539"/>
              <a:ext cx="375481" cy="2907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6" y="1656540"/>
              <a:ext cx="8150087" cy="4572000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6" y="1656540"/>
            <a:ext cx="8525568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991600" cy="8286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Red: Tuning suggests 5 features, fewer trees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Improvement likely to be small, if any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3280" y="4564380"/>
            <a:ext cx="1563624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Best Score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360 trees,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5 max features, Gini coefficient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47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146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3146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684" y="367677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Red: Only 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hi/lo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precision improves with tuning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91037839"/>
              </p:ext>
            </p:extLst>
          </p:nvPr>
        </p:nvGraphicFramePr>
        <p:xfrm>
          <a:off x="1078230" y="183146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07144927"/>
              </p:ext>
            </p:extLst>
          </p:nvPr>
        </p:nvGraphicFramePr>
        <p:xfrm>
          <a:off x="5029200" y="183146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0574466"/>
              </p:ext>
            </p:extLst>
          </p:nvPr>
        </p:nvGraphicFramePr>
        <p:xfrm>
          <a:off x="868134" y="366788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583212550"/>
              </p:ext>
            </p:extLst>
          </p:nvPr>
        </p:nvGraphicFramePr>
        <p:xfrm>
          <a:off x="3886200" y="1371600"/>
          <a:ext cx="44958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84530" y="15389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and 500 estimators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66294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c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validation, 360 estimators and 5 max features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10677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7502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41016" y="150876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367677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130188373"/>
              </p:ext>
            </p:extLst>
          </p:nvPr>
        </p:nvGraphicFramePr>
        <p:xfrm>
          <a:off x="4808220" y="366788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979670" y="403773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89170" y="4277486"/>
            <a:ext cx="1600200" cy="485002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48200" y="5665294"/>
            <a:ext cx="3188970" cy="485002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42723" y="2807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+5.9pp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3972" y="289255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+9.2pp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9942" y="289255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+8.3pp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8428" y="28073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+5.4pp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7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" y="1666875"/>
            <a:ext cx="8591827" cy="457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6087" y="1666875"/>
            <a:ext cx="8570053" cy="4572000"/>
            <a:chOff x="276087" y="1666875"/>
            <a:chExt cx="8570053" cy="457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87" y="1666875"/>
              <a:ext cx="8282609" cy="4572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536923" y="1981200"/>
              <a:ext cx="309217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" y="1666875"/>
            <a:ext cx="8591829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Similar changes + entropy split criterion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Toss up between </a:t>
            </a:r>
            <a:r>
              <a:rPr lang="en-US" sz="2800" dirty="0" err="1" smtClean="0">
                <a:solidFill>
                  <a:srgbClr val="9BBB59">
                    <a:lumMod val="50000"/>
                  </a:srgbClr>
                </a:solidFill>
              </a:rPr>
              <a:t>sqrt</a:t>
            </a:r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(d) and 5 max features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7227570" y="4564380"/>
            <a:ext cx="1563624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Best Score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360 trees,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5 max features, Entropy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6145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6145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684" y="370676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525"/>
            <a:ext cx="9101253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No notable change with tuning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45770861"/>
              </p:ext>
            </p:extLst>
          </p:nvPr>
        </p:nvGraphicFramePr>
        <p:xfrm>
          <a:off x="1078230" y="186145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189794341"/>
              </p:ext>
            </p:extLst>
          </p:nvPr>
        </p:nvGraphicFramePr>
        <p:xfrm>
          <a:off x="5029200" y="186145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49537352"/>
              </p:ext>
            </p:extLst>
          </p:nvPr>
        </p:nvGraphicFramePr>
        <p:xfrm>
          <a:off x="868134" y="369787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10376511"/>
              </p:ext>
            </p:extLst>
          </p:nvPr>
        </p:nvGraphicFramePr>
        <p:xfrm>
          <a:off x="3886200" y="1447800"/>
          <a:ext cx="44958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84530" y="164544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0677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37502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1016" y="1540330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and 500 estimators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66294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c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validation, 360 estimators, 5 max features and entropy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253609" y="28430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+4.4pp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4858" y="292825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+0.0pp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9942" y="292825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-0.2pp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8428" y="28430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+4.3pp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8198" y="370676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380288708"/>
              </p:ext>
            </p:extLst>
          </p:nvPr>
        </p:nvGraphicFramePr>
        <p:xfrm>
          <a:off x="4808218" y="369787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991098" y="402227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N/A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91098" y="584839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N/A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Conclusions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appears to beat SVM, especially for red, but still room for improvement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transformations?  e.g., log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methods?  e.g.,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Multiclass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potentially useful for wine production and marketing decisions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challenge will be expanding dataset to cover other varietals, regions, metrics and/or audiences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Objective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994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2009, a research team in Portugal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showed that SVM outperformed NN and MLR methods in “predict[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 wine taste preferences based on easily available analytical tests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 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 is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achieve </a:t>
            </a:r>
            <a:r>
              <a:rPr lang="en-US" sz="28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comparable </a:t>
            </a:r>
            <a:r>
              <a:rPr lang="en-US" sz="28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classification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 effort on data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transformation, parameter tuning and/or feature selection.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Cortez, A.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Cerdeira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F. Almeida, T. Matos and J. Reis. Modeling wine preferences by data mining from physicochemical properties.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 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 Support Systems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5089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Data Source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6482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Samples of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Vinho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Verde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(“young wine”) from northwest Portugal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1,599 red, 4,898 white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response: sensory-based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of quality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 explanatory (physiochemical properties):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Fixed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acidity, volatile acidity, citric acid,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pH, alcohol, residual sugar, chlorides,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sulphates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free sulfur dioxide 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total sulfur dioxide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missing values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Portugal’s official 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(CVRVV)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2004 and February 2007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UCI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MLR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http://archive.ics.uci.edu/ml/datasets/Wine+Quality</a:t>
            </a:r>
            <a:endParaRPr lang="en-US" sz="16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lickable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257550" cy="3219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Multiple, imbalanced classes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9245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 samples perceived as “average;” few high/low quality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0" y="5943600"/>
            <a:ext cx="32575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5.6    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" y="2860476"/>
            <a:ext cx="3848066" cy="2930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50" y="2057400"/>
            <a:ext cx="742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 of Quality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of 3+ expert ratings on 0-10 scale from blind tastings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55703"/>
            <a:ext cx="4299065" cy="2935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24450" y="5943600"/>
            <a:ext cx="3638550" cy="33855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5.9    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Skewed/noisy data, non-linear relationships 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44" y="1524000"/>
            <a:ext cx="2413770" cy="160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43" y="1524000"/>
            <a:ext cx="2419157" cy="160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58" y="3352800"/>
            <a:ext cx="2381442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008" y="5181600"/>
            <a:ext cx="2397606" cy="1600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849" y="5181600"/>
            <a:ext cx="2332951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8" y="1524000"/>
            <a:ext cx="2112048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67" y="1524000"/>
            <a:ext cx="2117436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" y="5181600"/>
            <a:ext cx="2095885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82" y="3352800"/>
            <a:ext cx="2079721" cy="16002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21042" y="54864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3373" y="5181600"/>
            <a:ext cx="2031230" cy="16002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276600" y="1063823"/>
            <a:ext cx="2590800" cy="310754"/>
            <a:chOff x="6477000" y="1063823"/>
            <a:chExt cx="2590800" cy="310754"/>
          </a:xfrm>
        </p:grpSpPr>
        <p:grpSp>
          <p:nvGrpSpPr>
            <p:cNvPr id="37" name="Group 36"/>
            <p:cNvGrpSpPr/>
            <p:nvPr/>
          </p:nvGrpSpPr>
          <p:grpSpPr>
            <a:xfrm>
              <a:off x="6629400" y="1063823"/>
              <a:ext cx="1075158" cy="307777"/>
              <a:chOff x="6697242" y="1063823"/>
              <a:chExt cx="1075158" cy="30777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697242" y="1179611"/>
                <a:ext cx="457200" cy="76200"/>
                <a:chOff x="6248400" y="990600"/>
                <a:chExt cx="457200" cy="762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248400" y="990600"/>
                  <a:ext cx="457200" cy="0"/>
                </a:xfrm>
                <a:prstGeom prst="line">
                  <a:avLst/>
                </a:prstGeom>
                <a:ln w="38100">
                  <a:solidFill>
                    <a:srgbClr val="9900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48400" y="1066800"/>
                  <a:ext cx="457200" cy="0"/>
                </a:xfrm>
                <a:prstGeom prst="line">
                  <a:avLst/>
                </a:prstGeom>
                <a:ln w="38100">
                  <a:solidFill>
                    <a:srgbClr val="FFF3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7154442" y="1063823"/>
                <a:ext cx="617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Mean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772400" y="1182588"/>
              <a:ext cx="457200" cy="76200"/>
              <a:chOff x="6248400" y="990600"/>
              <a:chExt cx="457200" cy="76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248400" y="990600"/>
                <a:ext cx="457200" cy="0"/>
              </a:xfrm>
              <a:prstGeom prst="line">
                <a:avLst/>
              </a:prstGeom>
              <a:ln w="38100">
                <a:solidFill>
                  <a:srgbClr val="99003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248400" y="1066800"/>
                <a:ext cx="457200" cy="0"/>
              </a:xfrm>
              <a:prstGeom prst="line">
                <a:avLst/>
              </a:prstGeom>
              <a:ln w="38100">
                <a:solidFill>
                  <a:srgbClr val="FFF30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8229600" y="10668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77000" y="1063823"/>
              <a:ext cx="2514600" cy="30777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4172" y="3352800"/>
            <a:ext cx="2381442" cy="1600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" y="3352800"/>
            <a:ext cx="208510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Dependent/correlated features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sparklingrhiannon.files.wordpress.com/2010/07/yeastman.jpg?w=385&amp;h=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1" y="2362200"/>
            <a:ext cx="404988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1747"/>
              </p:ext>
            </p:extLst>
          </p:nvPr>
        </p:nvGraphicFramePr>
        <p:xfrm>
          <a:off x="4773858" y="2697480"/>
          <a:ext cx="3912942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7440"/>
                <a:gridCol w="767751"/>
                <a:gridCol w="7677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Red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White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Alcohol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-0.8</a:t>
                      </a:r>
                      <a:endParaRPr lang="en-US" sz="16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Residual Sugar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0.8</a:t>
                      </a:r>
                      <a:endParaRPr lang="en-US" sz="16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Density - Chlorides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pH - Fixed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-0.7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pH - Citric Acid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Free S02 - Total S02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Citric Acid - Fixed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Citric Acid - Volatile Acidity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-0.6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7229" y="1752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 Spearman Rank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Coefficients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(p-value &lt; .0001)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Modeling Approach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3820"/>
            <a:ext cx="8763000" cy="534418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iterations of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Scikit-Learn’s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Random Forest Classifier with 500 trees and stratified 5-fold cross validation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Grid search with F1 scoring to tune parameters for number of trees, max features per tree and measure of tree split quality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gini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vs entropy)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iterations of Random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Forest Classifier with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“best” model parameters and stratified 5-fold CV</a:t>
            </a:r>
          </a:p>
          <a:p>
            <a:pPr>
              <a:spcBef>
                <a:spcPts val="24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of RF overall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accuracy, kappa,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 by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and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by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to published SVM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8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results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Separate for red and white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23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4944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Red: RF shows some gains over SVM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Particularly for higher classes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48390642"/>
              </p:ext>
            </p:extLst>
          </p:nvPr>
        </p:nvGraphicFramePr>
        <p:xfrm>
          <a:off x="107823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50975019"/>
              </p:ext>
            </p:extLst>
          </p:nvPr>
        </p:nvGraphicFramePr>
        <p:xfrm>
          <a:off x="502920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76179160"/>
              </p:ext>
            </p:extLst>
          </p:nvPr>
        </p:nvGraphicFramePr>
        <p:xfrm>
          <a:off x="879020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842145767"/>
              </p:ext>
            </p:extLst>
          </p:nvPr>
        </p:nvGraphicFramePr>
        <p:xfrm>
          <a:off x="4808220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22788302"/>
              </p:ext>
            </p:extLst>
          </p:nvPr>
        </p:nvGraphicFramePr>
        <p:xfrm>
          <a:off x="5943600" y="1371600"/>
          <a:ext cx="24384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30540" y="156924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0.5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401927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053" y="281043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+5.9pp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7302" y="28948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+9.2pp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249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1902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with 500 estimators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1,599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5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230" y="1834516"/>
            <a:ext cx="38100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8198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8686800" cy="82867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White: RF slightly better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86868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38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BBB59">
                    <a:lumMod val="50000"/>
                  </a:srgbClr>
                </a:solidFill>
              </a:rPr>
              <a:t>No lift for highest (9), lowest (3) classes</a:t>
            </a:r>
            <a:endParaRPr lang="en-US" sz="2800" dirty="0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0415917"/>
              </p:ext>
            </p:extLst>
          </p:nvPr>
        </p:nvGraphicFramePr>
        <p:xfrm>
          <a:off x="107823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279036796"/>
              </p:ext>
            </p:extLst>
          </p:nvPr>
        </p:nvGraphicFramePr>
        <p:xfrm>
          <a:off x="5029200" y="1834516"/>
          <a:ext cx="3048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17531115"/>
              </p:ext>
            </p:extLst>
          </p:nvPr>
        </p:nvGraphicFramePr>
        <p:xfrm>
          <a:off x="4808218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71813592"/>
              </p:ext>
            </p:extLst>
          </p:nvPr>
        </p:nvGraphicFramePr>
        <p:xfrm>
          <a:off x="5867400" y="1371600"/>
          <a:ext cx="2514600" cy="46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97087" y="154830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</a:rPr>
              <a:t>0.5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2528" y="398470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2528" y="58222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N/A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3949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40327" y="1507672"/>
            <a:ext cx="434898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1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a</a:t>
            </a:r>
            <a:r>
              <a:rPr lang="en-US" sz="1000" dirty="0" smtClean="0"/>
              <a:t> 20 iterations of </a:t>
            </a:r>
            <a:r>
              <a:rPr lang="en-US" sz="1000" dirty="0" err="1" smtClean="0"/>
              <a:t>Scikit-Learn’s</a:t>
            </a:r>
            <a:r>
              <a:rPr lang="en-US" sz="1000" dirty="0" smtClean="0"/>
              <a:t> Random Forest Classifier with stratified 5-fold cross validation with 500 estimators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64770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b</a:t>
            </a:r>
            <a:r>
              <a:rPr lang="en-US" sz="1000" dirty="0" smtClean="0"/>
              <a:t> Cortez et. </a:t>
            </a:r>
            <a:r>
              <a:rPr lang="en-US" sz="1000" dirty="0"/>
              <a:t>a</a:t>
            </a:r>
            <a:r>
              <a:rPr lang="en-US" sz="1000" dirty="0" smtClean="0"/>
              <a:t>l.  Note, Sensitivity by Class calculated from published confusion matrix.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86053" y="281043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+4.4pp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7302" y="289480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+0.0pp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61555" y="6570821"/>
            <a:ext cx="7396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 = 4,898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96684" y="3679826"/>
            <a:ext cx="3810000" cy="2482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584438466"/>
              </p:ext>
            </p:extLst>
          </p:nvPr>
        </p:nvGraphicFramePr>
        <p:xfrm>
          <a:off x="868134" y="3670936"/>
          <a:ext cx="34671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544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806</Words>
  <Application>Microsoft Office PowerPoint</Application>
  <PresentationFormat>On-screen Show (4:3)</PresentationFormat>
  <Paragraphs>172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Predicting  Vinho Verde Quality using Random Forests</vt:lpstr>
      <vt:lpstr>Objective</vt:lpstr>
      <vt:lpstr>Data Source</vt:lpstr>
      <vt:lpstr>Multiple, imbalanced classes</vt:lpstr>
      <vt:lpstr>Skewed/noisy data, non-linear relationships </vt:lpstr>
      <vt:lpstr>Dependent/correlated features</vt:lpstr>
      <vt:lpstr>Modeling Approach</vt:lpstr>
      <vt:lpstr>Red: RF shows some gains over SVM</vt:lpstr>
      <vt:lpstr>White: RF slightly better</vt:lpstr>
      <vt:lpstr>Red: Tuning suggests 5 features, fewer trees</vt:lpstr>
      <vt:lpstr>Red: Only hi/lo precision improves with tuning</vt:lpstr>
      <vt:lpstr>White: Similar changes + entropy split criterion</vt:lpstr>
      <vt:lpstr>White: No notable change with tuning</vt:lpstr>
      <vt:lpstr>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Labels, Pricing and Critical Acclaim: Can Chemistry Explain the Quality of Wine?</dc:title>
  <dc:creator>Andres Megan</dc:creator>
  <cp:lastModifiedBy>Megan McGoldrick</cp:lastModifiedBy>
  <cp:revision>205</cp:revision>
  <cp:lastPrinted>2012-04-24T18:34:10Z</cp:lastPrinted>
  <dcterms:created xsi:type="dcterms:W3CDTF">2012-04-20T17:49:20Z</dcterms:created>
  <dcterms:modified xsi:type="dcterms:W3CDTF">2015-04-09T23:15:34Z</dcterms:modified>
</cp:coreProperties>
</file>