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9"/>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Quality monitoring assessment of mortality at VA hospitals performing Cardiac Procedures</a:t>
            </a:r>
            <a:endParaRPr lang="en-US" sz="3200" dirty="0"/>
          </a:p>
        </p:txBody>
      </p:sp>
      <p:sp>
        <p:nvSpPr>
          <p:cNvPr id="3" name="Subtitle 2"/>
          <p:cNvSpPr>
            <a:spLocks noGrp="1"/>
          </p:cNvSpPr>
          <p:nvPr>
            <p:ph type="subTitle" idx="1"/>
          </p:nvPr>
        </p:nvSpPr>
        <p:spPr/>
        <p:txBody>
          <a:bodyPr>
            <a:normAutofit fontScale="92500" lnSpcReduction="10000"/>
          </a:bodyPr>
          <a:lstStyle/>
          <a:p>
            <a:r>
              <a:rPr lang="en-US" dirty="0" smtClean="0"/>
              <a:t>Bridget </a:t>
            </a:r>
            <a:r>
              <a:rPr lang="en-US" dirty="0" err="1" smtClean="0"/>
              <a:t>Balkaran</a:t>
            </a:r>
            <a:endParaRPr lang="en-US" dirty="0" smtClean="0"/>
          </a:p>
          <a:p>
            <a:r>
              <a:rPr lang="en-US" dirty="0" smtClean="0"/>
              <a:t>BIOS 6623 Project 2</a:t>
            </a:r>
          </a:p>
          <a:p>
            <a:r>
              <a:rPr lang="en-US" dirty="0" smtClean="0"/>
              <a:t>Final Presentation</a:t>
            </a:r>
            <a:endParaRPr lang="en-US" dirty="0"/>
          </a:p>
        </p:txBody>
      </p:sp>
    </p:spTree>
    <p:extLst>
      <p:ext uri="{BB962C8B-B14F-4D97-AF65-F5344CB8AC3E}">
        <p14:creationId xmlns:p14="http://schemas.microsoft.com/office/powerpoint/2010/main" val="17785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49215"/>
          </a:xfrm>
        </p:spPr>
        <p:txBody>
          <a:bodyPr>
            <a:normAutofit fontScale="90000"/>
          </a:bodyPr>
          <a:lstStyle/>
          <a:p>
            <a:r>
              <a:rPr lang="en-US" dirty="0"/>
              <a:t>R</a:t>
            </a:r>
            <a:r>
              <a:rPr lang="en-US" dirty="0" smtClean="0"/>
              <a:t>esearch question and Summary of Data </a:t>
            </a:r>
            <a:r>
              <a:rPr lang="en-US" dirty="0"/>
              <a:t/>
            </a:r>
            <a:br>
              <a:rPr lang="en-US" dirty="0"/>
            </a:br>
            <a:endParaRPr lang="en-US" dirty="0"/>
          </a:p>
        </p:txBody>
      </p:sp>
      <p:sp>
        <p:nvSpPr>
          <p:cNvPr id="3" name="Content Placeholder 2"/>
          <p:cNvSpPr>
            <a:spLocks noGrp="1"/>
          </p:cNvSpPr>
          <p:nvPr>
            <p:ph idx="1"/>
          </p:nvPr>
        </p:nvSpPr>
        <p:spPr>
          <a:xfrm>
            <a:off x="1371600" y="1617785"/>
            <a:ext cx="3100829" cy="4249615"/>
          </a:xfrm>
        </p:spPr>
        <p:txBody>
          <a:bodyPr>
            <a:normAutofit fontScale="70000" lnSpcReduction="20000"/>
          </a:bodyPr>
          <a:lstStyle/>
          <a:p>
            <a:r>
              <a:rPr lang="en-US" sz="2400" dirty="0" smtClean="0"/>
              <a:t>How do death rates from cardiac procedures at VA hospitals in the last six month period compare to adjusted expected values from the last 3 years? </a:t>
            </a:r>
          </a:p>
          <a:p>
            <a:r>
              <a:rPr lang="en-US" sz="2400" dirty="0" smtClean="0"/>
              <a:t>Similar distributions of variables except weight </a:t>
            </a:r>
          </a:p>
          <a:p>
            <a:pPr lvl="1"/>
            <a:r>
              <a:rPr lang="en-US" sz="2400" dirty="0" smtClean="0"/>
              <a:t>should not affect analysis since BMI was recalculated</a:t>
            </a:r>
          </a:p>
          <a:p>
            <a:pPr lvl="1"/>
            <a:r>
              <a:rPr lang="en-US" sz="2400" dirty="0" smtClean="0"/>
              <a:t>Percentages similar for categorical variables </a:t>
            </a:r>
          </a:p>
          <a:p>
            <a:pPr lvl="1"/>
            <a:r>
              <a:rPr lang="en-US" sz="2400" dirty="0" smtClean="0"/>
              <a:t>All weight height and BMI values missing for hospital 30 in the last six month period</a:t>
            </a:r>
          </a:p>
          <a:p>
            <a:pPr lvl="1"/>
            <a:endParaRPr lang="en-US" sz="2400" dirty="0" smtClean="0"/>
          </a:p>
          <a:p>
            <a:endParaRPr lang="en-US" sz="2400" dirty="0" smtClean="0"/>
          </a:p>
          <a:p>
            <a:pPr lvl="1"/>
            <a:endParaRPr lang="en-US" sz="2400"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90686824"/>
              </p:ext>
            </p:extLst>
          </p:nvPr>
        </p:nvGraphicFramePr>
        <p:xfrm>
          <a:off x="5164090" y="1245576"/>
          <a:ext cx="5175664" cy="4873282"/>
        </p:xfrm>
        <a:graphic>
          <a:graphicData uri="http://schemas.openxmlformats.org/drawingml/2006/table">
            <a:tbl>
              <a:tblPr firstRow="1" firstCol="1" bandRow="1">
                <a:tableStyleId>{5C22544A-7EE6-4342-B048-85BDC9FD1C3A}</a:tableStyleId>
              </a:tblPr>
              <a:tblGrid>
                <a:gridCol w="1105267"/>
                <a:gridCol w="615570"/>
                <a:gridCol w="401570"/>
                <a:gridCol w="961448"/>
                <a:gridCol w="689097"/>
                <a:gridCol w="593820"/>
                <a:gridCol w="808892"/>
              </a:tblGrid>
              <a:tr h="514642">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N</a:t>
                      </a:r>
                      <a:endParaRPr lang="en-US" sz="1100">
                        <a:effectLst/>
                        <a:latin typeface="Times New Roman" charset="0"/>
                        <a:ea typeface="Calibri" charset="0"/>
                      </a:endParaRPr>
                    </a:p>
                  </a:txBody>
                  <a:tcPr marL="63774" marR="63774" marT="0" marB="0" anchor="b"/>
                </a:tc>
                <a:tc>
                  <a:txBody>
                    <a:bodyPr/>
                    <a:lstStyle/>
                    <a:p>
                      <a:pPr marL="0" marR="0" algn="ctr">
                        <a:spcBef>
                          <a:spcPts val="0"/>
                        </a:spcBef>
                        <a:spcAft>
                          <a:spcPts val="0"/>
                        </a:spcAft>
                      </a:pPr>
                      <a:r>
                        <a:rPr lang="en-US" sz="1100">
                          <a:effectLst/>
                        </a:rPr>
                        <a:t>No. Missing </a:t>
                      </a:r>
                      <a:endParaRPr lang="en-US" sz="1100">
                        <a:effectLst/>
                        <a:latin typeface="Times New Roman" charset="0"/>
                        <a:ea typeface="Calibri" charset="0"/>
                      </a:endParaRPr>
                    </a:p>
                  </a:txBody>
                  <a:tcPr marL="63774" marR="63774" marT="0" marB="0" anchor="b"/>
                </a:tc>
                <a:tc>
                  <a:txBody>
                    <a:bodyPr/>
                    <a:lstStyle/>
                    <a:p>
                      <a:pPr marL="0" marR="0" algn="ctr">
                        <a:spcBef>
                          <a:spcPts val="0"/>
                        </a:spcBef>
                        <a:spcAft>
                          <a:spcPts val="0"/>
                        </a:spcAft>
                      </a:pPr>
                      <a:r>
                        <a:rPr lang="en-US" sz="1100">
                          <a:effectLst/>
                        </a:rPr>
                        <a:t>Recent six month period (39)</a:t>
                      </a:r>
                      <a:endParaRPr lang="en-US" sz="1100">
                        <a:effectLst/>
                        <a:latin typeface="Times New Roman" charset="0"/>
                        <a:ea typeface="Calibri" charset="0"/>
                      </a:endParaRPr>
                    </a:p>
                  </a:txBody>
                  <a:tcPr marL="63774" marR="63774" marT="0" marB="0" anchor="b"/>
                </a:tc>
                <a:tc>
                  <a:txBody>
                    <a:bodyPr/>
                    <a:lstStyle/>
                    <a:p>
                      <a:pPr marL="0" marR="0" algn="ctr">
                        <a:spcBef>
                          <a:spcPts val="0"/>
                        </a:spcBef>
                        <a:spcAft>
                          <a:spcPts val="0"/>
                        </a:spcAft>
                      </a:pPr>
                      <a:r>
                        <a:rPr lang="en-US" sz="1100">
                          <a:effectLst/>
                        </a:rPr>
                        <a:t>N</a:t>
                      </a:r>
                      <a:endParaRPr lang="en-US" sz="1100">
                        <a:effectLst/>
                        <a:latin typeface="Times New Roman" charset="0"/>
                        <a:ea typeface="Calibri" charset="0"/>
                      </a:endParaRPr>
                    </a:p>
                  </a:txBody>
                  <a:tcPr marL="63774" marR="63774" marT="0" marB="0" anchor="b"/>
                </a:tc>
                <a:tc>
                  <a:txBody>
                    <a:bodyPr/>
                    <a:lstStyle/>
                    <a:p>
                      <a:pPr marL="0" marR="0" algn="ctr">
                        <a:spcBef>
                          <a:spcPts val="0"/>
                        </a:spcBef>
                        <a:spcAft>
                          <a:spcPts val="0"/>
                        </a:spcAft>
                      </a:pPr>
                      <a:r>
                        <a:rPr lang="en-US" sz="1100">
                          <a:effectLst/>
                        </a:rPr>
                        <a:t>No. Missing</a:t>
                      </a:r>
                      <a:endParaRPr lang="en-US" sz="1100">
                        <a:effectLst/>
                        <a:latin typeface="Times New Roman" charset="0"/>
                        <a:ea typeface="Calibri" charset="0"/>
                      </a:endParaRPr>
                    </a:p>
                  </a:txBody>
                  <a:tcPr marL="63774" marR="63774" marT="0" marB="0" anchor="b"/>
                </a:tc>
                <a:tc>
                  <a:txBody>
                    <a:bodyPr/>
                    <a:lstStyle/>
                    <a:p>
                      <a:pPr marL="0" marR="0" algn="ctr">
                        <a:spcBef>
                          <a:spcPts val="0"/>
                        </a:spcBef>
                        <a:spcAft>
                          <a:spcPts val="0"/>
                        </a:spcAft>
                      </a:pPr>
                      <a:r>
                        <a:rPr lang="en-US" sz="1100">
                          <a:effectLst/>
                        </a:rPr>
                        <a:t>Past 3 Years</a:t>
                      </a:r>
                      <a:endParaRPr lang="en-US" sz="1100">
                        <a:effectLst/>
                        <a:latin typeface="Times New Roman" charset="0"/>
                        <a:ea typeface="Calibri" charset="0"/>
                      </a:endParaRPr>
                    </a:p>
                  </a:txBody>
                  <a:tcPr marL="63774" marR="63774" marT="0" marB="0" anchor="b"/>
                </a:tc>
              </a:tr>
              <a:tr h="149042">
                <a:tc>
                  <a:txBody>
                    <a:bodyPr/>
                    <a:lstStyle/>
                    <a:p>
                      <a:pPr marL="0" marR="0" algn="l">
                        <a:spcBef>
                          <a:spcPts val="0"/>
                        </a:spcBef>
                        <a:spcAft>
                          <a:spcPts val="0"/>
                        </a:spcAft>
                      </a:pPr>
                      <a:r>
                        <a:rPr lang="en-US" sz="1100">
                          <a:effectLst/>
                        </a:rPr>
                        <a:t>Mortality, n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0</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0</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r>
              <a:tr h="149042">
                <a:tc>
                  <a:txBody>
                    <a:bodyPr/>
                    <a:lstStyle/>
                    <a:p>
                      <a:pPr marL="0" marR="0" algn="l">
                        <a:spcBef>
                          <a:spcPts val="0"/>
                        </a:spcBef>
                        <a:spcAft>
                          <a:spcPts val="0"/>
                        </a:spcAft>
                      </a:pPr>
                      <a:r>
                        <a:rPr lang="en-US" sz="1100">
                          <a:effectLst/>
                        </a:rPr>
                        <a:t>        Yes</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145 (3.28)</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868 (3.27) </a:t>
                      </a:r>
                      <a:endParaRPr lang="en-US" sz="1100">
                        <a:effectLst/>
                        <a:latin typeface="Times New Roman" charset="0"/>
                        <a:ea typeface="Calibri" charset="0"/>
                      </a:endParaRPr>
                    </a:p>
                  </a:txBody>
                  <a:tcPr marL="63774" marR="63774" marT="0" marB="0" anchor="b"/>
                </a:tc>
              </a:tr>
              <a:tr h="293834">
                <a:tc>
                  <a:txBody>
                    <a:bodyPr/>
                    <a:lstStyle/>
                    <a:p>
                      <a:pPr marL="0" marR="0" algn="l">
                        <a:spcBef>
                          <a:spcPts val="0"/>
                        </a:spcBef>
                        <a:spcAft>
                          <a:spcPts val="0"/>
                        </a:spcAft>
                      </a:pPr>
                      <a:r>
                        <a:rPr lang="en-US" sz="1100">
                          <a:effectLst/>
                        </a:rPr>
                        <a:t>        No</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4279 (96.72)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25650 (96.73) </a:t>
                      </a:r>
                      <a:endParaRPr lang="en-US" sz="1100">
                        <a:effectLst/>
                        <a:latin typeface="Times New Roman" charset="0"/>
                        <a:ea typeface="Calibri" charset="0"/>
                      </a:endParaRPr>
                    </a:p>
                  </a:txBody>
                  <a:tcPr marL="63774" marR="63774" marT="0" marB="0" anchor="b"/>
                </a:tc>
              </a:tr>
              <a:tr h="0">
                <a:tc>
                  <a:txBody>
                    <a:bodyPr/>
                    <a:lstStyle/>
                    <a:p>
                      <a:pPr marL="0" marR="0" algn="l">
                        <a:spcBef>
                          <a:spcPts val="0"/>
                        </a:spcBef>
                        <a:spcAft>
                          <a:spcPts val="0"/>
                        </a:spcAft>
                      </a:pPr>
                      <a:r>
                        <a:rPr lang="en-US" sz="1100">
                          <a:effectLst/>
                        </a:rPr>
                        <a:t>Procedure, n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103</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549</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r>
              <a:tr h="293834">
                <a:tc>
                  <a:txBody>
                    <a:bodyPr/>
                    <a:lstStyle/>
                    <a:p>
                      <a:pPr marL="0" marR="0" algn="l">
                        <a:spcBef>
                          <a:spcPts val="0"/>
                        </a:spcBef>
                        <a:spcAft>
                          <a:spcPts val="0"/>
                        </a:spcAft>
                      </a:pPr>
                      <a:r>
                        <a:rPr lang="en-US" sz="1100">
                          <a:effectLst/>
                        </a:rPr>
                        <a:t>       CABG</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3507 (79.27)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20908 (78.84) </a:t>
                      </a:r>
                      <a:endParaRPr lang="en-US" sz="1100">
                        <a:effectLst/>
                        <a:latin typeface="Times New Roman" charset="0"/>
                        <a:ea typeface="Calibri" charset="0"/>
                      </a:endParaRPr>
                    </a:p>
                  </a:txBody>
                  <a:tcPr marL="63774" marR="63774" marT="0" marB="0" anchor="b"/>
                </a:tc>
              </a:tr>
              <a:tr h="149042">
                <a:tc>
                  <a:txBody>
                    <a:bodyPr/>
                    <a:lstStyle/>
                    <a:p>
                      <a:pPr marL="0" marR="0" algn="l">
                        <a:spcBef>
                          <a:spcPts val="0"/>
                        </a:spcBef>
                        <a:spcAft>
                          <a:spcPts val="0"/>
                        </a:spcAft>
                      </a:pPr>
                      <a:r>
                        <a:rPr lang="en-US" sz="1100">
                          <a:effectLst/>
                        </a:rPr>
                        <a:t>       Valve</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814 (18.40)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dirty="0">
                          <a:effectLst/>
                        </a:rPr>
                        <a:t>5061 (19.09) </a:t>
                      </a:r>
                      <a:endParaRPr lang="en-US" sz="1100" dirty="0">
                        <a:effectLst/>
                        <a:latin typeface="Times New Roman" charset="0"/>
                        <a:ea typeface="Calibri" charset="0"/>
                      </a:endParaRPr>
                    </a:p>
                  </a:txBody>
                  <a:tcPr marL="63774" marR="63774" marT="0" marB="0" anchor="b"/>
                </a:tc>
              </a:tr>
              <a:tr h="149042">
                <a:tc>
                  <a:txBody>
                    <a:bodyPr/>
                    <a:lstStyle/>
                    <a:p>
                      <a:pPr marL="0" marR="0" algn="l">
                        <a:spcBef>
                          <a:spcPts val="0"/>
                        </a:spcBef>
                        <a:spcAft>
                          <a:spcPts val="0"/>
                        </a:spcAft>
                      </a:pPr>
                      <a:r>
                        <a:rPr lang="en-US" sz="1100">
                          <a:effectLst/>
                        </a:rPr>
                        <a:t>ASA category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115</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r>
              <a:tr h="293834">
                <a:tc>
                  <a:txBody>
                    <a:bodyPr/>
                    <a:lstStyle/>
                    <a:p>
                      <a:pPr marL="0" marR="0" algn="l">
                        <a:spcBef>
                          <a:spcPts val="0"/>
                        </a:spcBef>
                        <a:spcAft>
                          <a:spcPts val="0"/>
                        </a:spcAft>
                      </a:pPr>
                      <a:r>
                        <a:rPr lang="en-US" sz="1100">
                          <a:effectLst/>
                        </a:rPr>
                        <a:t>      low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1063 (24.03)</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6296 ( 23.74) </a:t>
                      </a:r>
                      <a:endParaRPr lang="en-US" sz="1100">
                        <a:effectLst/>
                        <a:latin typeface="Times New Roman" charset="0"/>
                        <a:ea typeface="Calibri" charset="0"/>
                      </a:endParaRPr>
                    </a:p>
                  </a:txBody>
                  <a:tcPr marL="63774" marR="63774" marT="0" marB="0" anchor="b"/>
                </a:tc>
              </a:tr>
              <a:tr h="293834">
                <a:tc>
                  <a:txBody>
                    <a:bodyPr/>
                    <a:lstStyle/>
                    <a:p>
                      <a:pPr marL="0" marR="0" algn="l">
                        <a:spcBef>
                          <a:spcPts val="0"/>
                        </a:spcBef>
                        <a:spcAft>
                          <a:spcPts val="0"/>
                        </a:spcAft>
                      </a:pPr>
                      <a:r>
                        <a:rPr lang="en-US" sz="1100">
                          <a:effectLst/>
                        </a:rPr>
                        <a:t>      high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3246 ( 73.37)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 </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19558 (73.75) </a:t>
                      </a:r>
                      <a:endParaRPr lang="en-US" sz="1100">
                        <a:effectLst/>
                        <a:latin typeface="Times New Roman" charset="0"/>
                        <a:ea typeface="Calibri" charset="0"/>
                      </a:endParaRPr>
                    </a:p>
                  </a:txBody>
                  <a:tcPr marL="63774" marR="63774" marT="0" marB="0" anchor="b"/>
                </a:tc>
              </a:tr>
              <a:tr h="440752">
                <a:tc>
                  <a:txBody>
                    <a:bodyPr/>
                    <a:lstStyle/>
                    <a:p>
                      <a:pPr marL="0" marR="0" algn="l">
                        <a:spcBef>
                          <a:spcPts val="0"/>
                        </a:spcBef>
                        <a:spcAft>
                          <a:spcPts val="0"/>
                        </a:spcAft>
                      </a:pPr>
                      <a:r>
                        <a:rPr lang="en-US" sz="1100">
                          <a:effectLst/>
                        </a:rPr>
                        <a:t>BMI, median (Q1, Q3)</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4212</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212</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27.12(20.80, 30.49)</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25816</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702</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28.50 (25.67,  31.19)</a:t>
                      </a:r>
                      <a:endParaRPr lang="en-US" sz="1100">
                        <a:effectLst/>
                        <a:latin typeface="Times New Roman" charset="0"/>
                        <a:ea typeface="Calibri" charset="0"/>
                      </a:endParaRPr>
                    </a:p>
                  </a:txBody>
                  <a:tcPr marL="63774" marR="63774" marT="0" marB="0" anchor="b"/>
                </a:tc>
              </a:tr>
              <a:tr h="440752">
                <a:tc>
                  <a:txBody>
                    <a:bodyPr/>
                    <a:lstStyle/>
                    <a:p>
                      <a:pPr marL="0" marR="0" algn="l">
                        <a:spcBef>
                          <a:spcPts val="0"/>
                        </a:spcBef>
                        <a:spcAft>
                          <a:spcPts val="0"/>
                        </a:spcAft>
                      </a:pPr>
                      <a:r>
                        <a:rPr lang="en-US" sz="1100">
                          <a:effectLst/>
                        </a:rPr>
                        <a:t>Albumin, median (Q1, Q3) </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2240</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2184</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3.99 (3.63, 4.36)</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13279</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13239</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4.00  (3.64, 4.37)</a:t>
                      </a:r>
                      <a:endParaRPr lang="en-US" sz="1100">
                        <a:effectLst/>
                        <a:latin typeface="Times New Roman" charset="0"/>
                        <a:ea typeface="Calibri" charset="0"/>
                      </a:endParaRPr>
                    </a:p>
                  </a:txBody>
                  <a:tcPr marL="63774" marR="63774" marT="0" marB="0" anchor="b"/>
                </a:tc>
              </a:tr>
              <a:tr h="440752">
                <a:tc>
                  <a:txBody>
                    <a:bodyPr/>
                    <a:lstStyle/>
                    <a:p>
                      <a:pPr marL="0" marR="0" algn="l">
                        <a:spcBef>
                          <a:spcPts val="0"/>
                        </a:spcBef>
                        <a:spcAft>
                          <a:spcPts val="0"/>
                        </a:spcAft>
                      </a:pPr>
                      <a:r>
                        <a:rPr lang="en-US" sz="1100">
                          <a:effectLst/>
                        </a:rPr>
                        <a:t>Height*, median (Q1, Q3)</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4226</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212</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65.51 (63.87, 67.23) </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25816</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702</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65.49 (63.78, 67.23) </a:t>
                      </a:r>
                      <a:endParaRPr lang="en-US" sz="1100">
                        <a:effectLst/>
                        <a:latin typeface="Times New Roman" charset="0"/>
                        <a:ea typeface="Calibri" charset="0"/>
                      </a:endParaRPr>
                    </a:p>
                  </a:txBody>
                  <a:tcPr marL="63774" marR="63774" marT="0" marB="0" anchor="b"/>
                </a:tc>
              </a:tr>
              <a:tr h="447126">
                <a:tc>
                  <a:txBody>
                    <a:bodyPr/>
                    <a:lstStyle/>
                    <a:p>
                      <a:pPr marL="0" marR="0" algn="l">
                        <a:spcBef>
                          <a:spcPts val="0"/>
                        </a:spcBef>
                        <a:spcAft>
                          <a:spcPts val="0"/>
                        </a:spcAft>
                      </a:pPr>
                      <a:r>
                        <a:rPr lang="en-US" sz="1100">
                          <a:effectLst/>
                        </a:rPr>
                        <a:t>Weight*, median (Q1, Q3)</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4212</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198</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a:effectLst/>
                        </a:rPr>
                        <a:t>165.14 (124.38, 188.87)</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25911</a:t>
                      </a:r>
                      <a:endParaRPr lang="en-US" sz="1100">
                        <a:effectLst/>
                        <a:latin typeface="Times New Roman" charset="0"/>
                        <a:ea typeface="Calibri" charset="0"/>
                      </a:endParaRPr>
                    </a:p>
                  </a:txBody>
                  <a:tcPr marL="63774" marR="63774" marT="0" marB="0" anchor="b"/>
                </a:tc>
                <a:tc>
                  <a:txBody>
                    <a:bodyPr/>
                    <a:lstStyle/>
                    <a:p>
                      <a:pPr marL="0" marR="0" algn="r">
                        <a:spcBef>
                          <a:spcPts val="0"/>
                        </a:spcBef>
                        <a:spcAft>
                          <a:spcPts val="0"/>
                        </a:spcAft>
                      </a:pPr>
                      <a:r>
                        <a:rPr lang="en-US" sz="1100">
                          <a:effectLst/>
                        </a:rPr>
                        <a:t>607</a:t>
                      </a:r>
                      <a:endParaRPr lang="en-US" sz="1100">
                        <a:effectLst/>
                        <a:latin typeface="Times New Roman" charset="0"/>
                        <a:ea typeface="Calibri" charset="0"/>
                      </a:endParaRPr>
                    </a:p>
                  </a:txBody>
                  <a:tcPr marL="63774" marR="63774" marT="0" marB="0" anchor="b"/>
                </a:tc>
                <a:tc>
                  <a:txBody>
                    <a:bodyPr/>
                    <a:lstStyle/>
                    <a:p>
                      <a:pPr marL="0" marR="0" algn="l">
                        <a:spcBef>
                          <a:spcPts val="0"/>
                        </a:spcBef>
                        <a:spcAft>
                          <a:spcPts val="0"/>
                        </a:spcAft>
                      </a:pPr>
                      <a:r>
                        <a:rPr lang="en-US" sz="1100" dirty="0">
                          <a:effectLst/>
                        </a:rPr>
                        <a:t>174.31 (154.82, 192.82)</a:t>
                      </a:r>
                      <a:endParaRPr lang="en-US" sz="1100" dirty="0">
                        <a:effectLst/>
                        <a:latin typeface="Times New Roman" charset="0"/>
                        <a:ea typeface="Calibri" charset="0"/>
                      </a:endParaRPr>
                    </a:p>
                  </a:txBody>
                  <a:tcPr marL="63774" marR="63774" marT="0" marB="0" anchor="b"/>
                </a:tc>
              </a:tr>
            </a:tbl>
          </a:graphicData>
        </a:graphic>
      </p:graphicFrame>
    </p:spTree>
    <p:extLst>
      <p:ext uri="{BB962C8B-B14F-4D97-AF65-F5344CB8AC3E}">
        <p14:creationId xmlns:p14="http://schemas.microsoft.com/office/powerpoint/2010/main" val="108030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26477"/>
          </a:xfrm>
        </p:spPr>
        <p:txBody>
          <a:bodyPr/>
          <a:lstStyle/>
          <a:p>
            <a:r>
              <a:rPr lang="en-US" smtClean="0"/>
              <a:t>Analysis Plan </a:t>
            </a:r>
            <a:endParaRPr lang="en-US"/>
          </a:p>
        </p:txBody>
      </p:sp>
      <p:sp>
        <p:nvSpPr>
          <p:cNvPr id="3" name="Content Placeholder 2"/>
          <p:cNvSpPr>
            <a:spLocks noGrp="1"/>
          </p:cNvSpPr>
          <p:nvPr>
            <p:ph idx="1"/>
          </p:nvPr>
        </p:nvSpPr>
        <p:spPr>
          <a:xfrm>
            <a:off x="1371600" y="1312985"/>
            <a:ext cx="9601200" cy="4554415"/>
          </a:xfrm>
        </p:spPr>
        <p:txBody>
          <a:bodyPr>
            <a:normAutofit fontScale="85000" lnSpcReduction="10000"/>
          </a:bodyPr>
          <a:lstStyle/>
          <a:p>
            <a:r>
              <a:rPr lang="en-US" sz="2400" dirty="0"/>
              <a:t>Data </a:t>
            </a:r>
            <a:r>
              <a:rPr lang="en-US" sz="2400" dirty="0" smtClean="0"/>
              <a:t>Cleaning – procedure 2, correcting weights, recalculating BMI, collapse ASA</a:t>
            </a:r>
          </a:p>
          <a:p>
            <a:r>
              <a:rPr lang="en-US" sz="2400" dirty="0" smtClean="0"/>
              <a:t>Missing Data analysis– </a:t>
            </a:r>
            <a:r>
              <a:rPr lang="en-US" sz="2400" dirty="0"/>
              <a:t>Albumin missing 50% of data</a:t>
            </a:r>
          </a:p>
          <a:p>
            <a:pPr lvl="1"/>
            <a:r>
              <a:rPr lang="en-US" sz="2200" dirty="0"/>
              <a:t>Albumin data MAR based on ASA. </a:t>
            </a:r>
            <a:r>
              <a:rPr lang="en-US" sz="2200" dirty="0" smtClean="0"/>
              <a:t>Theoretically should </a:t>
            </a:r>
            <a:r>
              <a:rPr lang="en-US" sz="2200" dirty="0"/>
              <a:t>not result in biased </a:t>
            </a:r>
            <a:r>
              <a:rPr lang="en-US" sz="2200" dirty="0" smtClean="0"/>
              <a:t>estimates but could produce bias in estimates since ASA is related to mortality</a:t>
            </a:r>
          </a:p>
          <a:p>
            <a:r>
              <a:rPr lang="en-US" sz="2400" dirty="0" smtClean="0"/>
              <a:t>PROC LOGISTIC </a:t>
            </a:r>
          </a:p>
          <a:p>
            <a:pPr lvl="1"/>
            <a:r>
              <a:rPr lang="en-US" sz="2400" dirty="0" smtClean="0"/>
              <a:t>Primary model:  model mortality with  procedure, categorical ASA,  and BMI – generate adjusted expected death rate for period 39 </a:t>
            </a:r>
          </a:p>
          <a:p>
            <a:pPr lvl="1"/>
            <a:r>
              <a:rPr lang="en-US" sz="2400" dirty="0" smtClean="0"/>
              <a:t>Model with albumin: </a:t>
            </a:r>
            <a:r>
              <a:rPr lang="en-US" sz="2400" dirty="0"/>
              <a:t>model mortality with  procedure, categorical ASA,  </a:t>
            </a:r>
            <a:r>
              <a:rPr lang="en-US" sz="2400" dirty="0" smtClean="0"/>
              <a:t>BMI, and albumin </a:t>
            </a:r>
            <a:r>
              <a:rPr lang="en-US" sz="2400" dirty="0"/>
              <a:t>– generate adjusted expected death rate for period 39 </a:t>
            </a:r>
            <a:endParaRPr lang="en-US" sz="2400" dirty="0" smtClean="0"/>
          </a:p>
          <a:p>
            <a:r>
              <a:rPr lang="en-US" sz="2400" dirty="0" smtClean="0"/>
              <a:t>Calculate observed </a:t>
            </a:r>
            <a:r>
              <a:rPr lang="en-US" sz="2400" dirty="0"/>
              <a:t>death rates for </a:t>
            </a:r>
            <a:r>
              <a:rPr lang="en-US" sz="2400" dirty="0" smtClean="0"/>
              <a:t>period 39</a:t>
            </a:r>
            <a:endParaRPr lang="en-US" sz="2400" dirty="0"/>
          </a:p>
          <a:p>
            <a:r>
              <a:rPr lang="en-US" sz="2400" dirty="0"/>
              <a:t>Compare observed death rate to adjusted rates for each hospital to determine if any action needs to be taken or if policies can be applied to other hospitals to improve mortality </a:t>
            </a:r>
            <a:r>
              <a:rPr lang="en-US" sz="2400" dirty="0" smtClean="0"/>
              <a:t>outcomes (threshold of 20% change is of concern) </a:t>
            </a:r>
          </a:p>
          <a:p>
            <a:endParaRPr lang="en-US" sz="2400" dirty="0"/>
          </a:p>
          <a:p>
            <a:endParaRPr lang="en-US" dirty="0"/>
          </a:p>
        </p:txBody>
      </p:sp>
    </p:spTree>
    <p:extLst>
      <p:ext uri="{BB962C8B-B14F-4D97-AF65-F5344CB8AC3E}">
        <p14:creationId xmlns:p14="http://schemas.microsoft.com/office/powerpoint/2010/main" val="180638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169984"/>
            <a:ext cx="10199077" cy="627185"/>
          </a:xfrm>
        </p:spPr>
        <p:txBody>
          <a:bodyPr>
            <a:noAutofit/>
          </a:bodyPr>
          <a:lstStyle/>
          <a:p>
            <a:r>
              <a:rPr lang="en-US" sz="3200" dirty="0" smtClean="0"/>
              <a:t>Observed and Adjusted Expected Death Rates by Hospital</a:t>
            </a:r>
            <a:endParaRPr lang="en-US" sz="3200" dirty="0"/>
          </a:p>
        </p:txBody>
      </p:sp>
      <p:sp>
        <p:nvSpPr>
          <p:cNvPr id="5" name="Content Placeholder 4"/>
          <p:cNvSpPr>
            <a:spLocks noGrp="1"/>
          </p:cNvSpPr>
          <p:nvPr>
            <p:ph idx="1"/>
          </p:nvPr>
        </p:nvSpPr>
        <p:spPr/>
        <p:txBody>
          <a:bodyPr/>
          <a:lstStyle/>
          <a:p>
            <a:endParaRPr lang="en-US"/>
          </a:p>
        </p:txBody>
      </p:sp>
      <p:grpSp>
        <p:nvGrpSpPr>
          <p:cNvPr id="7" name="Group 6"/>
          <p:cNvGrpSpPr/>
          <p:nvPr/>
        </p:nvGrpSpPr>
        <p:grpSpPr>
          <a:xfrm>
            <a:off x="1031631" y="750277"/>
            <a:ext cx="10539045" cy="5070231"/>
            <a:chOff x="0" y="0"/>
            <a:chExt cx="7179945" cy="2615565"/>
          </a:xfrm>
        </p:grpSpPr>
        <p:grpSp>
          <p:nvGrpSpPr>
            <p:cNvPr id="8" name="Group 7"/>
            <p:cNvGrpSpPr/>
            <p:nvPr/>
          </p:nvGrpSpPr>
          <p:grpSpPr>
            <a:xfrm>
              <a:off x="0" y="0"/>
              <a:ext cx="7179945" cy="2183765"/>
              <a:chOff x="0" y="0"/>
              <a:chExt cx="7179945" cy="2183765"/>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3522345" cy="2174240"/>
              </a:xfrm>
              <a:prstGeom prst="rect">
                <a:avLst/>
              </a:prstGeom>
              <a:noFill/>
              <a:ln>
                <a:no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536950" cy="2183765"/>
              </a:xfrm>
              <a:prstGeom prst="rect">
                <a:avLst/>
              </a:prstGeom>
              <a:noFill/>
              <a:ln>
                <a:noFill/>
              </a:ln>
            </p:spPr>
          </p:pic>
        </p:grpSp>
        <p:sp>
          <p:nvSpPr>
            <p:cNvPr id="9" name="Text Box 8"/>
            <p:cNvSpPr txBox="1"/>
            <p:nvPr/>
          </p:nvSpPr>
          <p:spPr>
            <a:xfrm>
              <a:off x="114300" y="2194560"/>
              <a:ext cx="6858000" cy="421005"/>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000" b="1" dirty="0">
                  <a:effectLst/>
                  <a:latin typeface="Apple Symbols" charset="0"/>
                  <a:ea typeface="Calibri" charset="0"/>
                </a:rPr>
                <a:t>Figure 1. Observed and Adjusted Expected Death Rates in period 39 in the Primary Model and the Model with Albumin. *Note connecting lines are not pictured to show trend, but to ease the alignment of points for the reader. </a:t>
              </a:r>
              <a:endParaRPr lang="en-US" sz="2000" dirty="0">
                <a:effectLst/>
                <a:latin typeface="Times New Roman" charset="0"/>
                <a:ea typeface="Calibri" charset="0"/>
              </a:endParaRPr>
            </a:p>
          </p:txBody>
        </p:sp>
      </p:grpSp>
      <p:sp>
        <p:nvSpPr>
          <p:cNvPr id="12" name="TextBox 11"/>
          <p:cNvSpPr txBox="1"/>
          <p:nvPr/>
        </p:nvSpPr>
        <p:spPr>
          <a:xfrm>
            <a:off x="1371599" y="6002215"/>
            <a:ext cx="10539047" cy="369332"/>
          </a:xfrm>
          <a:prstGeom prst="rect">
            <a:avLst/>
          </a:prstGeom>
          <a:noFill/>
        </p:spPr>
        <p:txBody>
          <a:bodyPr wrap="square" rtlCol="0">
            <a:spAutoFit/>
          </a:bodyPr>
          <a:lstStyle/>
          <a:p>
            <a:pPr marL="285750" indent="-285750">
              <a:buFont typeface="Arial" charset="0"/>
              <a:buChar char="•"/>
            </a:pPr>
            <a:r>
              <a:rPr lang="en-US" dirty="0" smtClean="0"/>
              <a:t>Not much difference observed between looking at the data crudely </a:t>
            </a:r>
            <a:endParaRPr lang="en-US" dirty="0"/>
          </a:p>
        </p:txBody>
      </p:sp>
    </p:spTree>
    <p:extLst>
      <p:ext uri="{BB962C8B-B14F-4D97-AF65-F5344CB8AC3E}">
        <p14:creationId xmlns:p14="http://schemas.microsoft.com/office/powerpoint/2010/main" val="213908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Percent Change of Observed to Expected Death Rate Ratios in Primary Model and Model With Albumin </a:t>
            </a:r>
            <a:endParaRPr lang="en-US" dirty="0"/>
          </a:p>
        </p:txBody>
      </p:sp>
      <p:sp>
        <p:nvSpPr>
          <p:cNvPr id="3" name="Content Placeholder 2"/>
          <p:cNvSpPr>
            <a:spLocks noGrp="1"/>
          </p:cNvSpPr>
          <p:nvPr>
            <p:ph idx="1"/>
          </p:nvPr>
        </p:nvSpPr>
        <p:spPr>
          <a:xfrm>
            <a:off x="7608276" y="2286000"/>
            <a:ext cx="3364523" cy="3581400"/>
          </a:xfrm>
        </p:spPr>
        <p:txBody>
          <a:bodyPr>
            <a:normAutofit fontScale="92500" lnSpcReduction="10000"/>
          </a:bodyPr>
          <a:lstStyle/>
          <a:p>
            <a:r>
              <a:rPr lang="en-US" dirty="0"/>
              <a:t>F</a:t>
            </a:r>
            <a:r>
              <a:rPr lang="en-US" dirty="0" smtClean="0"/>
              <a:t>or </a:t>
            </a:r>
            <a:r>
              <a:rPr lang="en-US" dirty="0"/>
              <a:t>those with a higher than a 20% change in the observed and expected death rates, the models do not seem to line up and give the same ratio which could indicate some level of bias</a:t>
            </a:r>
            <a:r>
              <a:rPr lang="en-US" dirty="0" smtClean="0"/>
              <a:t>.</a:t>
            </a:r>
          </a:p>
          <a:p>
            <a:r>
              <a:rPr lang="en-US" dirty="0" smtClean="0"/>
              <a:t>Points overlap more under a 20% change than over a 20% change</a:t>
            </a:r>
          </a:p>
          <a:p>
            <a:r>
              <a:rPr lang="en-US" dirty="0" smtClean="0"/>
              <a:t>17 hospitals has a percent change of 20% or more </a:t>
            </a:r>
            <a:endParaRPr lang="en-US" dirty="0"/>
          </a:p>
        </p:txBody>
      </p:sp>
      <p:grpSp>
        <p:nvGrpSpPr>
          <p:cNvPr id="4" name="Group 3"/>
          <p:cNvGrpSpPr/>
          <p:nvPr/>
        </p:nvGrpSpPr>
        <p:grpSpPr>
          <a:xfrm>
            <a:off x="1371599" y="2312670"/>
            <a:ext cx="6846277" cy="4439822"/>
            <a:chOff x="0" y="0"/>
            <a:chExt cx="5940188" cy="352815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54270" cy="3058160"/>
            </a:xfrm>
            <a:prstGeom prst="rect">
              <a:avLst/>
            </a:prstGeom>
            <a:noFill/>
            <a:ln>
              <a:noFill/>
            </a:ln>
          </p:spPr>
        </p:pic>
        <p:sp>
          <p:nvSpPr>
            <p:cNvPr id="6" name="Text Box 11"/>
            <p:cNvSpPr txBox="1"/>
            <p:nvPr/>
          </p:nvSpPr>
          <p:spPr>
            <a:xfrm>
              <a:off x="225188" y="2927445"/>
              <a:ext cx="5715000" cy="6007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a:effectLst/>
                  <a:latin typeface="Apple Symbols" charset="0"/>
                  <a:ea typeface="Calibri" charset="0"/>
                </a:rPr>
                <a:t> </a:t>
              </a:r>
              <a:endParaRPr lang="en-US" sz="1200">
                <a:effectLst/>
                <a:latin typeface="Times New Roman" charset="0"/>
                <a:ea typeface="Calibri" charset="0"/>
              </a:endParaRPr>
            </a:p>
            <a:p>
              <a:pPr marL="0" marR="0">
                <a:spcBef>
                  <a:spcPts val="0"/>
                </a:spcBef>
                <a:spcAft>
                  <a:spcPts val="0"/>
                </a:spcAft>
              </a:pPr>
              <a:r>
                <a:rPr lang="en-US" sz="1200" b="1">
                  <a:effectLst/>
                  <a:latin typeface="Apple Symbols" charset="0"/>
                  <a:ea typeface="Calibri" charset="0"/>
                </a:rPr>
                <a:t>Figure 2. Observed to Expected Ratios. Percent Change Comparisons Between Observed and Expected Death rates in the Primary Model and the Model with albumin. </a:t>
              </a:r>
              <a:endParaRPr lang="en-US" sz="1200">
                <a:effectLst/>
                <a:latin typeface="Times New Roman" charset="0"/>
                <a:ea typeface="Calibri" charset="0"/>
              </a:endParaRPr>
            </a:p>
          </p:txBody>
        </p:sp>
      </p:grpSp>
    </p:spTree>
    <p:extLst>
      <p:ext uri="{BB962C8B-B14F-4D97-AF65-F5344CB8AC3E}">
        <p14:creationId xmlns:p14="http://schemas.microsoft.com/office/powerpoint/2010/main" val="27866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6495"/>
            <a:ext cx="9601200" cy="1485900"/>
          </a:xfrm>
        </p:spPr>
        <p:txBody>
          <a:bodyPr>
            <a:normAutofit/>
          </a:bodyPr>
          <a:lstStyle/>
          <a:p>
            <a:r>
              <a:rPr lang="en-US" sz="2400" dirty="0" smtClean="0"/>
              <a:t>Percent Change Between Expected Death Rate in Primary Model and Expected Death Rate in the Model with Albumin </a:t>
            </a:r>
            <a:endParaRPr lang="en-US" sz="2400" dirty="0"/>
          </a:p>
        </p:txBody>
      </p:sp>
      <p:sp>
        <p:nvSpPr>
          <p:cNvPr id="3" name="Content Placeholder 2"/>
          <p:cNvSpPr>
            <a:spLocks noGrp="1"/>
          </p:cNvSpPr>
          <p:nvPr>
            <p:ph idx="1"/>
          </p:nvPr>
        </p:nvSpPr>
        <p:spPr>
          <a:xfrm>
            <a:off x="6700916" y="1101969"/>
            <a:ext cx="4536831" cy="5263662"/>
          </a:xfrm>
        </p:spPr>
        <p:txBody>
          <a:bodyPr>
            <a:normAutofit lnSpcReduction="10000"/>
          </a:bodyPr>
          <a:lstStyle/>
          <a:p>
            <a:r>
              <a:rPr lang="en-US" sz="1400" dirty="0" smtClean="0"/>
              <a:t>% change (expected </a:t>
            </a:r>
            <a:r>
              <a:rPr lang="en-US" sz="1400" dirty="0"/>
              <a:t>death rate with albumin model – expected death rate primary model) / expected death rate in the primary model x </a:t>
            </a:r>
            <a:r>
              <a:rPr lang="en-US" sz="1400" dirty="0" smtClean="0"/>
              <a:t>100</a:t>
            </a:r>
          </a:p>
          <a:p>
            <a:r>
              <a:rPr lang="en-US" sz="1400" dirty="0" smtClean="0"/>
              <a:t>Values </a:t>
            </a:r>
            <a:r>
              <a:rPr lang="en-US" sz="1400" dirty="0"/>
              <a:t>above the line indicate positive percent change or percent increase showing that the expected death </a:t>
            </a:r>
            <a:r>
              <a:rPr lang="en-US" sz="1400" dirty="0" smtClean="0"/>
              <a:t>rates </a:t>
            </a:r>
            <a:r>
              <a:rPr lang="en-US" sz="1400" dirty="0"/>
              <a:t>for the model with albumin was larger than the expected death rate for the primary </a:t>
            </a:r>
            <a:r>
              <a:rPr lang="en-US" sz="1400" dirty="0" smtClean="0"/>
              <a:t>model. </a:t>
            </a:r>
          </a:p>
          <a:p>
            <a:r>
              <a:rPr lang="en-US" sz="1400" dirty="0"/>
              <a:t>Values below the line show that the expected death </a:t>
            </a:r>
            <a:r>
              <a:rPr lang="en-US" sz="1400" dirty="0" smtClean="0"/>
              <a:t>rates </a:t>
            </a:r>
            <a:r>
              <a:rPr lang="en-US" sz="1400" dirty="0"/>
              <a:t>of the model with albumin are smaller than the expected death rates in the primary model</a:t>
            </a:r>
            <a:r>
              <a:rPr lang="en-US" sz="1400" dirty="0" smtClean="0"/>
              <a:t>.</a:t>
            </a:r>
          </a:p>
          <a:p>
            <a:r>
              <a:rPr lang="en-US" sz="1400" dirty="0" smtClean="0"/>
              <a:t>For </a:t>
            </a:r>
            <a:r>
              <a:rPr lang="en-US" sz="1400" dirty="0"/>
              <a:t>hospitals whose percent change is positive (above the black line) there could be some bias in the </a:t>
            </a:r>
            <a:r>
              <a:rPr lang="en-US" sz="1400" dirty="0" smtClean="0"/>
              <a:t>model with albumin since </a:t>
            </a:r>
            <a:r>
              <a:rPr lang="en-US" sz="1400" dirty="0"/>
              <a:t>these </a:t>
            </a:r>
            <a:r>
              <a:rPr lang="en-US" sz="1400" dirty="0" smtClean="0"/>
              <a:t>expected </a:t>
            </a:r>
            <a:r>
              <a:rPr lang="en-US" sz="1400" dirty="0"/>
              <a:t>death </a:t>
            </a:r>
            <a:r>
              <a:rPr lang="en-US" sz="1400" dirty="0" smtClean="0"/>
              <a:t>rates yield larger values. </a:t>
            </a:r>
          </a:p>
          <a:p>
            <a:r>
              <a:rPr lang="en-US" sz="1400" dirty="0" smtClean="0"/>
              <a:t>If hospitals </a:t>
            </a:r>
            <a:r>
              <a:rPr lang="en-US" sz="1400" dirty="0"/>
              <a:t>that have higher expected death rate values from the model with albumin (values are above the black line), then perhaps hospitals that adjusted for albumin had patients that were more likely to die, resulting in a higher death rates with albumin in the model. </a:t>
            </a:r>
            <a:endParaRPr lang="en-US" sz="1400" dirty="0" smtClean="0"/>
          </a:p>
          <a:p>
            <a:r>
              <a:rPr lang="en-US" sz="1400" dirty="0" smtClean="0"/>
              <a:t>This </a:t>
            </a:r>
            <a:r>
              <a:rPr lang="en-US" sz="1400" dirty="0"/>
              <a:t>could be due to the fact that sicker individuals (higher ASA values) were more likely to have albumin data which would bias the results away from the </a:t>
            </a:r>
            <a:r>
              <a:rPr lang="en-US" sz="1400" dirty="0" smtClean="0"/>
              <a:t>null. </a:t>
            </a:r>
          </a:p>
        </p:txBody>
      </p:sp>
      <p:grpSp>
        <p:nvGrpSpPr>
          <p:cNvPr id="4" name="Group 3"/>
          <p:cNvGrpSpPr/>
          <p:nvPr/>
        </p:nvGrpSpPr>
        <p:grpSpPr>
          <a:xfrm>
            <a:off x="890758" y="1280355"/>
            <a:ext cx="5662442" cy="4628076"/>
            <a:chOff x="0" y="0"/>
            <a:chExt cx="5600700" cy="354281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188" y="0"/>
              <a:ext cx="4911725" cy="3032125"/>
            </a:xfrm>
            <a:prstGeom prst="rect">
              <a:avLst/>
            </a:prstGeom>
            <a:noFill/>
            <a:ln>
              <a:noFill/>
            </a:ln>
          </p:spPr>
        </p:pic>
        <p:sp>
          <p:nvSpPr>
            <p:cNvPr id="6" name="Text Box 14"/>
            <p:cNvSpPr txBox="1"/>
            <p:nvPr/>
          </p:nvSpPr>
          <p:spPr>
            <a:xfrm>
              <a:off x="0" y="3084237"/>
              <a:ext cx="5600700" cy="458578"/>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200" b="1">
                  <a:effectLst/>
                  <a:latin typeface="Apple Symbols" charset="0"/>
                  <a:ea typeface="Calibri" charset="0"/>
                </a:rPr>
                <a:t>Figure 3. Percent Change of Expected Death Rate in Primary Model and Expected Death Rate in the Model with Albumin. </a:t>
              </a:r>
              <a:endParaRPr lang="en-US" sz="1200">
                <a:effectLst/>
                <a:latin typeface="Times New Roman" charset="0"/>
                <a:ea typeface="Calibri" charset="0"/>
              </a:endParaRPr>
            </a:p>
          </p:txBody>
        </p:sp>
      </p:grpSp>
    </p:spTree>
    <p:extLst>
      <p:ext uri="{BB962C8B-B14F-4D97-AF65-F5344CB8AC3E}">
        <p14:creationId xmlns:p14="http://schemas.microsoft.com/office/powerpoint/2010/main" val="144281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56138"/>
          </a:xfrm>
        </p:spPr>
        <p:txBody>
          <a:bodyPr/>
          <a:lstStyle/>
          <a:p>
            <a:r>
              <a:rPr lang="en-US" dirty="0" smtClean="0"/>
              <a:t>Conclusions </a:t>
            </a:r>
            <a:r>
              <a:rPr lang="en-US" smtClean="0"/>
              <a:t>and Limitations</a:t>
            </a:r>
            <a:endParaRPr lang="en-US"/>
          </a:p>
        </p:txBody>
      </p:sp>
      <p:sp>
        <p:nvSpPr>
          <p:cNvPr id="3" name="Content Placeholder 2"/>
          <p:cNvSpPr>
            <a:spLocks noGrp="1"/>
          </p:cNvSpPr>
          <p:nvPr>
            <p:ph idx="1"/>
          </p:nvPr>
        </p:nvSpPr>
        <p:spPr>
          <a:xfrm>
            <a:off x="844062" y="1348154"/>
            <a:ext cx="10996246" cy="5205046"/>
          </a:xfrm>
        </p:spPr>
        <p:txBody>
          <a:bodyPr>
            <a:normAutofit fontScale="85000" lnSpcReduction="10000"/>
          </a:bodyPr>
          <a:lstStyle/>
          <a:p>
            <a:r>
              <a:rPr lang="en-US" dirty="0"/>
              <a:t>I</a:t>
            </a:r>
            <a:r>
              <a:rPr lang="en-US" dirty="0" smtClean="0"/>
              <a:t>n </a:t>
            </a:r>
            <a:r>
              <a:rPr lang="en-US" dirty="0"/>
              <a:t>some hospitals, the model with albumin may have biased results since those who are sicker are more likely to have albumin data and those that are sicker are at a higher risk of mortality</a:t>
            </a:r>
            <a:r>
              <a:rPr lang="en-US" dirty="0" smtClean="0"/>
              <a:t>.</a:t>
            </a:r>
          </a:p>
          <a:p>
            <a:r>
              <a:rPr lang="en-US" dirty="0" smtClean="0"/>
              <a:t>In </a:t>
            </a:r>
            <a:r>
              <a:rPr lang="en-US" dirty="0"/>
              <a:t>further reports it would be interesting to collect albumin data on all patients to see if expected values are truly different for primary models and models with albumin. </a:t>
            </a:r>
            <a:endParaRPr lang="en-US" dirty="0" smtClean="0"/>
          </a:p>
          <a:p>
            <a:r>
              <a:rPr lang="en-US" dirty="0" smtClean="0"/>
              <a:t>In </a:t>
            </a:r>
            <a:r>
              <a:rPr lang="en-US" dirty="0"/>
              <a:t>terms of which hospitals should be visited, </a:t>
            </a:r>
            <a:r>
              <a:rPr lang="en-US" dirty="0" smtClean="0"/>
              <a:t>the 17 hospitals with a greater than 20% change between observed and expected death rates may </a:t>
            </a:r>
            <a:r>
              <a:rPr lang="en-US" dirty="0"/>
              <a:t>want to be looked at further </a:t>
            </a:r>
            <a:endParaRPr lang="en-US" dirty="0" smtClean="0"/>
          </a:p>
          <a:p>
            <a:pPr lvl="1"/>
            <a:r>
              <a:rPr lang="en-US" dirty="0" smtClean="0"/>
              <a:t>hospitals </a:t>
            </a:r>
            <a:r>
              <a:rPr lang="en-US" dirty="0"/>
              <a:t>17 and 34 seemed to have the highest death rates in both models and this may need to be addressed by hospital administration. </a:t>
            </a:r>
            <a:endParaRPr lang="en-US" dirty="0" smtClean="0"/>
          </a:p>
          <a:p>
            <a:r>
              <a:rPr lang="en-US" dirty="0" smtClean="0"/>
              <a:t>For </a:t>
            </a:r>
            <a:r>
              <a:rPr lang="en-US" dirty="0"/>
              <a:t>hospitals that are doing well in keeping mortality down, VA administration may be interested in visiting hospitals 9, 19, 32, 33, 42, and 44 to see how they are working to improve mortality outcomes after cardiac </a:t>
            </a:r>
            <a:r>
              <a:rPr lang="en-US" dirty="0" smtClean="0"/>
              <a:t>procedures.</a:t>
            </a:r>
          </a:p>
          <a:p>
            <a:pPr lvl="1"/>
            <a:r>
              <a:rPr lang="en-US" dirty="0" smtClean="0"/>
              <a:t>These </a:t>
            </a:r>
            <a:r>
              <a:rPr lang="en-US" dirty="0"/>
              <a:t>methods may be useful to implement in other VA network hospitals to help keep mortality low</a:t>
            </a:r>
            <a:r>
              <a:rPr lang="en-US" dirty="0" smtClean="0"/>
              <a:t>.</a:t>
            </a:r>
          </a:p>
          <a:p>
            <a:r>
              <a:rPr lang="en-US" dirty="0" smtClean="0"/>
              <a:t> </a:t>
            </a:r>
            <a:r>
              <a:rPr lang="en-US" dirty="0"/>
              <a:t>A strength of this study is the availability of past years’ data to calculate adjusted values to have better means of comparing observed and expected death rates. </a:t>
            </a:r>
            <a:endParaRPr lang="en-US" dirty="0" smtClean="0"/>
          </a:p>
          <a:p>
            <a:r>
              <a:rPr lang="en-US" dirty="0" smtClean="0"/>
              <a:t>A </a:t>
            </a:r>
            <a:r>
              <a:rPr lang="en-US" dirty="0"/>
              <a:t>limitation of this study is that although the observed and expected death rates can be calculated and observed we cannot be sure any change are statistically significant as we cannot assume our population is normally distributed. In further studies, performing a bootstrap to generate confidence intervals would be beneficial to see if changes between observed death rates and expected death rates are significant.</a:t>
            </a:r>
            <a:endParaRPr lang="en-US" dirty="0"/>
          </a:p>
        </p:txBody>
      </p:sp>
    </p:spTree>
    <p:extLst>
      <p:ext uri="{BB962C8B-B14F-4D97-AF65-F5344CB8AC3E}">
        <p14:creationId xmlns:p14="http://schemas.microsoft.com/office/powerpoint/2010/main" val="130238437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42</TotalTime>
  <Words>1096</Words>
  <Application>Microsoft Macintosh PowerPoint</Application>
  <PresentationFormat>Widescreen</PresentationFormat>
  <Paragraphs>145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 Symbols</vt:lpstr>
      <vt:lpstr>Calibri</vt:lpstr>
      <vt:lpstr>Franklin Gothic Book</vt:lpstr>
      <vt:lpstr>Times New Roman</vt:lpstr>
      <vt:lpstr>Arial</vt:lpstr>
      <vt:lpstr>Crop</vt:lpstr>
      <vt:lpstr>Quality monitoring assessment of mortality at VA hospitals performing Cardiac Procedures</vt:lpstr>
      <vt:lpstr>Research question and Summary of Data  </vt:lpstr>
      <vt:lpstr>Analysis Plan </vt:lpstr>
      <vt:lpstr>Observed and Adjusted Expected Death Rates by Hospital</vt:lpstr>
      <vt:lpstr>Percent Change of Observed to Expected Death Rate Ratios in Primary Model and Model With Albumin </vt:lpstr>
      <vt:lpstr>Percent Change Between Expected Death Rate in Primary Model and Expected Death Rate in the Model with Albumin </vt:lpstr>
      <vt:lpstr>Conclusions and Limitations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monitoring assessment of mortality at VA hospitals performing Cardiac Procedures</dc:title>
  <dc:creator>Bridget Balkaran</dc:creator>
  <cp:lastModifiedBy>Bridget Balkaran</cp:lastModifiedBy>
  <cp:revision>5</cp:revision>
  <dcterms:created xsi:type="dcterms:W3CDTF">2017-11-01T15:51:39Z</dcterms:created>
  <dcterms:modified xsi:type="dcterms:W3CDTF">2017-11-01T16:33:54Z</dcterms:modified>
</cp:coreProperties>
</file>