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 snapToObjects="1">
      <p:cViewPr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Role of early increased measures of inflammation and their associations with cognition and brain structure </a:t>
            </a:r>
            <a:r>
              <a:rPr lang="en-US" sz="4400" smtClean="0"/>
              <a:t>in aMCI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Bridget </a:t>
            </a:r>
            <a:r>
              <a:rPr lang="en-US" dirty="0" err="1" smtClean="0"/>
              <a:t>Balkaran</a:t>
            </a:r>
            <a:endParaRPr lang="en-US" dirty="0" smtClean="0"/>
          </a:p>
          <a:p>
            <a:r>
              <a:rPr lang="en-US" dirty="0" smtClean="0"/>
              <a:t>BIOS 6623 Project 4 Interim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61551"/>
          </a:xfrm>
        </p:spPr>
        <p:txBody>
          <a:bodyPr/>
          <a:lstStyle/>
          <a:p>
            <a:r>
              <a:rPr lang="en-US" dirty="0" smtClean="0"/>
              <a:t>Research Questions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639" y="1348154"/>
            <a:ext cx="10645041" cy="4532664"/>
          </a:xfrm>
        </p:spPr>
        <p:txBody>
          <a:bodyPr numCol="2">
            <a:normAutofit fontScale="32500" lnSpcReduction="20000"/>
          </a:bodyPr>
          <a:lstStyle/>
          <a:p>
            <a:pPr lvl="1"/>
            <a:r>
              <a:rPr lang="en-US" sz="4000" dirty="0" smtClean="0"/>
              <a:t>Aim 1a</a:t>
            </a:r>
            <a:r>
              <a:rPr lang="en-US" sz="4000" dirty="0"/>
              <a:t>: Higher baseline cytokine and chemokine levels in circulating plasma will predict </a:t>
            </a:r>
          </a:p>
          <a:p>
            <a:pPr lvl="2"/>
            <a:r>
              <a:rPr lang="en-US" sz="4000" dirty="0"/>
              <a:t>declines in memory consolidation </a:t>
            </a:r>
            <a:r>
              <a:rPr lang="en-US" sz="4000" dirty="0" smtClean="0"/>
              <a:t>(CVLT)  and </a:t>
            </a:r>
            <a:endParaRPr lang="en-US" sz="4000" dirty="0"/>
          </a:p>
          <a:p>
            <a:pPr lvl="2"/>
            <a:r>
              <a:rPr lang="en-US" sz="4000" dirty="0"/>
              <a:t>declines in AD-signature cortical thickness</a:t>
            </a:r>
          </a:p>
          <a:p>
            <a:pPr lvl="1"/>
            <a:r>
              <a:rPr lang="en-US" sz="4000" dirty="0" smtClean="0"/>
              <a:t>Aim 1b</a:t>
            </a:r>
            <a:r>
              <a:rPr lang="en-US" sz="4000" dirty="0"/>
              <a:t>: Greater increases in cytokines and chemokines will be associated with </a:t>
            </a:r>
          </a:p>
          <a:p>
            <a:pPr lvl="2"/>
            <a:r>
              <a:rPr lang="en-US" sz="4000" dirty="0"/>
              <a:t>greater declines in episodic memory </a:t>
            </a:r>
          </a:p>
          <a:p>
            <a:pPr lvl="2"/>
            <a:r>
              <a:rPr lang="en-US" sz="4000" dirty="0"/>
              <a:t>and cortical </a:t>
            </a:r>
            <a:r>
              <a:rPr lang="en-US" sz="4000" dirty="0" smtClean="0"/>
              <a:t>thickness</a:t>
            </a:r>
          </a:p>
          <a:p>
            <a:pPr lvl="1"/>
            <a:r>
              <a:rPr lang="en-US" sz="4000" dirty="0" smtClean="0"/>
              <a:t>Explanatory Variables</a:t>
            </a:r>
          </a:p>
          <a:p>
            <a:pPr lvl="2"/>
            <a:r>
              <a:rPr lang="en-US" sz="4000" dirty="0" smtClean="0"/>
              <a:t>Novelty peripheral inflammatory markers</a:t>
            </a:r>
          </a:p>
          <a:p>
            <a:pPr lvl="3"/>
            <a:r>
              <a:rPr lang="en-US" sz="4000" dirty="0"/>
              <a:t>MCP-1</a:t>
            </a:r>
          </a:p>
          <a:p>
            <a:pPr lvl="3"/>
            <a:r>
              <a:rPr lang="en-US" sz="4000" dirty="0" smtClean="0"/>
              <a:t>Eotaxin-1</a:t>
            </a:r>
          </a:p>
          <a:p>
            <a:pPr lvl="2"/>
            <a:r>
              <a:rPr lang="en-US" sz="4000" dirty="0" smtClean="0"/>
              <a:t>Established peripheral </a:t>
            </a:r>
            <a:r>
              <a:rPr lang="en-US" sz="4000" dirty="0" err="1" smtClean="0"/>
              <a:t>inflamatory</a:t>
            </a:r>
            <a:r>
              <a:rPr lang="en-US" sz="4000" dirty="0" smtClean="0"/>
              <a:t> markers </a:t>
            </a:r>
          </a:p>
          <a:p>
            <a:pPr lvl="3"/>
            <a:r>
              <a:rPr lang="en-US" sz="4000" dirty="0"/>
              <a:t>IL-6</a:t>
            </a:r>
          </a:p>
          <a:p>
            <a:pPr lvl="3"/>
            <a:r>
              <a:rPr lang="en-US" sz="4000" dirty="0"/>
              <a:t>TNF-</a:t>
            </a:r>
            <a:r>
              <a:rPr lang="en-US" sz="4000" dirty="0" smtClean="0">
                <a:sym typeface="Symbol" charset="2"/>
              </a:rPr>
              <a:t></a:t>
            </a:r>
          </a:p>
          <a:p>
            <a:pPr lvl="2"/>
            <a:r>
              <a:rPr lang="en-US" sz="4000" dirty="0" smtClean="0">
                <a:sym typeface="Symbol" charset="2"/>
              </a:rPr>
              <a:t>Markers of AD Pathology</a:t>
            </a:r>
          </a:p>
          <a:p>
            <a:pPr lvl="3"/>
            <a:r>
              <a:rPr lang="en-US" sz="4000" dirty="0">
                <a:sym typeface="Symbol" charset="2"/>
              </a:rPr>
              <a:t></a:t>
            </a:r>
            <a:r>
              <a:rPr lang="en-US" sz="4000" dirty="0"/>
              <a:t>-2 </a:t>
            </a:r>
            <a:r>
              <a:rPr lang="en-US" sz="4000" dirty="0" err="1"/>
              <a:t>Microgobulin</a:t>
            </a:r>
            <a:r>
              <a:rPr lang="en-US" sz="4000" dirty="0"/>
              <a:t> (</a:t>
            </a:r>
            <a:r>
              <a:rPr lang="en-US" sz="4000" dirty="0">
                <a:sym typeface="Symbol" charset="2"/>
              </a:rPr>
              <a:t></a:t>
            </a:r>
            <a:r>
              <a:rPr lang="en-US" sz="4000" dirty="0"/>
              <a:t>2MG) </a:t>
            </a:r>
          </a:p>
          <a:p>
            <a:pPr lvl="3"/>
            <a:r>
              <a:rPr lang="en-US" sz="4000" dirty="0" smtClean="0"/>
              <a:t>ACT</a:t>
            </a:r>
          </a:p>
          <a:p>
            <a:pPr lvl="2"/>
            <a:r>
              <a:rPr lang="en-US" sz="4000" dirty="0" smtClean="0"/>
              <a:t>Control Variables</a:t>
            </a:r>
          </a:p>
          <a:p>
            <a:pPr lvl="3"/>
            <a:r>
              <a:rPr lang="en-US" sz="4000" dirty="0" smtClean="0"/>
              <a:t>Age </a:t>
            </a:r>
          </a:p>
          <a:p>
            <a:pPr lvl="3"/>
            <a:r>
              <a:rPr lang="en-US" sz="4000" dirty="0" smtClean="0"/>
              <a:t>Sex	</a:t>
            </a:r>
          </a:p>
          <a:p>
            <a:pPr lvl="1"/>
            <a:r>
              <a:rPr lang="en-US" sz="4000" dirty="0" smtClean="0"/>
              <a:t>Outcome Measures</a:t>
            </a:r>
            <a:r>
              <a:rPr lang="en-US" sz="4000" dirty="0"/>
              <a:t> </a:t>
            </a:r>
            <a:endParaRPr lang="en-US" sz="4000" dirty="0" smtClean="0"/>
          </a:p>
          <a:p>
            <a:pPr lvl="2"/>
            <a:r>
              <a:rPr lang="en-US" sz="4000" dirty="0" smtClean="0"/>
              <a:t>∆ </a:t>
            </a:r>
            <a:r>
              <a:rPr lang="en-US" sz="4000" dirty="0"/>
              <a:t>CVLT</a:t>
            </a:r>
          </a:p>
          <a:p>
            <a:pPr lvl="2"/>
            <a:r>
              <a:rPr lang="en-US" sz="4000" dirty="0" smtClean="0"/>
              <a:t>∆</a:t>
            </a:r>
            <a:r>
              <a:rPr lang="en-US" sz="4000" dirty="0"/>
              <a:t>Mean Cortical Thickness of AD signatures (MCT) </a:t>
            </a:r>
            <a:endParaRPr lang="en-US" sz="4000" dirty="0" smtClean="0"/>
          </a:p>
          <a:p>
            <a:pPr lvl="1"/>
            <a:r>
              <a:rPr lang="en-US" sz="4000" dirty="0" smtClean="0"/>
              <a:t>Potential cofounders</a:t>
            </a:r>
          </a:p>
          <a:p>
            <a:pPr lvl="2"/>
            <a:r>
              <a:rPr lang="en-US" sz="4000" dirty="0" smtClean="0"/>
              <a:t>APOE Genotype?</a:t>
            </a:r>
          </a:p>
          <a:p>
            <a:pPr lvl="2"/>
            <a:r>
              <a:rPr lang="en-US" sz="4000" dirty="0" smtClean="0"/>
              <a:t>BMI?</a:t>
            </a:r>
          </a:p>
          <a:p>
            <a:pPr lvl="2"/>
            <a:r>
              <a:rPr lang="en-US" sz="4000" dirty="0" smtClean="0"/>
              <a:t>Comorbidities?</a:t>
            </a:r>
          </a:p>
          <a:p>
            <a:pPr lvl="3"/>
            <a:r>
              <a:rPr lang="en-US" sz="4000" dirty="0" smtClean="0"/>
              <a:t>Need to evaluate if there are associated with PEVs and Outcomes and if they are correlated with the PEVs and Outcomes</a:t>
            </a:r>
          </a:p>
          <a:p>
            <a:pPr lvl="3"/>
            <a:r>
              <a:rPr lang="en-US" sz="4000" dirty="0" smtClean="0"/>
              <a:t>If Yes -&gt; may want to adjust for these in the model</a:t>
            </a:r>
          </a:p>
          <a:p>
            <a:pPr lvl="3"/>
            <a:r>
              <a:rPr lang="en-US" sz="4000" dirty="0" smtClean="0"/>
              <a:t>Need to be careful because proposed sample size is small -&gt; Will determine power for these models and see if we have enough power to detect small correlations</a:t>
            </a:r>
            <a:endParaRPr lang="en-US" sz="4000" dirty="0"/>
          </a:p>
          <a:p>
            <a:pPr lvl="1"/>
            <a:endParaRPr lang="en-US" sz="4000" dirty="0" smtClean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265" y="176551"/>
            <a:ext cx="10058400" cy="936555"/>
          </a:xfrm>
        </p:spPr>
        <p:txBody>
          <a:bodyPr/>
          <a:lstStyle/>
          <a:p>
            <a:r>
              <a:rPr lang="en-US" dirty="0" smtClean="0"/>
              <a:t>Analysis Plan and Power Calculation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0065" y="923101"/>
                <a:ext cx="10515600" cy="5744894"/>
              </a:xfrm>
            </p:spPr>
            <p:txBody>
              <a:bodyPr>
                <a:normAutofit/>
              </a:bodyPr>
              <a:lstStyle/>
              <a:p>
                <a:pPr lvl="1">
                  <a:buClr>
                    <a:srgbClr val="E48312"/>
                  </a:buClr>
                </a:pPr>
                <a:r>
                  <a:rPr 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Multiple Regression, adjusting for baseline measures</a:t>
                </a:r>
              </a:p>
              <a:p>
                <a:pPr lvl="1">
                  <a:buClr>
                    <a:srgbClr val="E48312"/>
                  </a:buClr>
                </a:pPr>
                <a:r>
                  <a:rPr 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Simple linear regression (crude models), and correlation analysis to determine significance of explanatory variables and confounders </a:t>
                </a:r>
              </a:p>
              <a:p>
                <a:pPr lvl="1">
                  <a:buClr>
                    <a:srgbClr val="E48312"/>
                  </a:buClr>
                </a:pPr>
                <a:r>
                  <a:rPr 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Build model based on significance of variables</a:t>
                </a:r>
              </a:p>
              <a:p>
                <a:pPr lvl="1">
                  <a:buClr>
                    <a:srgbClr val="E48312"/>
                  </a:buClr>
                </a:pPr>
                <a:r>
                  <a:rPr 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Possible final models: </a:t>
                </a:r>
              </a:p>
              <a:p>
                <a:pPr lvl="2">
                  <a:buClr>
                    <a:srgbClr val="E48312"/>
                  </a:buClr>
                </a:pPr>
                <a14:m>
                  <m:oMath xmlns:m="http://schemas.openxmlformats.org/officeDocument/2006/math">
                    <m:r>
                      <a:rPr lang="en-US" i="1"/>
                      <m:t>∆ </m:t>
                    </m:r>
                    <m:r>
                      <a:rPr lang="en-US" i="1"/>
                      <m:t>𝐶𝑉𝐿𝑇</m:t>
                    </m:r>
                    <m:r>
                      <a:rPr lang="en-US" i="1"/>
                      <m:t>=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  <m:r>
                      <a:rPr lang="en-US" i="1"/>
                      <m:t>+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𝐶𝑉𝐿𝑇</m:t>
                            </m:r>
                          </m:e>
                          <m:sub>
                            <m:r>
                              <a:rPr lang="en-US" i="1"/>
                              <m:t>𝑏𝑎𝑠𝑒𝑙𝑖𝑛𝑒</m:t>
                            </m:r>
                          </m:sub>
                        </m:sSub>
                      </m:e>
                    </m:d>
                    <m:r>
                      <a:rPr lang="en-US" i="1"/>
                      <m:t>+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2 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𝐼𝐿</m:t>
                        </m:r>
                        <m:r>
                          <a:rPr lang="en-US" i="1"/>
                          <m:t>−6</m:t>
                        </m:r>
                      </m:e>
                    </m:d>
                    <m:r>
                      <a:rPr lang="en-US" i="1"/>
                      <m:t>+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3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𝑇𝑁𝐹</m:t>
                        </m:r>
                        <m:r>
                          <a:rPr lang="en-US" i="1"/>
                          <m:t>−</m:t>
                        </m:r>
                        <m:r>
                          <a:rPr lang="en-US" i="1"/>
                          <m:t>𝑎𝑙𝑝h𝑎</m:t>
                        </m:r>
                      </m:e>
                    </m:d>
                    <m:r>
                      <a:rPr lang="en-US" i="1"/>
                      <m:t>+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4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𝑀𝐶𝑃</m:t>
                        </m:r>
                        <m:r>
                          <a:rPr lang="en-US" i="1"/>
                          <m:t>−1</m:t>
                        </m:r>
                      </m:e>
                    </m:d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5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𝐸𝑜𝑡𝑎𝑥𝑖𝑛</m:t>
                        </m:r>
                        <m:r>
                          <a:rPr lang="en-US" i="1"/>
                          <m:t>−1</m:t>
                        </m:r>
                      </m:e>
                    </m:d>
                    <m:r>
                      <a:rPr lang="en-US" i="1"/>
                      <m:t>+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6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(</m:t>
                        </m:r>
                        <m:r>
                          <a:rPr lang="en-US" i="1"/>
                          <m:t>𝛽</m:t>
                        </m:r>
                        <m:r>
                          <a:rPr lang="en-US" i="1"/>
                          <m:t>2</m:t>
                        </m:r>
                        <m:r>
                          <a:rPr lang="en-US" i="1"/>
                          <m:t>𝑀𝐺</m:t>
                        </m:r>
                        <m:r>
                          <a:rPr lang="en-US" i="1"/>
                          <m:t>)</m:t>
                        </m:r>
                      </m:e>
                      <m:sub/>
                    </m:sSub>
                    <m:r>
                      <a:rPr lang="en-US" i="1"/>
                      <m:t>+ 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7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𝐴𝐶𝑇</m:t>
                        </m:r>
                      </m:e>
                    </m:d>
                    <m:r>
                      <a:rPr lang="en-US" i="1"/>
                      <m:t>+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8</m:t>
                        </m:r>
                      </m:sub>
                    </m:sSub>
                    <m:r>
                      <a:rPr lang="en-US" i="1"/>
                      <m:t> 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𝑆𝑒𝑥</m:t>
                        </m:r>
                      </m:e>
                    </m:d>
                    <m:r>
                      <a:rPr lang="en-US" i="1"/>
                      <m:t>+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9 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𝐴𝑔𝑒</m:t>
                        </m:r>
                      </m:e>
                    </m:d>
                    <m:r>
                      <a:rPr lang="en-US" i="1"/>
                      <m:t>+…</m:t>
                    </m:r>
                  </m:oMath>
                </a14:m>
                <a:endParaRPr lang="en-US" dirty="0" smtClean="0"/>
              </a:p>
              <a:p>
                <a:pPr lvl="2">
                  <a:buClr>
                    <a:srgbClr val="E48312"/>
                  </a:buClr>
                </a:pPr>
                <a14:m>
                  <m:oMath xmlns:m="http://schemas.openxmlformats.org/officeDocument/2006/math">
                    <m:r>
                      <a:rPr lang="en-US" i="1"/>
                      <m:t>∆ </m:t>
                    </m:r>
                    <m:r>
                      <a:rPr lang="en-US" i="1"/>
                      <m:t>𝑀𝐶𝑇</m:t>
                    </m:r>
                    <m:r>
                      <a:rPr lang="en-US" i="1"/>
                      <m:t>=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  <m:r>
                      <a:rPr lang="en-US" i="1"/>
                      <m:t>+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𝑀𝐶𝑇</m:t>
                            </m:r>
                          </m:e>
                          <m:sub>
                            <m:r>
                              <a:rPr lang="en-US" i="1"/>
                              <m:t>𝑏𝑎𝑠𝑒𝑙𝑖𝑛𝑒</m:t>
                            </m:r>
                          </m:sub>
                        </m:sSub>
                      </m:e>
                    </m:d>
                    <m:r>
                      <a:rPr lang="en-US" i="1"/>
                      <m:t>+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2 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𝐼𝐿</m:t>
                        </m:r>
                        <m:r>
                          <a:rPr lang="en-US" i="1"/>
                          <m:t>−6</m:t>
                        </m:r>
                      </m:e>
                    </m:d>
                    <m:r>
                      <a:rPr lang="en-US" i="1"/>
                      <m:t>+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3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𝑇𝑁𝐹</m:t>
                        </m:r>
                        <m:r>
                          <a:rPr lang="en-US" i="1"/>
                          <m:t>−</m:t>
                        </m:r>
                        <m:r>
                          <a:rPr lang="en-US" i="1"/>
                          <m:t>𝑎𝑙𝑝h𝑎</m:t>
                        </m:r>
                      </m:e>
                    </m:d>
                    <m:r>
                      <a:rPr lang="en-US" i="1"/>
                      <m:t>+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4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𝑀𝐶𝑃</m:t>
                        </m:r>
                        <m:r>
                          <a:rPr lang="en-US" i="1"/>
                          <m:t>−1</m:t>
                        </m:r>
                      </m:e>
                    </m:d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5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𝐸𝑜𝑡𝑎𝑥𝑖𝑛</m:t>
                        </m:r>
                        <m:r>
                          <a:rPr lang="en-US" i="1"/>
                          <m:t>−1</m:t>
                        </m:r>
                      </m:e>
                    </m:d>
                    <m:r>
                      <a:rPr lang="en-US" i="1"/>
                      <m:t>+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6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(</m:t>
                        </m:r>
                        <m:r>
                          <a:rPr lang="en-US" i="1"/>
                          <m:t>𝛽</m:t>
                        </m:r>
                        <m:r>
                          <a:rPr lang="en-US" i="1"/>
                          <m:t>2</m:t>
                        </m:r>
                        <m:r>
                          <a:rPr lang="en-US" i="1"/>
                          <m:t>𝑀𝐺</m:t>
                        </m:r>
                        <m:r>
                          <a:rPr lang="en-US" i="1"/>
                          <m:t>)</m:t>
                        </m:r>
                      </m:e>
                      <m:sub/>
                    </m:sSub>
                    <m:r>
                      <a:rPr lang="en-US" i="1"/>
                      <m:t>+ 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7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𝐴𝐶𝑇</m:t>
                        </m:r>
                      </m:e>
                    </m:d>
                    <m:r>
                      <a:rPr lang="en-US" i="1"/>
                      <m:t>+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8</m:t>
                        </m:r>
                      </m:sub>
                    </m:sSub>
                    <m:r>
                      <a:rPr lang="en-US" i="1"/>
                      <m:t> 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𝑆𝑒𝑥</m:t>
                        </m:r>
                      </m:e>
                    </m:d>
                    <m:r>
                      <a:rPr lang="en-US" i="1"/>
                      <m:t>+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9 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𝐴𝑔𝑒</m:t>
                        </m:r>
                      </m:e>
                    </m:d>
                    <m:r>
                      <a:rPr lang="en-US" i="1"/>
                      <m:t>+…</m:t>
                    </m:r>
                  </m:oMath>
                </a14:m>
                <a:endParaRPr lang="en-US" dirty="0" smtClean="0"/>
              </a:p>
              <a:p>
                <a:pPr lvl="1">
                  <a:buClr>
                    <a:srgbClr val="E48312"/>
                  </a:buClr>
                </a:pPr>
                <a:r>
                  <a:rPr lang="en-US" dirty="0" smtClean="0"/>
                  <a:t>Need to discuss data and information we have regarding power calculation</a:t>
                </a:r>
              </a:p>
              <a:p>
                <a:pPr lvl="3">
                  <a:buClr>
                    <a:srgbClr val="E48312"/>
                  </a:buClr>
                </a:pPr>
                <a:r>
                  <a:rPr lang="en-US" dirty="0" smtClean="0"/>
                  <a:t>Information needed for power calculation</a:t>
                </a:r>
              </a:p>
              <a:p>
                <a:pPr lvl="4">
                  <a:buClr>
                    <a:srgbClr val="E48312"/>
                  </a:buClr>
                </a:pPr>
                <a:r>
                  <a:rPr lang="en-US" dirty="0" smtClean="0"/>
                  <a:t>What correlation we would like to detect or do we have standard deviations</a:t>
                </a:r>
              </a:p>
              <a:p>
                <a:pPr lvl="2">
                  <a:buClr>
                    <a:srgbClr val="E48312"/>
                  </a:buClr>
                </a:pPr>
                <a:r>
                  <a:rPr lang="en-US" dirty="0" smtClean="0"/>
                  <a:t>Need to discuss getting data with investigator</a:t>
                </a:r>
              </a:p>
              <a:p>
                <a:pPr lvl="1">
                  <a:buClr>
                    <a:srgbClr val="E48312"/>
                  </a:buClr>
                </a:pPr>
                <a:r>
                  <a:rPr lang="en-US" dirty="0" smtClean="0"/>
                  <a:t>Questions for investigator </a:t>
                </a:r>
              </a:p>
              <a:p>
                <a:pPr lvl="2">
                  <a:buClr>
                    <a:srgbClr val="E48312"/>
                  </a:buClr>
                </a:pPr>
                <a:r>
                  <a:rPr lang="en-US" dirty="0" smtClean="0"/>
                  <a:t>For 1B are outcomes and explanatory variables both binary? (yes = change, no  = no change) </a:t>
                </a:r>
              </a:p>
              <a:p>
                <a:pPr lvl="1">
                  <a:buClr>
                    <a:srgbClr val="E48312"/>
                  </a:buClr>
                </a:pPr>
                <a:endParaRPr lang="en-US" dirty="0"/>
              </a:p>
              <a:p>
                <a:pPr lvl="1">
                  <a:buClr>
                    <a:srgbClr val="E48312"/>
                  </a:buClr>
                </a:pPr>
                <a:endParaRPr lang="en-US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lvl="1">
                  <a:buClr>
                    <a:srgbClr val="E48312"/>
                  </a:buClr>
                </a:pPr>
                <a:endParaRPr lang="en-US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lvl="1">
                  <a:buClr>
                    <a:srgbClr val="E48312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065" y="923101"/>
                <a:ext cx="10515600" cy="5744894"/>
              </a:xfrm>
              <a:blipFill rotWithShape="0">
                <a:blip r:embed="rId2"/>
                <a:stretch>
                  <a:fillRect t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29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379</Words>
  <Application>Microsoft Macintosh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Symbol</vt:lpstr>
      <vt:lpstr>Arial</vt:lpstr>
      <vt:lpstr>Office Theme</vt:lpstr>
      <vt:lpstr>Role of early increased measures of inflammation and their associations with cognition and brain structure in aMCI</vt:lpstr>
      <vt:lpstr>Research Questions and Variables</vt:lpstr>
      <vt:lpstr>Analysis Plan and Power Calculation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onset of Inflammation and the  </dc:title>
  <dc:creator>Bridget Balkaran</dc:creator>
  <cp:lastModifiedBy>Bridget Balkaran</cp:lastModifiedBy>
  <cp:revision>7</cp:revision>
  <dcterms:created xsi:type="dcterms:W3CDTF">2017-12-04T16:52:24Z</dcterms:created>
  <dcterms:modified xsi:type="dcterms:W3CDTF">2017-12-04T17:54:23Z</dcterms:modified>
</cp:coreProperties>
</file>