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57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87"/>
    <p:restoredTop sz="95934"/>
  </p:normalViewPr>
  <p:slideViewPr>
    <p:cSldViewPr snapToGrid="0" snapToObjects="1">
      <p:cViewPr>
        <p:scale>
          <a:sx n="122" d="100"/>
          <a:sy n="12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191EC-4B58-C843-8FA2-F77A50E3324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C49D9-05A5-DA4A-B5FA-08ECB505D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44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9BBCE-D7D8-4245-9CE0-3DECC05EE9D5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610E4-D4D2-904F-900A-F90A6403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/>
              <a:t>DIFFERENCE IN HAART TREATMENT RESPONSE IN PATIENTS USING HARD DRUGS AND THOSE WHO DID NOT REPORT USING HARD DRUGS AT BASELINE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859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BRIDGET BALKARAN</a:t>
            </a:r>
          </a:p>
          <a:p>
            <a:pPr algn="ctr"/>
            <a:r>
              <a:rPr lang="en-US" dirty="0" smtClean="0"/>
              <a:t>BIOS 6623 PROJECT 1</a:t>
            </a:r>
          </a:p>
          <a:p>
            <a:pPr algn="ctr"/>
            <a:r>
              <a:rPr lang="en-US" dirty="0" smtClean="0"/>
              <a:t>FINAL</a:t>
            </a:r>
            <a:r>
              <a:rPr lang="en-US" dirty="0" smtClean="0"/>
              <a:t> </a:t>
            </a:r>
            <a:r>
              <a:rPr lang="en-US" dirty="0" smtClean="0"/>
              <a:t>PRESENTATION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414692"/>
              </p:ext>
            </p:extLst>
          </p:nvPr>
        </p:nvGraphicFramePr>
        <p:xfrm>
          <a:off x="434927" y="1750108"/>
          <a:ext cx="7899777" cy="4818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4913"/>
                <a:gridCol w="615597"/>
                <a:gridCol w="1034488"/>
                <a:gridCol w="608469"/>
                <a:gridCol w="1196310"/>
              </a:tblGrid>
              <a:tr h="517254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No. Missing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Hard Drug Use at Baseline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No. Missing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Non Hard Drug Use at Baseline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No. </a:t>
                      </a:r>
                      <a:r>
                        <a:rPr lang="en-US" sz="1200" u="none" strike="noStrike">
                          <a:effectLst/>
                        </a:rPr>
                        <a:t>of Patients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66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649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Year 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Year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182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Clinical Measures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Log 10 Viral Load Year 0, mean (sd)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4.67 (0.84)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u="none" strike="noStrike">
                          <a:effectLst/>
                        </a:rPr>
                        <a:t>39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4.50 (0.91)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6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Log 10 Viral Load Difference, mean (sd)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-2.70 (1.27) 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-2.71 (1.23)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48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CD4+ T cell Count Year 0, mean (sd)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335.06 (186.98)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385.05 (211.32)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48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CD4+ T cell Count Difference, mean (sd)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13.43 (195.73) 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182.87 (176.26)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Adherence to Treatment at Year 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182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95% adherence or greater 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38 (97.4)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416 (89.1)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&lt; 95% adherence 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1 (2.6)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51  (10.9)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Quality </a:t>
                      </a:r>
                      <a:r>
                        <a:rPr lang="en-US" sz="1200" u="none" strike="noStrike" dirty="0">
                          <a:effectLst/>
                        </a:rPr>
                        <a:t>of Life Measures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48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Aggregate Mental Quality of Life Score Year 0, mean (sd)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43.36 (12.35)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45.61 (13.36)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48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Aggregate Mental Quality of Life Score Difference, mean (sd)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3.58 (15.07) 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189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2.10 (11.71)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48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Aggregate Physical Quality of Life Score Year 0, mean (sd)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 44.75 (9.58) 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50.65 (9.37)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48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Aggregate Physical Quality of Life Score Difference, mean (sd)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-3.85 (8.71) 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189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 dirty="0">
                          <a:effectLst/>
                        </a:rPr>
                        <a:t>-1.45 (8.41)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28690" y="2057401"/>
            <a:ext cx="2806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Missing data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Adherence in hard drug users higher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Decrease in physical QOL</a:t>
            </a:r>
          </a:p>
        </p:txBody>
      </p:sp>
    </p:spTree>
    <p:extLst>
      <p:ext uri="{BB962C8B-B14F-4D97-AF65-F5344CB8AC3E}">
        <p14:creationId xmlns:p14="http://schemas.microsoft.com/office/powerpoint/2010/main" val="11010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029" y="227345"/>
            <a:ext cx="8610600" cy="1293028"/>
          </a:xfrm>
        </p:spPr>
        <p:txBody>
          <a:bodyPr/>
          <a:lstStyle/>
          <a:p>
            <a:r>
              <a:rPr lang="en-US" dirty="0" smtClean="0"/>
              <a:t>Summary of the Data/Analysis </a:t>
            </a:r>
            <a:r>
              <a:rPr lang="en-US" dirty="0" err="1" smtClean="0"/>
              <a:t>Technques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00571" y="1520373"/>
            <a:ext cx="297192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Race more evenly distributed for hard drug users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smokers in hard drug users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non drug users have a higher education than HS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cleaned, recoded, subset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Crude models and full models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Only complete data used  in regression analysis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96380"/>
              </p:ext>
            </p:extLst>
          </p:nvPr>
        </p:nvGraphicFramePr>
        <p:xfrm>
          <a:off x="255093" y="1018249"/>
          <a:ext cx="7322865" cy="5226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0307"/>
                <a:gridCol w="535353"/>
                <a:gridCol w="994227"/>
                <a:gridCol w="564033"/>
                <a:gridCol w="1108945"/>
              </a:tblGrid>
              <a:tr h="23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Demographic and Socioecomonic Measures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No. Missing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Hard Drug Use at Baseline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No. Missing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Non Hard Drug Use at Baseline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0183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u="none" strike="noStrike">
                          <a:effectLst/>
                        </a:rPr>
                        <a:t>     Age, y mean(sd)</a:t>
                      </a:r>
                      <a:endParaRPr lang="es-ES_tradnl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 43.74 (9.85)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42.44 (9.38)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  <a:tr h="23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BMI, mean (sd)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23.54 (4.52)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25.41 (4.58)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  <a:tr h="23394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Race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  <a:tr h="22018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Non-Hispanic White (%)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32 (48.5)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390 (60.1)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  <a:tr h="220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Other 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34 (51.5)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259 (39.9)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  <a:tr h="220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Smoking 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  <a:tr h="22018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Current Smoker (%)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53 (80.3)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251 (38.7)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  <a:tr h="22018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Former and Non-smoker (%)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13 (19.7)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398 (61.3)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  <a:tr h="22018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Income , USD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  <a:tr h="220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&lt;10,000 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31 (47.0)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137 (22.3)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  <a:tr h="220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10,000 -  40,000 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26 (39.4)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264 (42.9)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  <a:tr h="220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&gt;40,000 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9 (13.6)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214 (34.8)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  <a:tr h="220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Alcoholic Beverages Per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  <a:tr h="220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13 or less 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63 (95.5)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605 (93.2)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  <a:tr h="22018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&gt; 13  (%)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3 (4.5)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44 ( 6.8)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  <a:tr h="220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Marijuana Use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  <a:tr h="220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Yes 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24 (36.4)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268 (41.3)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  <a:tr h="22018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No (%)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42 (63.6)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381 (58.7)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  <a:tr h="220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Education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  <a:tr h="220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High School or less 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33 (50.0)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147 (22.7)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  <a:tr h="23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&gt; High School  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33 (50.0)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 dirty="0">
                          <a:effectLst/>
                        </a:rPr>
                        <a:t>502 (77.3)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304" marR="11304" marT="1130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283786"/>
            <a:ext cx="8610600" cy="1293028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607531"/>
              </p:ext>
            </p:extLst>
          </p:nvPr>
        </p:nvGraphicFramePr>
        <p:xfrm>
          <a:off x="380562" y="683178"/>
          <a:ext cx="4811547" cy="5727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303"/>
                <a:gridCol w="1555871"/>
                <a:gridCol w="740238"/>
                <a:gridCol w="637427"/>
                <a:gridCol w="685405"/>
                <a:gridCol w="596303"/>
              </a:tblGrid>
              <a:tr h="567590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Predictor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Crude Model, Baseline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P-value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Full 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P-value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82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Viral Load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Intercept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-0.52 (0.27)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0.05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1.13 (0.55)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0.04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82673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(n=457)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Hard Drug 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0.03 (0.20)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0.88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-0.03 (0.20)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0.86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8267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Log 10 Viral Load Baseline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-0.49 (0.06)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&lt;0.0001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-0.53 (0.06)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&lt;0.0001 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8267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0.00 (0.01)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0.96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8267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BMI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 dirty="0">
                          <a:effectLst/>
                        </a:rPr>
                        <a:t>-0.02 (0.01)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0.07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8267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-0.12 (0.13)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0.35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8267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Marijuana 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-0.17 (0.11)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0.12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8267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Heavy Alcohol Consumption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0.13 (0.20)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0.52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8267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Current Cigarette 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-0.10 (0.12)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0.41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8267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Income (10,000 - 40,000)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-0.23 (0.15)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0.14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8267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Income (&gt;40,000)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-0.47 (0.18)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0.01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8267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Education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0.00 (0.15)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0.99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567590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Adherence to Treatment at Year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-0.44 (0.17)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 dirty="0">
                          <a:effectLst/>
                        </a:rPr>
                        <a:t>0.01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31370"/>
              </p:ext>
            </p:extLst>
          </p:nvPr>
        </p:nvGraphicFramePr>
        <p:xfrm>
          <a:off x="5496909" y="683178"/>
          <a:ext cx="4677105" cy="5727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641"/>
                <a:gridCol w="1512398"/>
                <a:gridCol w="719555"/>
                <a:gridCol w="619617"/>
                <a:gridCol w="666253"/>
                <a:gridCol w="579641"/>
              </a:tblGrid>
              <a:tr h="57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CD4+ T Cell 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Intercept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195.84 (17.57)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&lt;0.0001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51.15 (67.58)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0.45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48278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(n=457)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Hard Drug 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-171.95 (30.63)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&lt;0.0001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-163.04 (31.34)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&lt;0.0001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9018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CD4+ T Cell Count Baseline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-0.04 (0.04)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0.38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-0.05 (0.04)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0.19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9018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-0.61 (0.94)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0.52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9018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BMI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3.79 (1.92)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0.05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9018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26.94 (19.37)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0.17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9018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Marijuana 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37.22 (16.90)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0.03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482780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Heavy Alcohol Consumption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 dirty="0">
                          <a:effectLst/>
                        </a:rPr>
                        <a:t>--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-10.20  (31.65)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0.75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9018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Current Cigarette 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 dirty="0">
                          <a:effectLst/>
                        </a:rPr>
                        <a:t>--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-9.68 (18.40)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0.60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9018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Income (10,000 - 40,000)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 dirty="0">
                          <a:effectLst/>
                        </a:rPr>
                        <a:t>--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6.31 (23.69)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0.79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482780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Income (&gt;40,000)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-54.39 (27.56)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0.05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9018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Education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19.95 (23.43) 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0.39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578727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Adherence to Treatment at Year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61.12 (27.58)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 dirty="0">
                          <a:effectLst/>
                        </a:rPr>
                        <a:t>0.03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3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283786"/>
            <a:ext cx="8610600" cy="1293028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827411"/>
              </p:ext>
            </p:extLst>
          </p:nvPr>
        </p:nvGraphicFramePr>
        <p:xfrm>
          <a:off x="202104" y="418285"/>
          <a:ext cx="4863881" cy="6098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788"/>
                <a:gridCol w="1572794"/>
                <a:gridCol w="748290"/>
                <a:gridCol w="644360"/>
                <a:gridCol w="692861"/>
                <a:gridCol w="602788"/>
              </a:tblGrid>
              <a:tr h="881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Agg. Mental QOL Score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Intercept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25.64 (1.64)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&lt;0.0001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17.44 (4.02)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&lt;0.0001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401487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(n=464)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Hard Drug 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-0.22 (1.73)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0.89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-0.47 (1.77)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0.79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59458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Agg. Mental QOL Score Baseline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-0.51 (0.03)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&lt;0.0001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-0.53 (0.03) 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&lt;0.0001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401487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0.06 (0.05)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0.29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401487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BMI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0.04 (0.11)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0.71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401487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-0.35 (1.11)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0.75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401487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Marijuana 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1.15 (0.95)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0.22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413685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Heavy Alcohol Consumption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-0.05 (1.79)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0.97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401487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Current Cigarette 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1.81 (1.05)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0.08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401487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Income (10,000 - 40,000)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1.25 (1.34)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0.35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401487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Income (&gt;40,000)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3.12 (1.57)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0.04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401487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Education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0.79 (1.31)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0.54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594583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Adherence to Treatment at Year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2.31 (1.58)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 dirty="0">
                          <a:effectLst/>
                        </a:rPr>
                        <a:t>0.14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95908"/>
              </p:ext>
            </p:extLst>
          </p:nvPr>
        </p:nvGraphicFramePr>
        <p:xfrm>
          <a:off x="5286703" y="418285"/>
          <a:ext cx="4908331" cy="6098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5214"/>
                <a:gridCol w="1470250"/>
                <a:gridCol w="755129"/>
                <a:gridCol w="650249"/>
                <a:gridCol w="699192"/>
                <a:gridCol w="608297"/>
              </a:tblGrid>
              <a:tr h="978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Agg. Physical QOL Score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Intercept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11.83 (2.17)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&lt;0.0001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14.08 (3.89)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0.0003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99398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(n=464)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Hard Drug 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-3.92 (1.37)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0.004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-3.16 (1.40)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0.02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533360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Agg. Mental QOL Score Baseline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-0.26 (0.04)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&lt;0.0001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-0.31 (0.04)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&lt;0.0001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99398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-0.10 (0.04)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0.02 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99398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BMI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0.07 (0.09)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0.43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99398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-1.30 (0.88)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0.14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99398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Marijuana 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0.38 (0.76)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0.61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99398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Heavy Alcohol Consumption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-0.84 (1.41)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0.55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99398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Current Cigarette 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-0.75 (0.82) 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0.37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99398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Income (10,000 - 40,000)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1.83 (1.07) 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u="none" strike="noStrike">
                          <a:effectLst/>
                        </a:rPr>
                        <a:t>0.09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99398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Income (&gt;40,000)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2.61 (1.26)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0.04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99398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Education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1.29 (1.03)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</a:rPr>
                        <a:t>0.21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592396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Adherence to Treatment at Year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u="none" strike="noStrike">
                          <a:effectLst/>
                        </a:rPr>
                        <a:t>--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1.73 (1.25)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 dirty="0">
                          <a:effectLst/>
                        </a:rPr>
                        <a:t>0.16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673" y="144263"/>
            <a:ext cx="8610600" cy="1293028"/>
          </a:xfrm>
        </p:spPr>
        <p:txBody>
          <a:bodyPr/>
          <a:lstStyle/>
          <a:p>
            <a:r>
              <a:rPr lang="en-US" dirty="0" smtClean="0"/>
              <a:t>Implications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7292"/>
            <a:ext cx="10820400" cy="478139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log </a:t>
            </a:r>
            <a:r>
              <a:rPr lang="en-US" dirty="0"/>
              <a:t>10 viral </a:t>
            </a:r>
            <a:r>
              <a:rPr lang="en-US" dirty="0" smtClean="0"/>
              <a:t>load: </a:t>
            </a:r>
            <a:r>
              <a:rPr lang="en-US" dirty="0"/>
              <a:t>after adjustment for baseline, additional demographic, socioeconomic status, and adherence to treatment predictors, </a:t>
            </a:r>
            <a:endParaRPr lang="en-US" dirty="0" smtClean="0"/>
          </a:p>
          <a:p>
            <a:pPr lvl="1"/>
            <a:r>
              <a:rPr lang="en-US" b="1" dirty="0" smtClean="0"/>
              <a:t>hard </a:t>
            </a:r>
            <a:r>
              <a:rPr lang="en-US" b="1" dirty="0"/>
              <a:t>drugs seems so show a negative effect on treatment from year 0 to year 2 compared to non hard drug users. </a:t>
            </a:r>
            <a:endParaRPr lang="en-US" b="1" dirty="0" smtClean="0"/>
          </a:p>
          <a:p>
            <a:r>
              <a:rPr lang="en-US" dirty="0" smtClean="0"/>
              <a:t>CD4</a:t>
            </a:r>
            <a:r>
              <a:rPr lang="en-US" dirty="0"/>
              <a:t>+ T cell </a:t>
            </a:r>
            <a:r>
              <a:rPr lang="en-US" dirty="0" smtClean="0"/>
              <a:t>count: </a:t>
            </a:r>
            <a:r>
              <a:rPr lang="en-US" dirty="0"/>
              <a:t>after adjustment for baseline, additional demographic, socioeconomic status, and adherence to treatment predictors, </a:t>
            </a:r>
            <a:endParaRPr lang="en-US" dirty="0" smtClean="0"/>
          </a:p>
          <a:p>
            <a:pPr lvl="1"/>
            <a:r>
              <a:rPr lang="en-US" b="1" dirty="0" smtClean="0"/>
              <a:t>hard </a:t>
            </a:r>
            <a:r>
              <a:rPr lang="en-US" b="1" dirty="0"/>
              <a:t>drugs has a negative effect on CD4+ T cell count difference, but this effect is unchanged by adjusting for covariates. </a:t>
            </a:r>
            <a:endParaRPr lang="en-US" b="1" dirty="0" smtClean="0"/>
          </a:p>
          <a:p>
            <a:r>
              <a:rPr lang="en-US" dirty="0"/>
              <a:t>A</a:t>
            </a:r>
            <a:r>
              <a:rPr lang="en-US" dirty="0" smtClean="0"/>
              <a:t>ggregate </a:t>
            </a:r>
            <a:r>
              <a:rPr lang="en-US" dirty="0"/>
              <a:t>mental QOL </a:t>
            </a:r>
            <a:r>
              <a:rPr lang="en-US" dirty="0" smtClean="0"/>
              <a:t>score: </a:t>
            </a:r>
            <a:r>
              <a:rPr lang="en-US" dirty="0"/>
              <a:t>after </a:t>
            </a:r>
            <a:r>
              <a:rPr lang="en-US" dirty="0" smtClean="0"/>
              <a:t>adjustment for </a:t>
            </a:r>
            <a:r>
              <a:rPr lang="en-US" dirty="0"/>
              <a:t>baseline, additional demographic, socioeconomic status, and adherence to </a:t>
            </a:r>
            <a:r>
              <a:rPr lang="en-US" dirty="0" smtClean="0"/>
              <a:t>treatment,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hard </a:t>
            </a:r>
            <a:r>
              <a:rPr lang="en-US" b="1" dirty="0"/>
              <a:t>drug use does not seem to have a large effect on treatment measured by aggregate mental QOL score </a:t>
            </a:r>
            <a:r>
              <a:rPr lang="en-US" b="1" dirty="0" smtClean="0"/>
              <a:t>difference</a:t>
            </a:r>
          </a:p>
          <a:p>
            <a:r>
              <a:rPr lang="en-US" dirty="0"/>
              <a:t>A</a:t>
            </a:r>
            <a:r>
              <a:rPr lang="en-US" dirty="0" smtClean="0"/>
              <a:t>ggregate </a:t>
            </a:r>
            <a:r>
              <a:rPr lang="en-US" dirty="0"/>
              <a:t>physical QOL score, </a:t>
            </a:r>
            <a:r>
              <a:rPr lang="en-US" dirty="0"/>
              <a:t>after </a:t>
            </a:r>
            <a:r>
              <a:rPr lang="en-US" dirty="0" smtClean="0"/>
              <a:t>adjustment for </a:t>
            </a:r>
            <a:r>
              <a:rPr lang="en-US" dirty="0"/>
              <a:t>baseline, additional demographic, socioeconomic status, and adherence to </a:t>
            </a:r>
            <a:r>
              <a:rPr lang="en-US" dirty="0" smtClean="0"/>
              <a:t>treatment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hard </a:t>
            </a:r>
            <a:r>
              <a:rPr lang="en-US" b="1" dirty="0"/>
              <a:t>drug use seems to show a negative effect on treatment measured by aggregate physical QOL score </a:t>
            </a:r>
            <a:r>
              <a:rPr lang="en-US" b="1" dirty="0" smtClean="0"/>
              <a:t>difference</a:t>
            </a:r>
            <a:endParaRPr lang="en-US" b="1" dirty="0"/>
          </a:p>
          <a:p>
            <a:r>
              <a:rPr lang="en-US" b="1" dirty="0"/>
              <a:t>L</a:t>
            </a:r>
            <a:r>
              <a:rPr lang="en-US" b="1" dirty="0" smtClean="0"/>
              <a:t>imitations</a:t>
            </a:r>
            <a:r>
              <a:rPr lang="en-US" dirty="0" smtClean="0"/>
              <a:t> </a:t>
            </a:r>
            <a:r>
              <a:rPr lang="en-US" dirty="0"/>
              <a:t>with this study include subjects loss to follow up. The reason for which they were lost to follow-up were unknown and these reasons may or may not have been the result of hard drug use influencing treatment response.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weakness of this study is the small group of hard drug users compared to non drug users. Additional studies with a larger n of hard drug users could produce higher powered studies.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strength of this study is that adherence to treatment was measured and therefore could be adjusted for in the analysis. Overall hard drug use either seems to have little or a negative effect on treatment response and steps should be taken to help these patients live longer, healthier lives.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1538</Words>
  <Application>Microsoft Macintosh PowerPoint</Application>
  <PresentationFormat>Widescreen</PresentationFormat>
  <Paragraphs>546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Arial</vt:lpstr>
      <vt:lpstr>Vapor Trail</vt:lpstr>
      <vt:lpstr>DIFFERENCE IN HAART TREATMENT RESPONSE IN PATIENTS USING HARD DRUGS AND THOSE WHO DID NOT REPORT USING HARD DRUGS AT BASELINE </vt:lpstr>
      <vt:lpstr>Summary of Data</vt:lpstr>
      <vt:lpstr>Summary of the Data/Analysis Technques</vt:lpstr>
      <vt:lpstr>Results</vt:lpstr>
      <vt:lpstr>Results</vt:lpstr>
      <vt:lpstr>Implications and limitations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IN HAART TREATMENT RESPONSE IN PATIENTS USING HARD DRUGS AND THOSE WHO DID NOT REPORT USING HARD DRUGS AT BASELINE </dc:title>
  <dc:creator>Bridget Balkaran</dc:creator>
  <cp:lastModifiedBy>Bridget Balkaran</cp:lastModifiedBy>
  <cp:revision>5</cp:revision>
  <cp:lastPrinted>2017-10-09T17:21:24Z</cp:lastPrinted>
  <dcterms:created xsi:type="dcterms:W3CDTF">2017-10-09T16:47:33Z</dcterms:created>
  <dcterms:modified xsi:type="dcterms:W3CDTF">2017-10-09T20:12:42Z</dcterms:modified>
</cp:coreProperties>
</file>