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8"/>
  </p:notesMasterIdLst>
  <p:sldIdLst>
    <p:sldId id="256" r:id="rId2"/>
    <p:sldId id="260" r:id="rId3"/>
    <p:sldId id="257" r:id="rId4"/>
    <p:sldId id="258" r:id="rId5"/>
    <p:sldId id="261"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08"/>
    <p:restoredTop sz="94729"/>
  </p:normalViewPr>
  <p:slideViewPr>
    <p:cSldViewPr snapToGrid="0" snapToObjects="1">
      <p:cViewPr>
        <p:scale>
          <a:sx n="109" d="100"/>
          <a:sy n="109" d="100"/>
        </p:scale>
        <p:origin x="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0FD38-E92C-414F-B8CC-02B721169259}" type="datetimeFigureOut">
              <a:rPr lang="en-US" smtClean="0"/>
              <a:t>11/27/17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85634-6ABE-3644-BAF8-0F75BDE927F4}" type="slidenum">
              <a:rPr lang="en-US" smtClean="0"/>
              <a:t>‹#›</a:t>
            </a:fld>
            <a:endParaRPr lang="en-US"/>
          </a:p>
        </p:txBody>
      </p:sp>
    </p:spTree>
    <p:extLst>
      <p:ext uri="{BB962C8B-B14F-4D97-AF65-F5344CB8AC3E}">
        <p14:creationId xmlns:p14="http://schemas.microsoft.com/office/powerpoint/2010/main" val="2130323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160EA64-D806-43AC-9DF2-F8C432F32B4C}" type="datetimeFigureOut">
              <a:rPr lang="en-US" smtClean="0"/>
              <a:t>11/27/17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8A7A6979-0714-4377-B894-6BE4C2D6E202}"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11/27/17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11/27/17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11/27/17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11/27/17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11/27/17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11/27/17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11/27/17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11/27/17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11/27/17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11/27/17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11/27/17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7D4976-E339-4826-83B7-FBD03F55ECF8}" type="datetimeFigureOut">
              <a:rPr lang="en-US" smtClean="0"/>
              <a:t>11/27/17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11/27/17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278504F-A551-4DE0-9316-4DCD1D8CC752}" type="datetimeFigureOut">
              <a:rPr lang="en-US" smtClean="0"/>
              <a:t>11/27/17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11/27/17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11/27/17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160EA64-D806-43AC-9DF2-F8C432F32B4C}" type="datetimeFigureOut">
              <a:rPr lang="en-US" smtClean="0"/>
              <a:t>11/27/17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64030515"/>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152145"/>
            <a:ext cx="8991600" cy="2223233"/>
          </a:xfrm>
        </p:spPr>
        <p:txBody>
          <a:bodyPr>
            <a:normAutofit/>
          </a:bodyPr>
          <a:lstStyle/>
          <a:p>
            <a:pPr algn="ctr"/>
            <a:r>
              <a:rPr lang="en-US" sz="3200" dirty="0" smtClean="0"/>
              <a:t>Trajectories of Onset of Memory and Other Cognitive loss In persons at Risk of developing mild cognitive impairment or dementia</a:t>
            </a:r>
            <a:endParaRPr lang="en-US" sz="3200" dirty="0"/>
          </a:p>
        </p:txBody>
      </p:sp>
      <p:sp>
        <p:nvSpPr>
          <p:cNvPr id="3" name="Subtitle 2"/>
          <p:cNvSpPr>
            <a:spLocks noGrp="1"/>
          </p:cNvSpPr>
          <p:nvPr>
            <p:ph type="subTitle" idx="1"/>
          </p:nvPr>
        </p:nvSpPr>
        <p:spPr/>
        <p:txBody>
          <a:bodyPr/>
          <a:lstStyle/>
          <a:p>
            <a:r>
              <a:rPr lang="en-US" dirty="0" smtClean="0"/>
              <a:t>Bridget </a:t>
            </a:r>
            <a:r>
              <a:rPr lang="en-US" dirty="0" err="1" smtClean="0"/>
              <a:t>Balkaran</a:t>
            </a:r>
            <a:endParaRPr lang="en-US" dirty="0" smtClean="0"/>
          </a:p>
          <a:p>
            <a:r>
              <a:rPr lang="en-US" dirty="0" smtClean="0"/>
              <a:t>BIOS 6623 Project 3 </a:t>
            </a:r>
            <a:r>
              <a:rPr lang="en-US" dirty="0" smtClean="0"/>
              <a:t>Final</a:t>
            </a:r>
            <a:r>
              <a:rPr lang="en-US" dirty="0" smtClean="0"/>
              <a:t> </a:t>
            </a:r>
            <a:r>
              <a:rPr lang="en-US" dirty="0" smtClean="0"/>
              <a:t>Presentation</a:t>
            </a:r>
            <a:endParaRPr lang="en-US" dirty="0"/>
          </a:p>
        </p:txBody>
      </p:sp>
    </p:spTree>
    <p:extLst>
      <p:ext uri="{BB962C8B-B14F-4D97-AF65-F5344CB8AC3E}">
        <p14:creationId xmlns:p14="http://schemas.microsoft.com/office/powerpoint/2010/main" val="1820362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106658"/>
            <a:ext cx="9603275" cy="593254"/>
          </a:xfrm>
        </p:spPr>
        <p:txBody>
          <a:bodyPr>
            <a:normAutofit fontScale="90000"/>
          </a:bodyPr>
          <a:lstStyle/>
          <a:p>
            <a:r>
              <a:rPr lang="en-US" smtClean="0"/>
              <a:t>Research Questions / Summary of the Data </a:t>
            </a:r>
            <a:endParaRPr lang="en-US"/>
          </a:p>
        </p:txBody>
      </p:sp>
      <p:sp>
        <p:nvSpPr>
          <p:cNvPr id="3" name="Content Placeholder 2"/>
          <p:cNvSpPr>
            <a:spLocks noGrp="1"/>
          </p:cNvSpPr>
          <p:nvPr>
            <p:ph idx="1"/>
          </p:nvPr>
        </p:nvSpPr>
        <p:spPr>
          <a:xfrm>
            <a:off x="444470" y="699912"/>
            <a:ext cx="9603275" cy="2229979"/>
          </a:xfrm>
        </p:spPr>
        <p:txBody>
          <a:bodyPr/>
          <a:lstStyle/>
          <a:p>
            <a:r>
              <a:rPr lang="en-US" dirty="0"/>
              <a:t>The three main aims of this study include </a:t>
            </a:r>
            <a:endParaRPr lang="en-US" dirty="0" smtClean="0"/>
          </a:p>
          <a:p>
            <a:pPr lvl="1"/>
            <a:r>
              <a:rPr lang="en-US" dirty="0" smtClean="0"/>
              <a:t>(</a:t>
            </a:r>
            <a:r>
              <a:rPr lang="en-US" dirty="0"/>
              <a:t>1) determining the rate of memory decline based on our measures over the aging process in healthy individuals, </a:t>
            </a:r>
            <a:endParaRPr lang="en-US" dirty="0"/>
          </a:p>
          <a:p>
            <a:pPr lvl="1"/>
            <a:r>
              <a:rPr lang="en-US" dirty="0" smtClean="0"/>
              <a:t>(</a:t>
            </a:r>
            <a:r>
              <a:rPr lang="en-US" dirty="0"/>
              <a:t>2) determining the rate of memory decline based on our measures over the aging process in those diagnosed with MCI/dementia during the study, and </a:t>
            </a:r>
            <a:endParaRPr lang="en-US" dirty="0" smtClean="0"/>
          </a:p>
          <a:p>
            <a:pPr lvl="1"/>
            <a:r>
              <a:rPr lang="en-US" dirty="0" smtClean="0"/>
              <a:t>(</a:t>
            </a:r>
            <a:r>
              <a:rPr lang="en-US" dirty="0"/>
              <a:t>3) determining if the annual rates of decline accelerate/change 4 years prior to the onset of MCI/dementia and by how much rates accelerate. </a:t>
            </a:r>
          </a:p>
        </p:txBody>
      </p:sp>
      <p:graphicFrame>
        <p:nvGraphicFramePr>
          <p:cNvPr id="4" name="Table 3"/>
          <p:cNvGraphicFramePr>
            <a:graphicFrameLocks noGrp="1"/>
          </p:cNvGraphicFramePr>
          <p:nvPr>
            <p:extLst>
              <p:ext uri="{D42A27DB-BD31-4B8C-83A1-F6EECF244321}">
                <p14:modId xmlns:p14="http://schemas.microsoft.com/office/powerpoint/2010/main" val="1200359790"/>
              </p:ext>
            </p:extLst>
          </p:nvPr>
        </p:nvGraphicFramePr>
        <p:xfrm>
          <a:off x="0" y="3610422"/>
          <a:ext cx="7081023" cy="2973902"/>
        </p:xfrm>
        <a:graphic>
          <a:graphicData uri="http://schemas.openxmlformats.org/drawingml/2006/table">
            <a:tbl>
              <a:tblPr firstRow="1" firstCol="1" bandRow="1">
                <a:tableStyleId>{5C22544A-7EE6-4342-B048-85BDC9FD1C3A}</a:tableStyleId>
              </a:tblPr>
              <a:tblGrid>
                <a:gridCol w="1315844"/>
                <a:gridCol w="669073"/>
                <a:gridCol w="735981"/>
                <a:gridCol w="1170878"/>
                <a:gridCol w="1203983"/>
                <a:gridCol w="801625"/>
                <a:gridCol w="1183639"/>
              </a:tblGrid>
              <a:tr h="1173890">
                <a:tc>
                  <a:txBody>
                    <a:bodyPr/>
                    <a:lstStyle/>
                    <a:p>
                      <a:pPr marL="0" marR="0" algn="l">
                        <a:spcBef>
                          <a:spcPts val="0"/>
                        </a:spcBef>
                        <a:spcAft>
                          <a:spcPts val="0"/>
                        </a:spcAft>
                      </a:pPr>
                      <a:r>
                        <a:rPr lang="en-US" sz="1200">
                          <a:effectLst/>
                        </a:rPr>
                        <a:t> </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N</a:t>
                      </a:r>
                      <a:endParaRPr lang="en-US" sz="1200">
                        <a:effectLst/>
                        <a:latin typeface="Calibri" charset="0"/>
                        <a:ea typeface="Calibri" charset="0"/>
                        <a:cs typeface="Times New Roman" charset="0"/>
                      </a:endParaRPr>
                    </a:p>
                  </a:txBody>
                  <a:tcPr marL="68580" marR="68580" marT="0" marB="0" anchor="b"/>
                </a:tc>
                <a:tc>
                  <a:txBody>
                    <a:bodyPr/>
                    <a:lstStyle/>
                    <a:p>
                      <a:pPr marL="0" marR="0" algn="ctr">
                        <a:spcBef>
                          <a:spcPts val="0"/>
                        </a:spcBef>
                        <a:spcAft>
                          <a:spcPts val="0"/>
                        </a:spcAft>
                      </a:pPr>
                      <a:r>
                        <a:rPr lang="en-US" sz="1200" dirty="0">
                          <a:effectLst/>
                        </a:rPr>
                        <a:t>No. Missing </a:t>
                      </a:r>
                      <a:endParaRPr lang="en-US" sz="1200" dirty="0">
                        <a:effectLst/>
                        <a:latin typeface="Calibri" charset="0"/>
                        <a:ea typeface="Calibri" charset="0"/>
                        <a:cs typeface="Times New Roman" charset="0"/>
                      </a:endParaRPr>
                    </a:p>
                  </a:txBody>
                  <a:tcPr marL="68580" marR="68580" marT="0" marB="0" anchor="b"/>
                </a:tc>
                <a:tc>
                  <a:txBody>
                    <a:bodyPr/>
                    <a:lstStyle/>
                    <a:p>
                      <a:pPr marL="0" marR="0" algn="ctr">
                        <a:spcBef>
                          <a:spcPts val="0"/>
                        </a:spcBef>
                        <a:spcAft>
                          <a:spcPts val="0"/>
                        </a:spcAft>
                      </a:pPr>
                      <a:r>
                        <a:rPr lang="en-US" sz="1200">
                          <a:effectLst/>
                        </a:rPr>
                        <a:t>MCI/Dementia Diagnosis with CDR Criteria (Demind = 1)</a:t>
                      </a:r>
                      <a:endParaRPr lang="en-US" sz="1200">
                        <a:effectLst/>
                        <a:latin typeface="Calibri" charset="0"/>
                        <a:ea typeface="Calibri" charset="0"/>
                        <a:cs typeface="Times New Roman" charset="0"/>
                      </a:endParaRPr>
                    </a:p>
                  </a:txBody>
                  <a:tcPr marL="68580" marR="68580" marT="0" marB="0" anchor="b"/>
                </a:tc>
                <a:tc>
                  <a:txBody>
                    <a:bodyPr/>
                    <a:lstStyle/>
                    <a:p>
                      <a:pPr marL="0" marR="0" algn="ctr">
                        <a:spcBef>
                          <a:spcPts val="0"/>
                        </a:spcBef>
                        <a:spcAft>
                          <a:spcPts val="0"/>
                        </a:spcAft>
                      </a:pPr>
                      <a:r>
                        <a:rPr lang="en-US" sz="1200">
                          <a:effectLst/>
                        </a:rPr>
                        <a:t>N</a:t>
                      </a:r>
                      <a:endParaRPr lang="en-US" sz="1200">
                        <a:effectLst/>
                        <a:latin typeface="Calibri" charset="0"/>
                        <a:ea typeface="Calibri" charset="0"/>
                        <a:cs typeface="Times New Roman" charset="0"/>
                      </a:endParaRPr>
                    </a:p>
                  </a:txBody>
                  <a:tcPr marL="68580" marR="68580" marT="0" marB="0" anchor="b"/>
                </a:tc>
                <a:tc>
                  <a:txBody>
                    <a:bodyPr/>
                    <a:lstStyle/>
                    <a:p>
                      <a:pPr marL="0" marR="0" algn="ctr">
                        <a:spcBef>
                          <a:spcPts val="0"/>
                        </a:spcBef>
                        <a:spcAft>
                          <a:spcPts val="0"/>
                        </a:spcAft>
                      </a:pPr>
                      <a:r>
                        <a:rPr lang="en-US" sz="1200">
                          <a:effectLst/>
                        </a:rPr>
                        <a:t>No. Missing</a:t>
                      </a:r>
                      <a:endParaRPr lang="en-US" sz="1200">
                        <a:effectLst/>
                        <a:latin typeface="Calibri" charset="0"/>
                        <a:ea typeface="Calibri" charset="0"/>
                        <a:cs typeface="Times New Roman" charset="0"/>
                      </a:endParaRPr>
                    </a:p>
                  </a:txBody>
                  <a:tcPr marL="68580" marR="68580" marT="0" marB="0" anchor="b"/>
                </a:tc>
                <a:tc>
                  <a:txBody>
                    <a:bodyPr/>
                    <a:lstStyle/>
                    <a:p>
                      <a:pPr marL="0" marR="0" algn="ctr">
                        <a:spcBef>
                          <a:spcPts val="0"/>
                        </a:spcBef>
                        <a:spcAft>
                          <a:spcPts val="0"/>
                        </a:spcAft>
                      </a:pPr>
                      <a:r>
                        <a:rPr lang="en-US" sz="1200">
                          <a:effectLst/>
                        </a:rPr>
                        <a:t>No MCI/Dementia Diagnosis with CDR Criteria (Demind = 0)</a:t>
                      </a:r>
                      <a:endParaRPr lang="en-US" sz="1200">
                        <a:effectLst/>
                        <a:latin typeface="Calibri" charset="0"/>
                        <a:ea typeface="Calibri" charset="0"/>
                        <a:cs typeface="Times New Roman" charset="0"/>
                      </a:endParaRPr>
                    </a:p>
                  </a:txBody>
                  <a:tcPr marL="68580" marR="68580" marT="0" marB="0" anchor="b"/>
                </a:tc>
              </a:tr>
              <a:tr h="257543">
                <a:tc>
                  <a:txBody>
                    <a:bodyPr/>
                    <a:lstStyle/>
                    <a:p>
                      <a:pPr marL="0" marR="0" algn="l">
                        <a:spcBef>
                          <a:spcPts val="0"/>
                        </a:spcBef>
                        <a:spcAft>
                          <a:spcPts val="0"/>
                        </a:spcAft>
                      </a:pPr>
                      <a:r>
                        <a:rPr lang="en-US" sz="1200">
                          <a:effectLst/>
                        </a:rPr>
                        <a:t>Animals</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46</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22</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16.57 (4.68)</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102</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17</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18.80 (4.91) </a:t>
                      </a:r>
                      <a:endParaRPr lang="en-US" sz="1200">
                        <a:effectLst/>
                        <a:latin typeface="Calibri" charset="0"/>
                        <a:ea typeface="Calibri" charset="0"/>
                        <a:cs typeface="Times New Roman" charset="0"/>
                      </a:endParaRPr>
                    </a:p>
                  </a:txBody>
                  <a:tcPr marL="68580" marR="68580" marT="0" marB="0" anchor="b"/>
                </a:tc>
              </a:tr>
              <a:tr h="257543">
                <a:tc>
                  <a:txBody>
                    <a:bodyPr/>
                    <a:lstStyle/>
                    <a:p>
                      <a:pPr marL="0" marR="0" algn="l">
                        <a:spcBef>
                          <a:spcPts val="0"/>
                        </a:spcBef>
                        <a:spcAft>
                          <a:spcPts val="0"/>
                        </a:spcAft>
                      </a:pPr>
                      <a:r>
                        <a:rPr lang="en-US" sz="1200">
                          <a:effectLst/>
                        </a:rPr>
                        <a:t>Age, mean (sd) </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68</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0</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84.47 (5.94)</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119</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0</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76.85 (8.82) </a:t>
                      </a:r>
                      <a:endParaRPr lang="en-US" sz="1200">
                        <a:effectLst/>
                        <a:latin typeface="Calibri" charset="0"/>
                        <a:ea typeface="Calibri" charset="0"/>
                        <a:cs typeface="Times New Roman" charset="0"/>
                      </a:endParaRPr>
                    </a:p>
                  </a:txBody>
                  <a:tcPr marL="68580" marR="68580" marT="0" marB="0" anchor="b"/>
                </a:tc>
              </a:tr>
              <a:tr h="257543">
                <a:tc>
                  <a:txBody>
                    <a:bodyPr/>
                    <a:lstStyle/>
                    <a:p>
                      <a:pPr marL="0" marR="0" algn="l">
                        <a:spcBef>
                          <a:spcPts val="0"/>
                        </a:spcBef>
                        <a:spcAft>
                          <a:spcPts val="0"/>
                        </a:spcAft>
                      </a:pPr>
                      <a:r>
                        <a:rPr lang="en-US" sz="1200">
                          <a:effectLst/>
                        </a:rPr>
                        <a:t>Age of Onset </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68</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0</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90.54 (4.87) </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N/A</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 </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 </a:t>
                      </a:r>
                      <a:endParaRPr lang="en-US" sz="1200">
                        <a:effectLst/>
                        <a:latin typeface="Calibri" charset="0"/>
                        <a:ea typeface="Calibri" charset="0"/>
                        <a:cs typeface="Times New Roman" charset="0"/>
                      </a:endParaRPr>
                    </a:p>
                  </a:txBody>
                  <a:tcPr marL="68580" marR="68580" marT="0" marB="0" anchor="b"/>
                </a:tc>
              </a:tr>
              <a:tr h="293472">
                <a:tc>
                  <a:txBody>
                    <a:bodyPr/>
                    <a:lstStyle/>
                    <a:p>
                      <a:pPr marL="0" marR="0" algn="l">
                        <a:spcBef>
                          <a:spcPts val="0"/>
                        </a:spcBef>
                        <a:spcAft>
                          <a:spcPts val="0"/>
                        </a:spcAft>
                      </a:pPr>
                      <a:r>
                        <a:rPr lang="en-US" sz="1200">
                          <a:effectLst/>
                        </a:rPr>
                        <a:t>SES mean (sd) </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68</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0</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48.74 (13.07)</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119</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0</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49.66 (10.87) </a:t>
                      </a:r>
                      <a:endParaRPr lang="en-US" sz="1200">
                        <a:effectLst/>
                        <a:latin typeface="Calibri" charset="0"/>
                        <a:ea typeface="Calibri" charset="0"/>
                        <a:cs typeface="Times New Roman" charset="0"/>
                      </a:endParaRPr>
                    </a:p>
                  </a:txBody>
                  <a:tcPr marL="68580" marR="68580" marT="0" marB="0" anchor="b"/>
                </a:tc>
              </a:tr>
              <a:tr h="368151">
                <a:tc>
                  <a:txBody>
                    <a:bodyPr/>
                    <a:lstStyle/>
                    <a:p>
                      <a:pPr marL="0" marR="0" algn="l">
                        <a:spcBef>
                          <a:spcPts val="0"/>
                        </a:spcBef>
                        <a:spcAft>
                          <a:spcPts val="0"/>
                        </a:spcAft>
                      </a:pPr>
                      <a:r>
                        <a:rPr lang="en-US" sz="1200">
                          <a:effectLst/>
                        </a:rPr>
                        <a:t>Gender  n (%)</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68 (36.36) </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0</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 </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119 (63.64) </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0</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 </a:t>
                      </a:r>
                      <a:endParaRPr lang="en-US" sz="1200">
                        <a:effectLst/>
                        <a:latin typeface="Calibri" charset="0"/>
                        <a:ea typeface="Calibri" charset="0"/>
                        <a:cs typeface="Times New Roman" charset="0"/>
                      </a:endParaRPr>
                    </a:p>
                  </a:txBody>
                  <a:tcPr marL="68580" marR="68580" marT="0" marB="0" anchor="b"/>
                </a:tc>
              </a:tr>
              <a:tr h="146736">
                <a:tc>
                  <a:txBody>
                    <a:bodyPr/>
                    <a:lstStyle/>
                    <a:p>
                      <a:pPr marL="0" marR="0" algn="l">
                        <a:spcBef>
                          <a:spcPts val="0"/>
                        </a:spcBef>
                        <a:spcAft>
                          <a:spcPts val="0"/>
                        </a:spcAft>
                      </a:pPr>
                      <a:r>
                        <a:rPr lang="en-US" sz="1200">
                          <a:effectLst/>
                        </a:rPr>
                        <a:t>     Male</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 </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 </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23 (12.30)</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 </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 </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59 (31.55) </a:t>
                      </a:r>
                      <a:endParaRPr lang="en-US" sz="1200">
                        <a:effectLst/>
                        <a:latin typeface="Calibri" charset="0"/>
                        <a:ea typeface="Calibri" charset="0"/>
                        <a:cs typeface="Times New Roman" charset="0"/>
                      </a:endParaRPr>
                    </a:p>
                  </a:txBody>
                  <a:tcPr marL="68580" marR="68580" marT="0" marB="0" anchor="b"/>
                </a:tc>
              </a:tr>
              <a:tr h="146736">
                <a:tc>
                  <a:txBody>
                    <a:bodyPr/>
                    <a:lstStyle/>
                    <a:p>
                      <a:pPr marL="0" marR="0" algn="l">
                        <a:spcBef>
                          <a:spcPts val="0"/>
                        </a:spcBef>
                        <a:spcAft>
                          <a:spcPts val="0"/>
                        </a:spcAft>
                      </a:pPr>
                      <a:r>
                        <a:rPr lang="en-US" sz="1200">
                          <a:effectLst/>
                        </a:rPr>
                        <a:t>     Female</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 </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 </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45 (24.06)</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 </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 </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dirty="0">
                          <a:effectLst/>
                        </a:rPr>
                        <a:t>60 (32.09) </a:t>
                      </a:r>
                      <a:endParaRPr lang="en-US" sz="1200" dirty="0">
                        <a:effectLst/>
                        <a:latin typeface="Calibri" charset="0"/>
                        <a:ea typeface="Calibri" charset="0"/>
                        <a:cs typeface="Times New Roman" charset="0"/>
                      </a:endParaRPr>
                    </a:p>
                  </a:txBody>
                  <a:tcPr marL="68580" marR="68580" marT="0" marB="0" anchor="b"/>
                </a:tc>
              </a:tr>
            </a:tbl>
          </a:graphicData>
        </a:graphic>
      </p:graphicFrame>
      <p:sp>
        <p:nvSpPr>
          <p:cNvPr id="5" name="TextBox 4"/>
          <p:cNvSpPr txBox="1"/>
          <p:nvPr/>
        </p:nvSpPr>
        <p:spPr>
          <a:xfrm>
            <a:off x="7395210" y="2929891"/>
            <a:ext cx="3838504" cy="3508653"/>
          </a:xfrm>
          <a:prstGeom prst="rect">
            <a:avLst/>
          </a:prstGeom>
          <a:noFill/>
        </p:spPr>
        <p:txBody>
          <a:bodyPr wrap="square" rtlCol="0">
            <a:spAutoFit/>
          </a:bodyPr>
          <a:lstStyle/>
          <a:p>
            <a:pPr marL="285750" indent="-285750">
              <a:buFont typeface="Arial" charset="0"/>
              <a:buChar char="•"/>
            </a:pPr>
            <a:r>
              <a:rPr lang="en-US" sz="1400" dirty="0" smtClean="0"/>
              <a:t>Data subset to create a dataset for the animals outcome </a:t>
            </a:r>
          </a:p>
          <a:p>
            <a:pPr marL="285750" indent="-285750">
              <a:buFont typeface="Arial" charset="0"/>
              <a:buChar char="•"/>
            </a:pPr>
            <a:r>
              <a:rPr lang="en-US" sz="1400" dirty="0" smtClean="0"/>
              <a:t>N </a:t>
            </a:r>
            <a:r>
              <a:rPr lang="en-US" sz="1400" dirty="0" smtClean="0"/>
              <a:t>= </a:t>
            </a:r>
            <a:r>
              <a:rPr lang="en-US" sz="1400" dirty="0" smtClean="0"/>
              <a:t>187</a:t>
            </a:r>
            <a:r>
              <a:rPr lang="en-US" sz="1400" dirty="0" smtClean="0"/>
              <a:t> </a:t>
            </a:r>
          </a:p>
          <a:p>
            <a:pPr marL="285750" indent="-285750">
              <a:buFont typeface="Arial" charset="0"/>
              <a:buChar char="•"/>
            </a:pPr>
            <a:r>
              <a:rPr lang="en-US" sz="1400" dirty="0"/>
              <a:t>Overall upon entry into the study, patients with MCI/Dementia had a lower category fluency for animals score and a higher age at entry. </a:t>
            </a:r>
            <a:endParaRPr lang="en-US" sz="1400" dirty="0" smtClean="0"/>
          </a:p>
          <a:p>
            <a:pPr marL="742950" lvl="1" indent="-285750">
              <a:buFont typeface="Arial" charset="0"/>
              <a:buChar char="•"/>
            </a:pPr>
            <a:r>
              <a:rPr lang="en-US" sz="1400" dirty="0" smtClean="0"/>
              <a:t>SES  - similar </a:t>
            </a:r>
          </a:p>
          <a:p>
            <a:pPr marL="742950" lvl="1" indent="-285750">
              <a:buFont typeface="Arial" charset="0"/>
              <a:buChar char="•"/>
            </a:pPr>
            <a:r>
              <a:rPr lang="en-US" sz="1400" dirty="0" smtClean="0"/>
              <a:t>Gender  - more </a:t>
            </a:r>
            <a:r>
              <a:rPr lang="en-US" sz="1400" dirty="0"/>
              <a:t>females than males the MCI/dementia group while the number of males and females in the group without MCI/Dementia was fairly even. </a:t>
            </a:r>
            <a:r>
              <a:rPr lang="en-US" sz="1400" dirty="0" smtClean="0"/>
              <a:t> </a:t>
            </a:r>
            <a:endParaRPr lang="en-US" sz="1400" dirty="0" smtClean="0"/>
          </a:p>
          <a:p>
            <a:pPr marL="285750" indent="-285750">
              <a:buFont typeface="Arial" charset="0"/>
              <a:buChar char="•"/>
            </a:pPr>
            <a:endParaRPr lang="en-US" dirty="0" smtClean="0"/>
          </a:p>
          <a:p>
            <a:pPr marL="285750" indent="-285750">
              <a:buFont typeface="Arial" charset="0"/>
              <a:buChar char="•"/>
            </a:pPr>
            <a:endParaRPr lang="en-US" dirty="0" smtClean="0"/>
          </a:p>
          <a:p>
            <a:pPr marL="285750" indent="-285750">
              <a:buFont typeface="Arial" charset="0"/>
              <a:buChar char="•"/>
            </a:pPr>
            <a:endParaRPr lang="en-US" dirty="0"/>
          </a:p>
        </p:txBody>
      </p:sp>
    </p:spTree>
    <p:extLst>
      <p:ext uri="{BB962C8B-B14F-4D97-AF65-F5344CB8AC3E}">
        <p14:creationId xmlns:p14="http://schemas.microsoft.com/office/powerpoint/2010/main" val="1436751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873" y="167237"/>
            <a:ext cx="11842595" cy="847524"/>
          </a:xfrm>
        </p:spPr>
        <p:txBody>
          <a:bodyPr/>
          <a:lstStyle/>
          <a:p>
            <a:r>
              <a:rPr lang="en-US" dirty="0" smtClean="0"/>
              <a:t>Analysis Plan/ </a:t>
            </a:r>
            <a:r>
              <a:rPr lang="en-US" dirty="0" err="1" smtClean="0"/>
              <a:t>Corelation</a:t>
            </a:r>
            <a:r>
              <a:rPr lang="en-US" dirty="0" smtClean="0"/>
              <a:t> Structure</a:t>
            </a:r>
            <a:endParaRPr lang="en-US" dirty="0"/>
          </a:p>
        </p:txBody>
      </p:sp>
      <p:sp>
        <p:nvSpPr>
          <p:cNvPr id="7" name="TextBox 6"/>
          <p:cNvSpPr txBox="1"/>
          <p:nvPr/>
        </p:nvSpPr>
        <p:spPr>
          <a:xfrm>
            <a:off x="594360" y="913302"/>
            <a:ext cx="9692076" cy="4247317"/>
          </a:xfrm>
          <a:prstGeom prst="rect">
            <a:avLst/>
          </a:prstGeom>
          <a:noFill/>
        </p:spPr>
        <p:txBody>
          <a:bodyPr wrap="square" rtlCol="0">
            <a:spAutoFit/>
          </a:bodyPr>
          <a:lstStyle/>
          <a:p>
            <a:pPr marL="285750" indent="-285750">
              <a:buFont typeface="Arial" charset="0"/>
              <a:buChar char="•"/>
            </a:pPr>
            <a:r>
              <a:rPr lang="en-US" dirty="0"/>
              <a:t>A general linear mixed model </a:t>
            </a:r>
            <a:r>
              <a:rPr lang="en-US" dirty="0" smtClean="0">
                <a:sym typeface="Wingdings"/>
              </a:rPr>
              <a:t> </a:t>
            </a:r>
            <a:r>
              <a:rPr lang="en-US" dirty="0" smtClean="0"/>
              <a:t>to </a:t>
            </a:r>
            <a:r>
              <a:rPr lang="en-US" dirty="0"/>
              <a:t>determine the fixed effects of age at visit, MCI/dementia status, gender, and SES. </a:t>
            </a:r>
            <a:endParaRPr lang="en-US" dirty="0" smtClean="0"/>
          </a:p>
          <a:p>
            <a:pPr marL="742950" lvl="1" indent="-285750">
              <a:buFont typeface="Arial" charset="0"/>
              <a:buChar char="•"/>
            </a:pPr>
            <a:r>
              <a:rPr lang="en-US" dirty="0" smtClean="0"/>
              <a:t>An </a:t>
            </a:r>
            <a:r>
              <a:rPr lang="en-US" dirty="0"/>
              <a:t>interaction term </a:t>
            </a:r>
            <a:r>
              <a:rPr lang="en-US" dirty="0" smtClean="0">
                <a:sym typeface="Wingdings"/>
              </a:rPr>
              <a:t> </a:t>
            </a:r>
            <a:r>
              <a:rPr lang="en-US" dirty="0" smtClean="0"/>
              <a:t>the </a:t>
            </a:r>
            <a:r>
              <a:rPr lang="en-US" dirty="0"/>
              <a:t>effect of age depending on MCI/Dementia status. </a:t>
            </a:r>
            <a:endParaRPr lang="en-US" dirty="0" smtClean="0"/>
          </a:p>
          <a:p>
            <a:pPr marL="742950" lvl="1" indent="-285750">
              <a:buFont typeface="Arial" charset="0"/>
              <a:buChar char="•"/>
            </a:pPr>
            <a:r>
              <a:rPr lang="en-US" dirty="0" smtClean="0"/>
              <a:t>An </a:t>
            </a:r>
            <a:r>
              <a:rPr lang="en-US" dirty="0"/>
              <a:t>additional variable </a:t>
            </a:r>
            <a:r>
              <a:rPr lang="en-US" dirty="0" smtClean="0"/>
              <a:t> </a:t>
            </a:r>
            <a:r>
              <a:rPr lang="en-US" dirty="0"/>
              <a:t>was also created to account for the potential significance of the acceleration in the rate of memory decline four years prior to the onset of MCI/Dementia. This variable, referred to as “</a:t>
            </a:r>
            <a:r>
              <a:rPr lang="en-US" dirty="0" err="1"/>
              <a:t>changepoint</a:t>
            </a:r>
            <a:r>
              <a:rPr lang="en-US" dirty="0"/>
              <a:t>” in the </a:t>
            </a:r>
            <a:r>
              <a:rPr lang="en-US" dirty="0" smtClean="0"/>
              <a:t>analysis This </a:t>
            </a:r>
            <a:r>
              <a:rPr lang="en-US" dirty="0"/>
              <a:t>method was modeled after the method used in Hall’s analysis. (Hall et al., 2000) </a:t>
            </a:r>
            <a:endParaRPr lang="en-US" dirty="0" smtClean="0"/>
          </a:p>
          <a:p>
            <a:pPr marL="742950" lvl="1" indent="-285750">
              <a:buFont typeface="Arial" charset="0"/>
              <a:buChar char="•"/>
            </a:pPr>
            <a:r>
              <a:rPr lang="en-US" dirty="0" smtClean="0"/>
              <a:t>The </a:t>
            </a:r>
            <a:r>
              <a:rPr lang="en-US" dirty="0"/>
              <a:t>estimation method used </a:t>
            </a:r>
            <a:r>
              <a:rPr lang="en-US" dirty="0" smtClean="0"/>
              <a:t>was REML to  helps </a:t>
            </a:r>
            <a:r>
              <a:rPr lang="en-US" dirty="0"/>
              <a:t>to reduce bias in the variance estimates</a:t>
            </a:r>
            <a:r>
              <a:rPr lang="en-US" dirty="0" smtClean="0"/>
              <a:t>.</a:t>
            </a:r>
          </a:p>
          <a:p>
            <a:pPr marL="742950" lvl="1" indent="-285750">
              <a:buFont typeface="Arial" charset="0"/>
              <a:buChar char="•"/>
            </a:pPr>
            <a:r>
              <a:rPr lang="en-US" dirty="0" smtClean="0"/>
              <a:t>Included random intercept and random slope (age) </a:t>
            </a:r>
          </a:p>
          <a:p>
            <a:pPr marL="285750" indent="-285750">
              <a:buFont typeface="Arial" charset="0"/>
              <a:buChar char="•"/>
            </a:pPr>
            <a:r>
              <a:rPr lang="en-US" dirty="0" smtClean="0"/>
              <a:t>Used Unstructured variance-covariance matrix for the random effects </a:t>
            </a:r>
          </a:p>
          <a:p>
            <a:pPr marL="742950" lvl="1" indent="-285750">
              <a:buFont typeface="Arial" charset="0"/>
              <a:buChar char="•"/>
            </a:pPr>
            <a:r>
              <a:rPr lang="en-US" dirty="0"/>
              <a:t>Although an unstructured covariance pattern is more complex than other patterns, in this study it is not appropriate to assume uniform variance across measures, and the unstructured G matrix was chosen to account for this variability among the random effects</a:t>
            </a:r>
            <a:r>
              <a:rPr lang="en-US" dirty="0" smtClean="0"/>
              <a:t>.</a:t>
            </a:r>
          </a:p>
          <a:p>
            <a:pPr marL="285750" indent="-285750">
              <a:buFont typeface="Arial" charset="0"/>
              <a:buChar char="•"/>
            </a:pPr>
            <a:r>
              <a:rPr lang="en-US" dirty="0" smtClean="0"/>
              <a:t>Type III Tests to determine overall significance in the model</a:t>
            </a:r>
          </a:p>
          <a:p>
            <a:pPr marL="742950" lvl="1" indent="-285750">
              <a:buFont typeface="Arial" charset="0"/>
              <a:buChar char="•"/>
            </a:pPr>
            <a:endParaRPr lang="en-US" dirty="0" smtClean="0"/>
          </a:p>
        </p:txBody>
      </p:sp>
      <p:sp>
        <p:nvSpPr>
          <p:cNvPr id="8" name="TextBox 7"/>
          <p:cNvSpPr txBox="1"/>
          <p:nvPr/>
        </p:nvSpPr>
        <p:spPr>
          <a:xfrm>
            <a:off x="365759" y="4938974"/>
            <a:ext cx="10931519" cy="1569660"/>
          </a:xfrm>
          <a:prstGeom prst="rect">
            <a:avLst/>
          </a:prstGeom>
          <a:noFill/>
        </p:spPr>
        <p:txBody>
          <a:bodyPr wrap="square" rtlCol="0">
            <a:spAutoFit/>
          </a:bodyPr>
          <a:lstStyle/>
          <a:p>
            <a:pPr marL="285750" indent="-285750">
              <a:buFont typeface="Arial" charset="0"/>
              <a:buChar char="•"/>
            </a:pPr>
            <a:r>
              <a:rPr lang="en-US" sz="1600" dirty="0"/>
              <a:t>The subject to subject variation for intercept is 29.73 </a:t>
            </a:r>
            <a:endParaRPr lang="en-US" sz="1600" dirty="0" smtClean="0"/>
          </a:p>
          <a:p>
            <a:pPr marL="285750" indent="-285750">
              <a:buFont typeface="Arial" charset="0"/>
              <a:buChar char="•"/>
            </a:pPr>
            <a:r>
              <a:rPr lang="en-US" sz="1600" dirty="0" smtClean="0"/>
              <a:t> </a:t>
            </a:r>
            <a:r>
              <a:rPr lang="en-US" sz="1600" dirty="0"/>
              <a:t>T</a:t>
            </a:r>
            <a:r>
              <a:rPr lang="en-US" sz="1600" dirty="0" smtClean="0"/>
              <a:t>he </a:t>
            </a:r>
            <a:r>
              <a:rPr lang="en-US" sz="1600" dirty="0"/>
              <a:t>subject to subject variation of the slope is 0.03. </a:t>
            </a:r>
            <a:endParaRPr lang="en-US" sz="1600" dirty="0" smtClean="0"/>
          </a:p>
          <a:p>
            <a:pPr marL="285750" indent="-285750">
              <a:buFont typeface="Arial" charset="0"/>
              <a:buChar char="•"/>
            </a:pPr>
            <a:r>
              <a:rPr lang="en-US" sz="1600" dirty="0" smtClean="0"/>
              <a:t>The </a:t>
            </a:r>
            <a:r>
              <a:rPr lang="en-US" sz="1600" dirty="0"/>
              <a:t>covariance between the random intercept and slope was estimated to be -</a:t>
            </a:r>
            <a:r>
              <a:rPr lang="en-US" sz="1600" dirty="0" smtClean="0"/>
              <a:t>0.74.</a:t>
            </a:r>
          </a:p>
          <a:p>
            <a:pPr marL="285750" indent="-285750">
              <a:buFont typeface="Arial" charset="0"/>
              <a:buChar char="•"/>
            </a:pPr>
            <a:r>
              <a:rPr lang="en-US" sz="1600" dirty="0" smtClean="0"/>
              <a:t>The </a:t>
            </a:r>
            <a:r>
              <a:rPr lang="en-US" sz="1600" dirty="0"/>
              <a:t>percent of variation explained by the subject to subject intercept is 77.1% and the prevent of variation explained by the subject to subject slope is 1.92%. This means that the random intercepts and slopes account for approximately 79% of variation </a:t>
            </a:r>
            <a:r>
              <a:rPr lang="en-US" sz="1600" dirty="0" smtClean="0"/>
              <a:t>of the random effects.</a:t>
            </a:r>
            <a:endParaRPr lang="en-US" sz="1600" dirty="0"/>
          </a:p>
        </p:txBody>
      </p:sp>
    </p:spTree>
    <p:extLst>
      <p:ext uri="{BB962C8B-B14F-4D97-AF65-F5344CB8AC3E}">
        <p14:creationId xmlns:p14="http://schemas.microsoft.com/office/powerpoint/2010/main" val="28617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18981" y="0"/>
            <a:ext cx="9603275" cy="1049235"/>
          </a:xfrm>
        </p:spPr>
        <p:txBody>
          <a:bodyPr/>
          <a:lstStyle/>
          <a:p>
            <a:r>
              <a:rPr lang="en-US" smtClean="0"/>
              <a:t>Results</a:t>
            </a: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958862587"/>
              </p:ext>
            </p:extLst>
          </p:nvPr>
        </p:nvGraphicFramePr>
        <p:xfrm>
          <a:off x="257878" y="3379838"/>
          <a:ext cx="5573773" cy="3291840"/>
        </p:xfrm>
        <a:graphic>
          <a:graphicData uri="http://schemas.openxmlformats.org/drawingml/2006/table">
            <a:tbl>
              <a:tblPr firstRow="1" firstCol="1" bandRow="1">
                <a:tableStyleId>{5C22544A-7EE6-4342-B048-85BDC9FD1C3A}</a:tableStyleId>
              </a:tblPr>
              <a:tblGrid>
                <a:gridCol w="1275835"/>
                <a:gridCol w="614717"/>
                <a:gridCol w="794226"/>
                <a:gridCol w="506318"/>
                <a:gridCol w="625453"/>
                <a:gridCol w="1757224"/>
              </a:tblGrid>
              <a:tr h="338359">
                <a:tc>
                  <a:txBody>
                    <a:bodyPr/>
                    <a:lstStyle/>
                    <a:p>
                      <a:pPr marL="0" marR="0" algn="l">
                        <a:spcBef>
                          <a:spcPts val="0"/>
                        </a:spcBef>
                        <a:spcAft>
                          <a:spcPts val="0"/>
                        </a:spcAft>
                      </a:pPr>
                      <a:r>
                        <a:rPr lang="en-US" sz="1200">
                          <a:effectLst/>
                        </a:rPr>
                        <a:t>Effect</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Estimate</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Standard Error</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DF</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t Value</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p-value</a:t>
                      </a:r>
                      <a:endParaRPr lang="en-US" sz="1200">
                        <a:effectLst/>
                        <a:latin typeface="Calibri" charset="0"/>
                        <a:ea typeface="Calibri" charset="0"/>
                        <a:cs typeface="Times New Roman" charset="0"/>
                      </a:endParaRPr>
                    </a:p>
                  </a:txBody>
                  <a:tcPr marL="68580" marR="68580" marT="0" marB="0" anchor="b"/>
                </a:tc>
              </a:tr>
              <a:tr h="169180">
                <a:tc>
                  <a:txBody>
                    <a:bodyPr/>
                    <a:lstStyle/>
                    <a:p>
                      <a:pPr marL="0" marR="0" algn="l">
                        <a:spcBef>
                          <a:spcPts val="0"/>
                        </a:spcBef>
                        <a:spcAft>
                          <a:spcPts val="0"/>
                        </a:spcAft>
                      </a:pPr>
                      <a:r>
                        <a:rPr lang="en-US" sz="1200">
                          <a:effectLst/>
                        </a:rPr>
                        <a:t>Intercept</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20.01</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1.45</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183</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13.83</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&lt;0.0001</a:t>
                      </a:r>
                      <a:endParaRPr lang="en-US" sz="1200">
                        <a:effectLst/>
                        <a:latin typeface="Calibri" charset="0"/>
                        <a:ea typeface="Calibri" charset="0"/>
                        <a:cs typeface="Times New Roman" charset="0"/>
                      </a:endParaRPr>
                    </a:p>
                  </a:txBody>
                  <a:tcPr marL="68580" marR="68580" marT="0" marB="0" anchor="b"/>
                </a:tc>
              </a:tr>
              <a:tr h="169180">
                <a:tc>
                  <a:txBody>
                    <a:bodyPr/>
                    <a:lstStyle/>
                    <a:p>
                      <a:pPr marL="0" marR="0" algn="l">
                        <a:spcBef>
                          <a:spcPts val="0"/>
                        </a:spcBef>
                        <a:spcAft>
                          <a:spcPts val="0"/>
                        </a:spcAft>
                      </a:pPr>
                      <a:r>
                        <a:rPr lang="en-US" sz="1200">
                          <a:effectLst/>
                        </a:rPr>
                        <a:t>Age - 59</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-0.18</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0.03</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185</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-5.94</a:t>
                      </a:r>
                      <a:endParaRPr lang="en-US" sz="120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&lt;0.0001</a:t>
                      </a:r>
                      <a:endParaRPr lang="en-US" sz="1200">
                        <a:effectLst/>
                        <a:latin typeface="Calibri" charset="0"/>
                        <a:ea typeface="Calibri" charset="0"/>
                        <a:cs typeface="Times New Roman" charset="0"/>
                      </a:endParaRPr>
                    </a:p>
                  </a:txBody>
                  <a:tcPr marL="68580" marR="68580" marT="0" marB="0" anchor="b"/>
                </a:tc>
              </a:tr>
              <a:tr h="169180">
                <a:tc>
                  <a:txBody>
                    <a:bodyPr/>
                    <a:lstStyle/>
                    <a:p>
                      <a:pPr marL="0" marR="0" algn="l">
                        <a:spcBef>
                          <a:spcPts val="0"/>
                        </a:spcBef>
                        <a:spcAft>
                          <a:spcPts val="0"/>
                        </a:spcAft>
                      </a:pPr>
                      <a:r>
                        <a:rPr lang="en-US" sz="1200">
                          <a:effectLst/>
                        </a:rPr>
                        <a:t>Gender*</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0.55</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0.57</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1079</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0.97</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0.33</a:t>
                      </a:r>
                      <a:endParaRPr lang="en-US" sz="1200">
                        <a:effectLst/>
                        <a:latin typeface="Calibri" charset="0"/>
                        <a:ea typeface="Calibri" charset="0"/>
                        <a:cs typeface="Times New Roman" charset="0"/>
                      </a:endParaRPr>
                    </a:p>
                  </a:txBody>
                  <a:tcPr marL="68580" marR="68580" marT="0" marB="0" anchor="b"/>
                </a:tc>
              </a:tr>
              <a:tr h="169180">
                <a:tc>
                  <a:txBody>
                    <a:bodyPr/>
                    <a:lstStyle/>
                    <a:p>
                      <a:pPr marL="0" marR="0" algn="l">
                        <a:spcBef>
                          <a:spcPts val="0"/>
                        </a:spcBef>
                        <a:spcAft>
                          <a:spcPts val="0"/>
                        </a:spcAft>
                      </a:pPr>
                      <a:r>
                        <a:rPr lang="en-US" sz="1200">
                          <a:effectLst/>
                        </a:rPr>
                        <a:t>SES </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0.05</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0.02</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1079</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2.00</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0.04</a:t>
                      </a:r>
                      <a:endParaRPr lang="en-US" sz="1200">
                        <a:effectLst/>
                        <a:latin typeface="Calibri" charset="0"/>
                        <a:ea typeface="Calibri" charset="0"/>
                        <a:cs typeface="Times New Roman" charset="0"/>
                      </a:endParaRPr>
                    </a:p>
                  </a:txBody>
                  <a:tcPr marL="68580" marR="68580" marT="0" marB="0" anchor="b"/>
                </a:tc>
              </a:tr>
              <a:tr h="169180">
                <a:tc>
                  <a:txBody>
                    <a:bodyPr/>
                    <a:lstStyle/>
                    <a:p>
                      <a:pPr marL="0" marR="0" algn="l">
                        <a:spcBef>
                          <a:spcPts val="0"/>
                        </a:spcBef>
                        <a:spcAft>
                          <a:spcPts val="0"/>
                        </a:spcAft>
                      </a:pPr>
                      <a:r>
                        <a:rPr lang="en-US" sz="1200">
                          <a:effectLst/>
                        </a:rPr>
                        <a:t>Demind‡</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-1.39</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2.17</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1079</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-0.64</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0.52</a:t>
                      </a:r>
                      <a:endParaRPr lang="en-US" sz="1200">
                        <a:effectLst/>
                        <a:latin typeface="Calibri" charset="0"/>
                        <a:ea typeface="Calibri" charset="0"/>
                        <a:cs typeface="Times New Roman" charset="0"/>
                      </a:endParaRPr>
                    </a:p>
                  </a:txBody>
                  <a:tcPr marL="68580" marR="68580" marT="0" marB="0" anchor="b"/>
                </a:tc>
              </a:tr>
              <a:tr h="169180">
                <a:tc>
                  <a:txBody>
                    <a:bodyPr/>
                    <a:lstStyle/>
                    <a:p>
                      <a:pPr marL="0" marR="0" algn="l">
                        <a:spcBef>
                          <a:spcPts val="0"/>
                        </a:spcBef>
                        <a:spcAft>
                          <a:spcPts val="0"/>
                        </a:spcAft>
                      </a:pPr>
                      <a:r>
                        <a:rPr lang="en-US" sz="1200">
                          <a:effectLst/>
                        </a:rPr>
                        <a:t>Age - 59*Demind</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0.03</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0.08</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1079</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dirty="0">
                          <a:effectLst/>
                        </a:rPr>
                        <a:t>0.36</a:t>
                      </a:r>
                      <a:endParaRPr lang="en-US" sz="1200" dirty="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0.72</a:t>
                      </a:r>
                      <a:endParaRPr lang="en-US" sz="1200">
                        <a:effectLst/>
                        <a:latin typeface="Calibri" charset="0"/>
                        <a:ea typeface="Calibri" charset="0"/>
                        <a:cs typeface="Times New Roman" charset="0"/>
                      </a:endParaRPr>
                    </a:p>
                  </a:txBody>
                  <a:tcPr marL="68580" marR="68580" marT="0" marB="0" anchor="b"/>
                </a:tc>
              </a:tr>
              <a:tr h="169180">
                <a:tc>
                  <a:txBody>
                    <a:bodyPr/>
                    <a:lstStyle/>
                    <a:p>
                      <a:pPr marL="0" marR="0" algn="l">
                        <a:spcBef>
                          <a:spcPts val="0"/>
                        </a:spcBef>
                        <a:spcAft>
                          <a:spcPts val="0"/>
                        </a:spcAft>
                      </a:pPr>
                      <a:r>
                        <a:rPr lang="en-US" sz="1200">
                          <a:effectLst/>
                        </a:rPr>
                        <a:t>Changepoint</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-0.96</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0.10</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1079</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dirty="0">
                          <a:effectLst/>
                        </a:rPr>
                        <a:t>-9.36</a:t>
                      </a:r>
                      <a:endParaRPr lang="en-US" sz="1200" dirty="0">
                        <a:effectLst/>
                        <a:latin typeface="Calibri" charset="0"/>
                        <a:ea typeface="Calibri" charset="0"/>
                        <a:cs typeface="Times New Roman" charset="0"/>
                      </a:endParaRPr>
                    </a:p>
                  </a:txBody>
                  <a:tcPr marL="68580" marR="68580" marT="0" marB="0" anchor="b"/>
                </a:tc>
                <a:tc>
                  <a:txBody>
                    <a:bodyPr/>
                    <a:lstStyle/>
                    <a:p>
                      <a:pPr marL="0" marR="0" algn="l">
                        <a:spcBef>
                          <a:spcPts val="0"/>
                        </a:spcBef>
                        <a:spcAft>
                          <a:spcPts val="0"/>
                        </a:spcAft>
                      </a:pPr>
                      <a:r>
                        <a:rPr lang="en-US" sz="1200">
                          <a:effectLst/>
                        </a:rPr>
                        <a:t>&lt;0.0001</a:t>
                      </a:r>
                      <a:endParaRPr lang="en-US" sz="1200">
                        <a:effectLst/>
                        <a:latin typeface="Calibri" charset="0"/>
                        <a:ea typeface="Calibri" charset="0"/>
                        <a:cs typeface="Times New Roman" charset="0"/>
                      </a:endParaRPr>
                    </a:p>
                  </a:txBody>
                  <a:tcPr marL="68580" marR="68580" marT="0" marB="0" anchor="b"/>
                </a:tc>
              </a:tr>
              <a:tr h="845898">
                <a:tc>
                  <a:txBody>
                    <a:bodyPr/>
                    <a:lstStyle/>
                    <a:p>
                      <a:pPr marL="0" marR="0" algn="l">
                        <a:spcBef>
                          <a:spcPts val="0"/>
                        </a:spcBef>
                        <a:spcAft>
                          <a:spcPts val="0"/>
                        </a:spcAft>
                      </a:pPr>
                      <a:r>
                        <a:rPr lang="en-US" sz="1200">
                          <a:effectLst/>
                        </a:rPr>
                        <a:t>Rate of memory decline before four years prior to the onset of MCI/Dementia </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-0.15</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0.07</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1079</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dirty="0">
                          <a:effectLst/>
                        </a:rPr>
                        <a:t>-2.02</a:t>
                      </a:r>
                      <a:endParaRPr lang="en-US" sz="1200" dirty="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0.04</a:t>
                      </a:r>
                      <a:endParaRPr lang="en-US" sz="1200">
                        <a:effectLst/>
                        <a:latin typeface="Calibri" charset="0"/>
                        <a:ea typeface="Calibri" charset="0"/>
                        <a:cs typeface="Times New Roman" charset="0"/>
                      </a:endParaRPr>
                    </a:p>
                  </a:txBody>
                  <a:tcPr marL="68580" marR="68580" marT="0" marB="0" anchor="b"/>
                </a:tc>
              </a:tr>
              <a:tr h="676718">
                <a:tc>
                  <a:txBody>
                    <a:bodyPr/>
                    <a:lstStyle/>
                    <a:p>
                      <a:pPr marL="0" marR="0" algn="l">
                        <a:spcBef>
                          <a:spcPts val="0"/>
                        </a:spcBef>
                        <a:spcAft>
                          <a:spcPts val="0"/>
                        </a:spcAft>
                      </a:pPr>
                      <a:r>
                        <a:rPr lang="en-US" sz="1200">
                          <a:effectLst/>
                        </a:rPr>
                        <a:t>Overall rate of memory decline in those with MCI/Dementia</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-1.12</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0.06</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1079</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dirty="0">
                          <a:effectLst/>
                        </a:rPr>
                        <a:t>-17.92</a:t>
                      </a:r>
                      <a:endParaRPr lang="en-US" sz="1200" dirty="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dirty="0">
                          <a:effectLst/>
                        </a:rPr>
                        <a:t>&lt;0.0001</a:t>
                      </a:r>
                      <a:endParaRPr lang="en-US" sz="1200" dirty="0">
                        <a:effectLst/>
                        <a:latin typeface="Calibri" charset="0"/>
                        <a:ea typeface="Calibri" charset="0"/>
                        <a:cs typeface="Times New Roman" charset="0"/>
                      </a:endParaRPr>
                    </a:p>
                  </a:txBody>
                  <a:tcPr marL="68580" marR="68580" marT="0" marB="0" anchor="b"/>
                </a:tc>
              </a:tr>
            </a:tbl>
          </a:graphicData>
        </a:graphic>
      </p:graphicFrame>
      <p:sp>
        <p:nvSpPr>
          <p:cNvPr id="10" name="TextBox 9"/>
          <p:cNvSpPr txBox="1"/>
          <p:nvPr/>
        </p:nvSpPr>
        <p:spPr>
          <a:xfrm>
            <a:off x="88812" y="613996"/>
            <a:ext cx="11663612" cy="2554545"/>
          </a:xfrm>
          <a:prstGeom prst="rect">
            <a:avLst/>
          </a:prstGeom>
          <a:noFill/>
        </p:spPr>
        <p:txBody>
          <a:bodyPr wrap="square" rtlCol="0">
            <a:spAutoFit/>
          </a:bodyPr>
          <a:lstStyle/>
          <a:p>
            <a:pPr marL="285750" indent="-285750">
              <a:buFont typeface="Arial" charset="0"/>
              <a:buChar char="•"/>
            </a:pPr>
            <a:r>
              <a:rPr lang="en-US" sz="1600" dirty="0" smtClean="0"/>
              <a:t>Aim 1: </a:t>
            </a:r>
            <a:r>
              <a:rPr lang="en-US" sz="1600" dirty="0"/>
              <a:t>On average the category fluency for animals in healthy individuals decreased </a:t>
            </a:r>
            <a:r>
              <a:rPr lang="en-US" sz="1600" dirty="0" smtClean="0"/>
              <a:t>0.18 </a:t>
            </a:r>
            <a:r>
              <a:rPr lang="en-US" sz="1600" dirty="0"/>
              <a:t>units (95% CI: -0.2403 to -0.1205) for every one year increase in age (p&lt;0.0001). </a:t>
            </a:r>
            <a:endParaRPr lang="en-US" sz="1600" dirty="0" smtClean="0"/>
          </a:p>
          <a:p>
            <a:pPr marL="285750" indent="-285750">
              <a:buFont typeface="Arial" charset="0"/>
              <a:buChar char="•"/>
            </a:pPr>
            <a:r>
              <a:rPr lang="en-US" sz="1600" dirty="0" smtClean="0"/>
              <a:t>Aim 2:</a:t>
            </a:r>
          </a:p>
          <a:p>
            <a:pPr marL="742950" lvl="1" indent="-285750">
              <a:buFont typeface="Arial" charset="0"/>
              <a:buChar char="•"/>
            </a:pPr>
            <a:r>
              <a:rPr lang="en-US" sz="1600" dirty="0" smtClean="0"/>
              <a:t>Before four years prior to diagnosis: </a:t>
            </a:r>
            <a:r>
              <a:rPr lang="en-US" sz="1600" dirty="0"/>
              <a:t>On average the category fluency for animals in individuals diagnosed with MCI/ Dementia decreased </a:t>
            </a:r>
            <a:r>
              <a:rPr lang="en-US" sz="1600" dirty="0" smtClean="0"/>
              <a:t>0.15 </a:t>
            </a:r>
            <a:r>
              <a:rPr lang="en-US" sz="1600" dirty="0"/>
              <a:t>units (95% CI: -0.2984 to -0.00450) for every one year increase in age (p = 0.04) before four years prior to the onset of dementia. </a:t>
            </a:r>
            <a:endParaRPr lang="en-US" sz="1600" dirty="0" smtClean="0"/>
          </a:p>
          <a:p>
            <a:pPr marL="285750" indent="-285750">
              <a:buFont typeface="Arial" charset="0"/>
              <a:buChar char="•"/>
            </a:pPr>
            <a:r>
              <a:rPr lang="en-US" sz="1600" dirty="0" smtClean="0"/>
              <a:t>Aim 3: </a:t>
            </a:r>
            <a:r>
              <a:rPr lang="en-US" sz="1600" dirty="0"/>
              <a:t>The rate of decline accelerates by 0.96 units/year (95% CI: -1.1623 to -0.7593) four years prior to the onset of dementia (p &lt; 0.0001).</a:t>
            </a:r>
            <a:r>
              <a:rPr lang="en-US" sz="1600" dirty="0"/>
              <a:t> </a:t>
            </a:r>
            <a:endParaRPr lang="en-US" sz="1600" dirty="0" smtClean="0"/>
          </a:p>
          <a:p>
            <a:pPr marL="285750" indent="-285750">
              <a:buFont typeface="Arial" charset="0"/>
              <a:buChar char="•"/>
            </a:pPr>
            <a:r>
              <a:rPr lang="en-US" sz="1600" dirty="0" smtClean="0"/>
              <a:t>Overall: </a:t>
            </a:r>
            <a:r>
              <a:rPr lang="en-US" sz="1600" dirty="0"/>
              <a:t>The overall rate of decline in those with MCI/ Dementia from the start of the study to the last time point measured is -1.12 units / year (95% CI: -1.2340 to -0.9904).</a:t>
            </a:r>
            <a:r>
              <a:rPr lang="en-US" sz="1600" dirty="0"/>
              <a:t> </a:t>
            </a:r>
            <a:endParaRPr lang="en-US" sz="1600" dirty="0" smtClean="0"/>
          </a:p>
        </p:txBody>
      </p:sp>
      <p:pic>
        <p:nvPicPr>
          <p:cNvPr id="16" name="Picture 15"/>
          <p:cNvPicPr/>
          <p:nvPr/>
        </p:nvPicPr>
        <p:blipFill>
          <a:blip r:embed="rId2">
            <a:extLst>
              <a:ext uri="{28A0092B-C50C-407E-A947-70E740481C1C}">
                <a14:useLocalDpi xmlns:a14="http://schemas.microsoft.com/office/drawing/2010/main" val="0"/>
              </a:ext>
            </a:extLst>
          </a:blip>
          <a:stretch>
            <a:fillRect/>
          </a:stretch>
        </p:blipFill>
        <p:spPr>
          <a:xfrm>
            <a:off x="6154615" y="3024554"/>
            <a:ext cx="5597809" cy="3833446"/>
          </a:xfrm>
          <a:prstGeom prst="rect">
            <a:avLst/>
          </a:prstGeom>
        </p:spPr>
      </p:pic>
    </p:spTree>
    <p:extLst>
      <p:ext uri="{BB962C8B-B14F-4D97-AF65-F5344CB8AC3E}">
        <p14:creationId xmlns:p14="http://schemas.microsoft.com/office/powerpoint/2010/main" val="2081133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87570"/>
            <a:ext cx="10131425" cy="586154"/>
          </a:xfrm>
        </p:spPr>
        <p:txBody>
          <a:bodyPr>
            <a:normAutofit fontScale="90000"/>
          </a:bodyPr>
          <a:lstStyle/>
          <a:p>
            <a:r>
              <a:rPr lang="en-US" smtClean="0"/>
              <a:t>Results</a:t>
            </a:r>
            <a:endParaRPr lang="en-US"/>
          </a:p>
        </p:txBody>
      </p:sp>
      <p:sp>
        <p:nvSpPr>
          <p:cNvPr id="4" name="TextBox 3"/>
          <p:cNvSpPr txBox="1"/>
          <p:nvPr/>
        </p:nvSpPr>
        <p:spPr>
          <a:xfrm>
            <a:off x="0" y="2953853"/>
            <a:ext cx="6154615" cy="2585323"/>
          </a:xfrm>
          <a:prstGeom prst="rect">
            <a:avLst/>
          </a:prstGeom>
          <a:noFill/>
        </p:spPr>
        <p:txBody>
          <a:bodyPr wrap="square" rtlCol="0">
            <a:spAutoFit/>
          </a:bodyPr>
          <a:lstStyle/>
          <a:p>
            <a:pPr marL="285750" indent="-285750">
              <a:buFont typeface="Arial" charset="0"/>
              <a:buChar char="•"/>
            </a:pPr>
            <a:r>
              <a:rPr lang="en-US" sz="1600" dirty="0" smtClean="0"/>
              <a:t>the </a:t>
            </a:r>
            <a:r>
              <a:rPr lang="en-US" sz="1600" dirty="0"/>
              <a:t>effect of age and the effect of the change point are significantly different from 0.  </a:t>
            </a:r>
            <a:endParaRPr lang="en-US" sz="1600" dirty="0" smtClean="0"/>
          </a:p>
          <a:p>
            <a:pPr marL="285750" indent="-285750">
              <a:buFont typeface="Arial" charset="0"/>
              <a:buChar char="•"/>
            </a:pPr>
            <a:r>
              <a:rPr lang="en-US" sz="1600" dirty="0" smtClean="0"/>
              <a:t>Although </a:t>
            </a:r>
            <a:r>
              <a:rPr lang="en-US" sz="1600" dirty="0"/>
              <a:t>in this study including adjustments for gender, SES, the interaction term, and MCI/Dementia status were important, in further studies more data may be needed or these variables may need to be dropped from the model to create a more parsimonious model. In this case however, these variables remained in the model because they were essential to answering our research questions about the rate of memory decline in our study population. </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79191199"/>
              </p:ext>
            </p:extLst>
          </p:nvPr>
        </p:nvGraphicFramePr>
        <p:xfrm>
          <a:off x="269081" y="1143056"/>
          <a:ext cx="4635500" cy="1610360"/>
        </p:xfrm>
        <a:graphic>
          <a:graphicData uri="http://schemas.openxmlformats.org/drawingml/2006/table">
            <a:tbl>
              <a:tblPr firstRow="1" firstCol="1" bandRow="1">
                <a:tableStyleId>{5C22544A-7EE6-4342-B048-85BDC9FD1C3A}</a:tableStyleId>
              </a:tblPr>
              <a:tblGrid>
                <a:gridCol w="1117600"/>
                <a:gridCol w="825500"/>
                <a:gridCol w="1041400"/>
                <a:gridCol w="825500"/>
                <a:gridCol w="825500"/>
              </a:tblGrid>
              <a:tr h="215900">
                <a:tc>
                  <a:txBody>
                    <a:bodyPr/>
                    <a:lstStyle/>
                    <a:p>
                      <a:pPr marL="0" marR="0">
                        <a:spcBef>
                          <a:spcPts val="0"/>
                        </a:spcBef>
                        <a:spcAft>
                          <a:spcPts val="0"/>
                        </a:spcAft>
                      </a:pPr>
                      <a:r>
                        <a:rPr lang="en-US" sz="1200">
                          <a:effectLst/>
                        </a:rPr>
                        <a:t>Effect</a:t>
                      </a:r>
                      <a:endParaRPr lang="en-US" sz="1200">
                        <a:effectLst/>
                        <a:latin typeface="Calibri" charset="0"/>
                        <a:ea typeface="Calibri" charset="0"/>
                        <a:cs typeface="Times New Roman" charset="0"/>
                      </a:endParaRPr>
                    </a:p>
                  </a:txBody>
                  <a:tcPr marL="68580" marR="68580" marT="0" marB="0" anchor="b"/>
                </a:tc>
                <a:tc>
                  <a:txBody>
                    <a:bodyPr/>
                    <a:lstStyle/>
                    <a:p>
                      <a:pPr marL="0" marR="0">
                        <a:spcBef>
                          <a:spcPts val="0"/>
                        </a:spcBef>
                        <a:spcAft>
                          <a:spcPts val="0"/>
                        </a:spcAft>
                      </a:pPr>
                      <a:r>
                        <a:rPr lang="en-US" sz="1200" dirty="0" err="1">
                          <a:effectLst/>
                        </a:rPr>
                        <a:t>Num</a:t>
                      </a:r>
                      <a:r>
                        <a:rPr lang="en-US" sz="1200" dirty="0">
                          <a:effectLst/>
                        </a:rPr>
                        <a:t> DF</a:t>
                      </a:r>
                      <a:endParaRPr lang="en-US" sz="1200" dirty="0">
                        <a:effectLst/>
                        <a:latin typeface="Calibri" charset="0"/>
                        <a:ea typeface="Calibri" charset="0"/>
                        <a:cs typeface="Times New Roman" charset="0"/>
                      </a:endParaRPr>
                    </a:p>
                  </a:txBody>
                  <a:tcPr marL="68580" marR="68580" marT="0" marB="0" anchor="b"/>
                </a:tc>
                <a:tc>
                  <a:txBody>
                    <a:bodyPr/>
                    <a:lstStyle/>
                    <a:p>
                      <a:pPr marL="0" marR="0">
                        <a:spcBef>
                          <a:spcPts val="0"/>
                        </a:spcBef>
                        <a:spcAft>
                          <a:spcPts val="0"/>
                        </a:spcAft>
                      </a:pPr>
                      <a:r>
                        <a:rPr lang="en-US" sz="1200">
                          <a:effectLst/>
                        </a:rPr>
                        <a:t>Den DF</a:t>
                      </a:r>
                      <a:endParaRPr lang="en-US" sz="1200">
                        <a:effectLst/>
                        <a:latin typeface="Calibri" charset="0"/>
                        <a:ea typeface="Calibri" charset="0"/>
                        <a:cs typeface="Times New Roman" charset="0"/>
                      </a:endParaRPr>
                    </a:p>
                  </a:txBody>
                  <a:tcPr marL="68580" marR="68580" marT="0" marB="0" anchor="b"/>
                </a:tc>
                <a:tc>
                  <a:txBody>
                    <a:bodyPr/>
                    <a:lstStyle/>
                    <a:p>
                      <a:pPr marL="0" marR="0">
                        <a:spcBef>
                          <a:spcPts val="0"/>
                        </a:spcBef>
                        <a:spcAft>
                          <a:spcPts val="0"/>
                        </a:spcAft>
                      </a:pPr>
                      <a:r>
                        <a:rPr lang="en-US" sz="1200">
                          <a:effectLst/>
                        </a:rPr>
                        <a:t>F Value</a:t>
                      </a:r>
                      <a:endParaRPr lang="en-US" sz="1200">
                        <a:effectLst/>
                        <a:latin typeface="Calibri" charset="0"/>
                        <a:ea typeface="Calibri" charset="0"/>
                        <a:cs typeface="Times New Roman" charset="0"/>
                      </a:endParaRPr>
                    </a:p>
                  </a:txBody>
                  <a:tcPr marL="68580" marR="68580" marT="0" marB="0" anchor="b"/>
                </a:tc>
                <a:tc>
                  <a:txBody>
                    <a:bodyPr/>
                    <a:lstStyle/>
                    <a:p>
                      <a:pPr marL="0" marR="0">
                        <a:spcBef>
                          <a:spcPts val="0"/>
                        </a:spcBef>
                        <a:spcAft>
                          <a:spcPts val="0"/>
                        </a:spcAft>
                      </a:pPr>
                      <a:r>
                        <a:rPr lang="en-US" sz="1200" dirty="0">
                          <a:effectLst/>
                        </a:rPr>
                        <a:t>p-value </a:t>
                      </a:r>
                      <a:endParaRPr lang="en-US" sz="1200" dirty="0">
                        <a:effectLst/>
                        <a:latin typeface="Calibri" charset="0"/>
                        <a:ea typeface="Calibri" charset="0"/>
                        <a:cs typeface="Times New Roman" charset="0"/>
                      </a:endParaRPr>
                    </a:p>
                  </a:txBody>
                  <a:tcPr marL="68580" marR="68580" marT="0" marB="0" anchor="b"/>
                </a:tc>
              </a:tr>
              <a:tr h="203200">
                <a:tc>
                  <a:txBody>
                    <a:bodyPr/>
                    <a:lstStyle/>
                    <a:p>
                      <a:pPr marL="0" marR="0">
                        <a:spcBef>
                          <a:spcPts val="0"/>
                        </a:spcBef>
                        <a:spcAft>
                          <a:spcPts val="0"/>
                        </a:spcAft>
                      </a:pPr>
                      <a:r>
                        <a:rPr lang="en-US" sz="1200">
                          <a:effectLst/>
                        </a:rPr>
                        <a:t>Age - 59</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1</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185</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35.32</a:t>
                      </a:r>
                      <a:endParaRPr lang="en-US" sz="1200">
                        <a:effectLst/>
                        <a:latin typeface="Calibri" charset="0"/>
                        <a:ea typeface="Calibri" charset="0"/>
                        <a:cs typeface="Times New Roman" charset="0"/>
                      </a:endParaRPr>
                    </a:p>
                  </a:txBody>
                  <a:tcPr marL="68580" marR="68580" marT="0" marB="0" anchor="b"/>
                </a:tc>
                <a:tc>
                  <a:txBody>
                    <a:bodyPr/>
                    <a:lstStyle/>
                    <a:p>
                      <a:pPr marL="0" marR="0">
                        <a:spcBef>
                          <a:spcPts val="0"/>
                        </a:spcBef>
                        <a:spcAft>
                          <a:spcPts val="0"/>
                        </a:spcAft>
                      </a:pPr>
                      <a:r>
                        <a:rPr lang="en-US" sz="1200">
                          <a:effectLst/>
                        </a:rPr>
                        <a:t>&lt;0.0001</a:t>
                      </a:r>
                      <a:endParaRPr lang="en-US" sz="1200">
                        <a:effectLst/>
                        <a:latin typeface="Calibri" charset="0"/>
                        <a:ea typeface="Calibri" charset="0"/>
                        <a:cs typeface="Times New Roman" charset="0"/>
                      </a:endParaRPr>
                    </a:p>
                  </a:txBody>
                  <a:tcPr marL="68580" marR="68580" marT="0" marB="0" anchor="b"/>
                </a:tc>
              </a:tr>
              <a:tr h="203200">
                <a:tc>
                  <a:txBody>
                    <a:bodyPr/>
                    <a:lstStyle/>
                    <a:p>
                      <a:pPr marL="0" marR="0">
                        <a:spcBef>
                          <a:spcPts val="0"/>
                        </a:spcBef>
                        <a:spcAft>
                          <a:spcPts val="0"/>
                        </a:spcAft>
                      </a:pPr>
                      <a:r>
                        <a:rPr lang="en-US" sz="1200">
                          <a:effectLst/>
                        </a:rPr>
                        <a:t>Gender</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1</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1079</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0.94</a:t>
                      </a:r>
                      <a:endParaRPr lang="en-US" sz="1200">
                        <a:effectLst/>
                        <a:latin typeface="Calibri" charset="0"/>
                        <a:ea typeface="Calibri" charset="0"/>
                        <a:cs typeface="Times New Roman" charset="0"/>
                      </a:endParaRPr>
                    </a:p>
                  </a:txBody>
                  <a:tcPr marL="68580" marR="68580" marT="0" marB="0" anchor="b"/>
                </a:tc>
                <a:tc>
                  <a:txBody>
                    <a:bodyPr/>
                    <a:lstStyle/>
                    <a:p>
                      <a:pPr marL="0" marR="0">
                        <a:spcBef>
                          <a:spcPts val="0"/>
                        </a:spcBef>
                        <a:spcAft>
                          <a:spcPts val="0"/>
                        </a:spcAft>
                      </a:pPr>
                      <a:r>
                        <a:rPr lang="en-US" sz="1200">
                          <a:effectLst/>
                        </a:rPr>
                        <a:t>0.33</a:t>
                      </a:r>
                      <a:endParaRPr lang="en-US" sz="1200">
                        <a:effectLst/>
                        <a:latin typeface="Calibri" charset="0"/>
                        <a:ea typeface="Calibri" charset="0"/>
                        <a:cs typeface="Times New Roman" charset="0"/>
                      </a:endParaRPr>
                    </a:p>
                  </a:txBody>
                  <a:tcPr marL="68580" marR="68580" marT="0" marB="0" anchor="b"/>
                </a:tc>
              </a:tr>
              <a:tr h="203200">
                <a:tc>
                  <a:txBody>
                    <a:bodyPr/>
                    <a:lstStyle/>
                    <a:p>
                      <a:pPr marL="0" marR="0">
                        <a:spcBef>
                          <a:spcPts val="0"/>
                        </a:spcBef>
                        <a:spcAft>
                          <a:spcPts val="0"/>
                        </a:spcAft>
                      </a:pPr>
                      <a:r>
                        <a:rPr lang="en-US" sz="1200">
                          <a:effectLst/>
                        </a:rPr>
                        <a:t>SES</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1</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1079</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3.98</a:t>
                      </a:r>
                      <a:endParaRPr lang="en-US" sz="1200">
                        <a:effectLst/>
                        <a:latin typeface="Calibri" charset="0"/>
                        <a:ea typeface="Calibri" charset="0"/>
                        <a:cs typeface="Times New Roman" charset="0"/>
                      </a:endParaRPr>
                    </a:p>
                  </a:txBody>
                  <a:tcPr marL="68580" marR="68580" marT="0" marB="0" anchor="b"/>
                </a:tc>
                <a:tc>
                  <a:txBody>
                    <a:bodyPr/>
                    <a:lstStyle/>
                    <a:p>
                      <a:pPr marL="0" marR="0">
                        <a:spcBef>
                          <a:spcPts val="0"/>
                        </a:spcBef>
                        <a:spcAft>
                          <a:spcPts val="0"/>
                        </a:spcAft>
                      </a:pPr>
                      <a:r>
                        <a:rPr lang="en-US" sz="1200">
                          <a:effectLst/>
                        </a:rPr>
                        <a:t>0.05</a:t>
                      </a:r>
                      <a:endParaRPr lang="en-US" sz="1200">
                        <a:effectLst/>
                        <a:latin typeface="Calibri" charset="0"/>
                        <a:ea typeface="Calibri" charset="0"/>
                        <a:cs typeface="Times New Roman" charset="0"/>
                      </a:endParaRPr>
                    </a:p>
                  </a:txBody>
                  <a:tcPr marL="68580" marR="68580" marT="0" marB="0" anchor="b"/>
                </a:tc>
              </a:tr>
              <a:tr h="203200">
                <a:tc>
                  <a:txBody>
                    <a:bodyPr/>
                    <a:lstStyle/>
                    <a:p>
                      <a:pPr marL="0" marR="0">
                        <a:spcBef>
                          <a:spcPts val="0"/>
                        </a:spcBef>
                        <a:spcAft>
                          <a:spcPts val="0"/>
                        </a:spcAft>
                      </a:pPr>
                      <a:r>
                        <a:rPr lang="en-US" sz="1200">
                          <a:effectLst/>
                        </a:rPr>
                        <a:t>Demind</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1</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1079</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0.41</a:t>
                      </a:r>
                      <a:endParaRPr lang="en-US" sz="1200">
                        <a:effectLst/>
                        <a:latin typeface="Calibri" charset="0"/>
                        <a:ea typeface="Calibri" charset="0"/>
                        <a:cs typeface="Times New Roman" charset="0"/>
                      </a:endParaRPr>
                    </a:p>
                  </a:txBody>
                  <a:tcPr marL="68580" marR="68580" marT="0" marB="0" anchor="b"/>
                </a:tc>
                <a:tc>
                  <a:txBody>
                    <a:bodyPr/>
                    <a:lstStyle/>
                    <a:p>
                      <a:pPr marL="0" marR="0">
                        <a:spcBef>
                          <a:spcPts val="0"/>
                        </a:spcBef>
                        <a:spcAft>
                          <a:spcPts val="0"/>
                        </a:spcAft>
                      </a:pPr>
                      <a:r>
                        <a:rPr lang="en-US" sz="1200">
                          <a:effectLst/>
                        </a:rPr>
                        <a:t>0.52</a:t>
                      </a:r>
                      <a:endParaRPr lang="en-US" sz="1200">
                        <a:effectLst/>
                        <a:latin typeface="Calibri" charset="0"/>
                        <a:ea typeface="Calibri" charset="0"/>
                        <a:cs typeface="Times New Roman" charset="0"/>
                      </a:endParaRPr>
                    </a:p>
                  </a:txBody>
                  <a:tcPr marL="68580" marR="68580" marT="0" marB="0" anchor="b"/>
                </a:tc>
              </a:tr>
              <a:tr h="203200">
                <a:tc>
                  <a:txBody>
                    <a:bodyPr/>
                    <a:lstStyle/>
                    <a:p>
                      <a:pPr marL="0" marR="0">
                        <a:spcBef>
                          <a:spcPts val="0"/>
                        </a:spcBef>
                        <a:spcAft>
                          <a:spcPts val="0"/>
                        </a:spcAft>
                      </a:pPr>
                      <a:r>
                        <a:rPr lang="en-US" sz="1200" dirty="0">
                          <a:effectLst/>
                        </a:rPr>
                        <a:t>Age - 59*</a:t>
                      </a:r>
                      <a:r>
                        <a:rPr lang="en-US" sz="1200" dirty="0" err="1">
                          <a:effectLst/>
                        </a:rPr>
                        <a:t>Demind</a:t>
                      </a:r>
                      <a:endParaRPr lang="en-US" sz="1200" dirty="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1</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1079</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0.13</a:t>
                      </a:r>
                      <a:endParaRPr lang="en-US" sz="1200">
                        <a:effectLst/>
                        <a:latin typeface="Calibri" charset="0"/>
                        <a:ea typeface="Calibri" charset="0"/>
                        <a:cs typeface="Times New Roman" charset="0"/>
                      </a:endParaRPr>
                    </a:p>
                  </a:txBody>
                  <a:tcPr marL="68580" marR="68580" marT="0" marB="0" anchor="b"/>
                </a:tc>
                <a:tc>
                  <a:txBody>
                    <a:bodyPr/>
                    <a:lstStyle/>
                    <a:p>
                      <a:pPr marL="0" marR="0">
                        <a:spcBef>
                          <a:spcPts val="0"/>
                        </a:spcBef>
                        <a:spcAft>
                          <a:spcPts val="0"/>
                        </a:spcAft>
                      </a:pPr>
                      <a:r>
                        <a:rPr lang="en-US" sz="1200">
                          <a:effectLst/>
                        </a:rPr>
                        <a:t>0.72</a:t>
                      </a:r>
                      <a:endParaRPr lang="en-US" sz="1200">
                        <a:effectLst/>
                        <a:latin typeface="Calibri" charset="0"/>
                        <a:ea typeface="Calibri" charset="0"/>
                        <a:cs typeface="Times New Roman" charset="0"/>
                      </a:endParaRPr>
                    </a:p>
                  </a:txBody>
                  <a:tcPr marL="68580" marR="68580" marT="0" marB="0" anchor="b"/>
                </a:tc>
              </a:tr>
              <a:tr h="215900">
                <a:tc>
                  <a:txBody>
                    <a:bodyPr/>
                    <a:lstStyle/>
                    <a:p>
                      <a:pPr marL="0" marR="0">
                        <a:spcBef>
                          <a:spcPts val="0"/>
                        </a:spcBef>
                        <a:spcAft>
                          <a:spcPts val="0"/>
                        </a:spcAft>
                      </a:pPr>
                      <a:r>
                        <a:rPr lang="en-US" sz="1200" dirty="0" err="1">
                          <a:effectLst/>
                        </a:rPr>
                        <a:t>Changepoint</a:t>
                      </a:r>
                      <a:endParaRPr lang="en-US" sz="1200" dirty="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1</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1079</a:t>
                      </a:r>
                      <a:endParaRPr lang="en-US" sz="1200">
                        <a:effectLst/>
                        <a:latin typeface="Calibri" charset="0"/>
                        <a:ea typeface="Calibri" charset="0"/>
                        <a:cs typeface="Times New Roman" charset="0"/>
                      </a:endParaRPr>
                    </a:p>
                  </a:txBody>
                  <a:tcPr marL="68580" marR="68580" marT="0" marB="0" anchor="b"/>
                </a:tc>
                <a:tc>
                  <a:txBody>
                    <a:bodyPr/>
                    <a:lstStyle/>
                    <a:p>
                      <a:pPr marL="0" marR="0" algn="r">
                        <a:spcBef>
                          <a:spcPts val="0"/>
                        </a:spcBef>
                        <a:spcAft>
                          <a:spcPts val="0"/>
                        </a:spcAft>
                      </a:pPr>
                      <a:r>
                        <a:rPr lang="en-US" sz="1200">
                          <a:effectLst/>
                        </a:rPr>
                        <a:t>87.53</a:t>
                      </a:r>
                      <a:endParaRPr lang="en-US" sz="1200">
                        <a:effectLst/>
                        <a:latin typeface="Calibri" charset="0"/>
                        <a:ea typeface="Calibri" charset="0"/>
                        <a:cs typeface="Times New Roman" charset="0"/>
                      </a:endParaRPr>
                    </a:p>
                  </a:txBody>
                  <a:tcPr marL="68580" marR="68580" marT="0" marB="0" anchor="b"/>
                </a:tc>
                <a:tc>
                  <a:txBody>
                    <a:bodyPr/>
                    <a:lstStyle/>
                    <a:p>
                      <a:pPr marL="0" marR="0">
                        <a:spcBef>
                          <a:spcPts val="0"/>
                        </a:spcBef>
                        <a:spcAft>
                          <a:spcPts val="0"/>
                        </a:spcAft>
                      </a:pPr>
                      <a:r>
                        <a:rPr lang="en-US" sz="1200" dirty="0">
                          <a:effectLst/>
                        </a:rPr>
                        <a:t>&lt;0.0001</a:t>
                      </a:r>
                      <a:endParaRPr lang="en-US" sz="1200" dirty="0">
                        <a:effectLst/>
                        <a:latin typeface="Calibri" charset="0"/>
                        <a:ea typeface="Calibri" charset="0"/>
                        <a:cs typeface="Times New Roman" charset="0"/>
                      </a:endParaRPr>
                    </a:p>
                  </a:txBody>
                  <a:tcPr marL="68580" marR="68580" marT="0" marB="0" anchor="b"/>
                </a:tc>
              </a:tr>
            </a:tbl>
          </a:graphicData>
        </a:graphic>
      </p:graphicFrame>
      <p:sp>
        <p:nvSpPr>
          <p:cNvPr id="6" name="TextBox 5"/>
          <p:cNvSpPr txBox="1"/>
          <p:nvPr/>
        </p:nvSpPr>
        <p:spPr>
          <a:xfrm>
            <a:off x="339969" y="773724"/>
            <a:ext cx="4493724" cy="369332"/>
          </a:xfrm>
          <a:prstGeom prst="rect">
            <a:avLst/>
          </a:prstGeom>
          <a:noFill/>
        </p:spPr>
        <p:txBody>
          <a:bodyPr wrap="square" rtlCol="0">
            <a:spAutoFit/>
          </a:bodyPr>
          <a:lstStyle/>
          <a:p>
            <a:r>
              <a:rPr lang="en-US" dirty="0" smtClean="0"/>
              <a:t>Type III F-Test results</a:t>
            </a:r>
            <a:endParaRPr lang="en-US" dirty="0"/>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154615" y="1702052"/>
            <a:ext cx="5404339" cy="4053978"/>
          </a:xfrm>
          <a:prstGeom prst="rect">
            <a:avLst/>
          </a:prstGeom>
        </p:spPr>
      </p:pic>
    </p:spTree>
    <p:extLst>
      <p:ext uri="{BB962C8B-B14F-4D97-AF65-F5344CB8AC3E}">
        <p14:creationId xmlns:p14="http://schemas.microsoft.com/office/powerpoint/2010/main" val="2040420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3905" y="120631"/>
            <a:ext cx="7729728" cy="582754"/>
          </a:xfrm>
        </p:spPr>
        <p:txBody>
          <a:bodyPr>
            <a:normAutofit fontScale="90000"/>
          </a:bodyPr>
          <a:lstStyle/>
          <a:p>
            <a:r>
              <a:rPr lang="en-US" dirty="0" smtClean="0"/>
              <a:t>Conclusions</a:t>
            </a:r>
            <a:r>
              <a:rPr lang="en-US" dirty="0" smtClean="0"/>
              <a:t>/ Limitations</a:t>
            </a:r>
            <a:endParaRPr lang="en-US" dirty="0"/>
          </a:p>
        </p:txBody>
      </p:sp>
      <p:sp>
        <p:nvSpPr>
          <p:cNvPr id="3" name="Content Placeholder 2"/>
          <p:cNvSpPr>
            <a:spLocks noGrp="1"/>
          </p:cNvSpPr>
          <p:nvPr>
            <p:ph idx="1"/>
          </p:nvPr>
        </p:nvSpPr>
        <p:spPr>
          <a:xfrm>
            <a:off x="308551" y="1043706"/>
            <a:ext cx="9785017" cy="5181248"/>
          </a:xfrm>
        </p:spPr>
        <p:txBody>
          <a:bodyPr>
            <a:normAutofit/>
          </a:bodyPr>
          <a:lstStyle/>
          <a:p>
            <a:pPr lvl="2">
              <a:spcBef>
                <a:spcPts val="0"/>
              </a:spcBef>
              <a:buClrTx/>
            </a:pPr>
            <a:endParaRPr lang="en-US" dirty="0" smtClean="0"/>
          </a:p>
          <a:p>
            <a:pPr>
              <a:spcBef>
                <a:spcPts val="0"/>
              </a:spcBef>
              <a:buClrTx/>
            </a:pPr>
            <a:endParaRPr lang="en-US" dirty="0" smtClean="0"/>
          </a:p>
          <a:p>
            <a:pPr>
              <a:spcBef>
                <a:spcPts val="0"/>
              </a:spcBef>
              <a:buClrTx/>
            </a:pPr>
            <a:endParaRPr lang="en-US" dirty="0"/>
          </a:p>
        </p:txBody>
      </p:sp>
      <p:sp>
        <p:nvSpPr>
          <p:cNvPr id="4" name="Rectangle 3"/>
          <p:cNvSpPr/>
          <p:nvPr/>
        </p:nvSpPr>
        <p:spPr>
          <a:xfrm>
            <a:off x="-304800" y="6224954"/>
            <a:ext cx="11781692" cy="692497"/>
          </a:xfrm>
          <a:prstGeom prst="rect">
            <a:avLst/>
          </a:prstGeom>
        </p:spPr>
        <p:txBody>
          <a:bodyPr wrap="square">
            <a:spAutoFit/>
          </a:bodyPr>
          <a:lstStyle/>
          <a:p>
            <a:pPr marL="457200" lvl="2" indent="0">
              <a:spcBef>
                <a:spcPts val="0"/>
              </a:spcBef>
              <a:buClrTx/>
              <a:buNone/>
            </a:pPr>
            <a:endParaRPr lang="en-US" sz="1300" dirty="0"/>
          </a:p>
          <a:p>
            <a:pPr marL="457200" lvl="2" indent="0">
              <a:spcBef>
                <a:spcPts val="0"/>
              </a:spcBef>
              <a:buClrTx/>
              <a:buNone/>
            </a:pPr>
            <a:r>
              <a:rPr lang="en-US" sz="1300" dirty="0"/>
              <a:t>Hall, C., Lipton, R., </a:t>
            </a:r>
            <a:r>
              <a:rPr lang="en-US" sz="1300" dirty="0" err="1"/>
              <a:t>Sliwinski</a:t>
            </a:r>
            <a:r>
              <a:rPr lang="en-US" sz="1300" dirty="0"/>
              <a:t>, M., &amp; Stewart, W. (2000). A change point model for estimating the onset of cognitive decline in preclinical Alzheimer’s disease. </a:t>
            </a:r>
            <a:r>
              <a:rPr lang="en-US" sz="1300" i="1" dirty="0"/>
              <a:t>Statistics In Medicine</a:t>
            </a:r>
            <a:r>
              <a:rPr lang="en-US" sz="1300" dirty="0"/>
              <a:t>, </a:t>
            </a:r>
            <a:r>
              <a:rPr lang="en-US" sz="1300" i="1" dirty="0"/>
              <a:t>19</a:t>
            </a:r>
            <a:r>
              <a:rPr lang="en-US" sz="1300" dirty="0"/>
              <a:t>, 1555 - 1566.</a:t>
            </a:r>
          </a:p>
        </p:txBody>
      </p:sp>
      <p:sp>
        <p:nvSpPr>
          <p:cNvPr id="5" name="TextBox 4"/>
          <p:cNvSpPr txBox="1"/>
          <p:nvPr/>
        </p:nvSpPr>
        <p:spPr>
          <a:xfrm>
            <a:off x="128954" y="616090"/>
            <a:ext cx="11652738" cy="5909310"/>
          </a:xfrm>
          <a:prstGeom prst="rect">
            <a:avLst/>
          </a:prstGeom>
          <a:noFill/>
        </p:spPr>
        <p:txBody>
          <a:bodyPr wrap="square" rtlCol="0">
            <a:spAutoFit/>
          </a:bodyPr>
          <a:lstStyle/>
          <a:p>
            <a:pPr marL="285750" indent="-285750">
              <a:buFont typeface="Arial" charset="0"/>
              <a:buChar char="•"/>
            </a:pPr>
            <a:r>
              <a:rPr lang="en-US" dirty="0"/>
              <a:t>Overall we can see significant rates of decline in healthy individuals and in those with MCI/dementia. The rate of decline is healthy individuals is estimated to be 0.18 units/ year. The rate of decline before four years prior to onset of MCI/dementia is estimated to be  0.15 units/year. These values are fairly similar indicting that healthy individuals and MCI/dementia individuals have similar trajectories before four years prior to the onset of MCI/dementia. </a:t>
            </a:r>
            <a:endParaRPr lang="en-US" dirty="0" smtClean="0"/>
          </a:p>
          <a:p>
            <a:pPr marL="285750" indent="-285750">
              <a:buFont typeface="Arial" charset="0"/>
              <a:buChar char="•"/>
            </a:pPr>
            <a:endParaRPr lang="en-US" dirty="0" smtClean="0"/>
          </a:p>
          <a:p>
            <a:pPr marL="285750" indent="-285750">
              <a:buFont typeface="Arial" charset="0"/>
              <a:buChar char="•"/>
            </a:pPr>
            <a:r>
              <a:rPr lang="en-US" dirty="0" smtClean="0"/>
              <a:t>The </a:t>
            </a:r>
            <a:r>
              <a:rPr lang="en-US" dirty="0"/>
              <a:t>accelerated rate of change after the change point of four years prior to the onset of MCI/dementia is estimated to be 0.96units/year. This signifies an additional rate of change in those with MCI/Dementia. The overall rate of decline in those with MCI/Dementia from enrollment to the end of the study was estimated to be 1.12 units/ year. This means that on average the rate of decline in those with </a:t>
            </a:r>
            <a:r>
              <a:rPr lang="en-US" dirty="0" smtClean="0"/>
              <a:t>MCI/dementia </a:t>
            </a:r>
            <a:r>
              <a:rPr lang="en-US" dirty="0"/>
              <a:t>is much higher at 1.12units /year compared to the rate of decline in healthy individuals at 0.18 units/year. </a:t>
            </a:r>
            <a:endParaRPr lang="en-US" dirty="0" smtClean="0"/>
          </a:p>
          <a:p>
            <a:pPr marL="285750" indent="-285750">
              <a:buFont typeface="Arial" charset="0"/>
              <a:buChar char="•"/>
            </a:pPr>
            <a:endParaRPr lang="en-US" dirty="0" smtClean="0"/>
          </a:p>
          <a:p>
            <a:pPr marL="285750" indent="-285750">
              <a:buFont typeface="Arial" charset="0"/>
              <a:buChar char="•"/>
            </a:pPr>
            <a:r>
              <a:rPr lang="en-US" dirty="0" smtClean="0"/>
              <a:t>Some </a:t>
            </a:r>
            <a:r>
              <a:rPr lang="en-US" dirty="0"/>
              <a:t>limitations to this study include missing animals measurements for subjects at different intervals. This is the nature of a longitudinal study because realistically we may not have information on measurements at every time point. However, a balanced study, with data at every time point may result in less biased estimates. Another factor that may contribute to bias in the estimates is selection of the variance-covariance matrix. Here selection was made based on knowledge of the data but there is no way to know that the structure chosen is the correct structure</a:t>
            </a:r>
            <a:r>
              <a:rPr lang="en-US" dirty="0" smtClean="0"/>
              <a:t>.</a:t>
            </a:r>
          </a:p>
          <a:p>
            <a:pPr marL="285750" indent="-285750">
              <a:buFont typeface="Arial" charset="0"/>
              <a:buChar char="•"/>
            </a:pPr>
            <a:r>
              <a:rPr lang="en-US" dirty="0" smtClean="0"/>
              <a:t> </a:t>
            </a:r>
          </a:p>
          <a:p>
            <a:pPr marL="285750" indent="-285750">
              <a:buFont typeface="Arial" charset="0"/>
              <a:buChar char="•"/>
            </a:pPr>
            <a:r>
              <a:rPr lang="en-US" dirty="0" smtClean="0"/>
              <a:t>Advantages </a:t>
            </a:r>
            <a:r>
              <a:rPr lang="en-US" dirty="0"/>
              <a:t>of the longitudinal design include gathering information over time which in reality is how disease progresses and this allows us to see the changes over time to potentially intervene at an appropriate time point. Further studies may want to test an intervention at the time point of four years prior to the onset of MCI/dementia and determine if there is still acceleration in the rate of decline after this change point. </a:t>
            </a:r>
            <a:endParaRPr lang="en-US" dirty="0"/>
          </a:p>
        </p:txBody>
      </p:sp>
    </p:spTree>
    <p:extLst>
      <p:ext uri="{BB962C8B-B14F-4D97-AF65-F5344CB8AC3E}">
        <p14:creationId xmlns:p14="http://schemas.microsoft.com/office/powerpoint/2010/main" val="3586449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234</TotalTime>
  <Words>1383</Words>
  <Application>Microsoft Macintosh PowerPoint</Application>
  <PresentationFormat>Widescreen</PresentationFormat>
  <Paragraphs>199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Calibri Light</vt:lpstr>
      <vt:lpstr>Times New Roman</vt:lpstr>
      <vt:lpstr>Wingdings</vt:lpstr>
      <vt:lpstr>Arial</vt:lpstr>
      <vt:lpstr>Celestial</vt:lpstr>
      <vt:lpstr>Trajectories of Onset of Memory and Other Cognitive loss In persons at Risk of developing mild cognitive impairment or dementia</vt:lpstr>
      <vt:lpstr>Research Questions / Summary of the Data </vt:lpstr>
      <vt:lpstr>Analysis Plan/ Corelation Structure</vt:lpstr>
      <vt:lpstr>Results</vt:lpstr>
      <vt:lpstr>Results</vt:lpstr>
      <vt:lpstr>Conclusions/ Limitations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Trajectories of Onset of Memory and Other Cognitive loss In pErsons at Risk of developing mild cognitive impairment or dememtia</dc:title>
  <dc:creator>Bridget Balkaran</dc:creator>
  <cp:lastModifiedBy>Bridget Balkaran</cp:lastModifiedBy>
  <cp:revision>15</cp:revision>
  <dcterms:created xsi:type="dcterms:W3CDTF">2017-11-13T15:36:53Z</dcterms:created>
  <dcterms:modified xsi:type="dcterms:W3CDTF">2017-11-27T17:45:10Z</dcterms:modified>
</cp:coreProperties>
</file>