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246" y="1788454"/>
            <a:ext cx="9671539" cy="2098226"/>
          </a:xfrm>
        </p:spPr>
        <p:txBody>
          <a:bodyPr/>
          <a:lstStyle/>
          <a:p>
            <a:r>
              <a:rPr lang="en-US" dirty="0"/>
              <a:t>Project </a:t>
            </a:r>
            <a:r>
              <a:rPr lang="en-US" dirty="0" smtClean="0"/>
              <a:t>0</a:t>
            </a:r>
            <a:br>
              <a:rPr lang="en-US" dirty="0" smtClean="0"/>
            </a:br>
            <a:r>
              <a:rPr lang="en-US" dirty="0" smtClean="0"/>
              <a:t>Bios 6623</a:t>
            </a:r>
            <a:endParaRPr lang="en-US" dirty="0"/>
          </a:p>
        </p:txBody>
      </p:sp>
      <p:sp>
        <p:nvSpPr>
          <p:cNvPr id="3" name="Subtitle 2"/>
          <p:cNvSpPr>
            <a:spLocks noGrp="1"/>
          </p:cNvSpPr>
          <p:nvPr>
            <p:ph type="subTitle" idx="1"/>
          </p:nvPr>
        </p:nvSpPr>
        <p:spPr/>
        <p:txBody>
          <a:bodyPr/>
          <a:lstStyle/>
          <a:p>
            <a:r>
              <a:rPr lang="en-US" dirty="0" smtClean="0"/>
              <a:t>Bridget </a:t>
            </a:r>
            <a:r>
              <a:rPr lang="en-US" dirty="0" err="1" smtClean="0"/>
              <a:t>Balkaran</a:t>
            </a:r>
            <a:r>
              <a:rPr lang="en-US" dirty="0" smtClean="0"/>
              <a:t> </a:t>
            </a:r>
          </a:p>
          <a:p>
            <a:r>
              <a:rPr lang="en-US" dirty="0" smtClean="0"/>
              <a:t>9/13/17</a:t>
            </a:r>
            <a:endParaRPr lang="en-US" dirty="0"/>
          </a:p>
        </p:txBody>
      </p:sp>
    </p:spTree>
    <p:extLst>
      <p:ext uri="{BB962C8B-B14F-4D97-AF65-F5344CB8AC3E}">
        <p14:creationId xmlns:p14="http://schemas.microsoft.com/office/powerpoint/2010/main" val="41363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 </a:t>
            </a:r>
            <a:endParaRPr lang="en-US" dirty="0"/>
          </a:p>
        </p:txBody>
      </p:sp>
      <p:sp>
        <p:nvSpPr>
          <p:cNvPr id="3" name="Content Placeholder 2"/>
          <p:cNvSpPr>
            <a:spLocks noGrp="1"/>
          </p:cNvSpPr>
          <p:nvPr>
            <p:ph idx="1"/>
          </p:nvPr>
        </p:nvSpPr>
        <p:spPr/>
        <p:txBody>
          <a:bodyPr/>
          <a:lstStyle/>
          <a:p>
            <a:r>
              <a:rPr lang="en-US" sz="2400" dirty="0"/>
              <a:t>This study uses different concentrations of the treatment dental gel and aims to investigate if the different gel concentrations are associated with decreased values of whole mouth average attachment loss and whole mouth average pocket depth. These differences in gel concentration included a no treatment control group, a placebo control group (a gel with no concentration of treatment), a low concentration of treatment, a medium concentration of treatment, and a high concentration of </a:t>
            </a:r>
            <a:r>
              <a:rPr lang="en-US" sz="2400" dirty="0" smtClean="0"/>
              <a:t>treatment</a:t>
            </a:r>
            <a:r>
              <a:rPr lang="en-US" sz="2400" dirty="0"/>
              <a:t>.</a:t>
            </a:r>
            <a:r>
              <a:rPr lang="en-US" sz="2400" dirty="0"/>
              <a:t> </a:t>
            </a:r>
            <a:endParaRPr lang="en-US" sz="2400" dirty="0" smtClean="0"/>
          </a:p>
          <a:p>
            <a:endParaRPr lang="en-US" dirty="0"/>
          </a:p>
        </p:txBody>
      </p:sp>
    </p:spTree>
    <p:extLst>
      <p:ext uri="{BB962C8B-B14F-4D97-AF65-F5344CB8AC3E}">
        <p14:creationId xmlns:p14="http://schemas.microsoft.com/office/powerpoint/2010/main" val="187695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73539"/>
            <a:ext cx="9601200" cy="1485900"/>
          </a:xfrm>
        </p:spPr>
        <p:txBody>
          <a:bodyPr/>
          <a:lstStyle/>
          <a:p>
            <a:r>
              <a:rPr lang="en-US" dirty="0" smtClean="0"/>
              <a:t>Summary of Data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8832" y="216743"/>
            <a:ext cx="2344614" cy="6371627"/>
          </a:xfrm>
        </p:spPr>
      </p:pic>
      <p:grpSp>
        <p:nvGrpSpPr>
          <p:cNvPr id="5" name="Group 4"/>
          <p:cNvGrpSpPr/>
          <p:nvPr/>
        </p:nvGrpSpPr>
        <p:grpSpPr>
          <a:xfrm>
            <a:off x="1582615" y="3073929"/>
            <a:ext cx="5287108" cy="2017835"/>
            <a:chOff x="0" y="0"/>
            <a:chExt cx="2749550" cy="1018001"/>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7602" b="-1217"/>
            <a:stretch/>
          </p:blipFill>
          <p:spPr bwMode="auto">
            <a:xfrm>
              <a:off x="0" y="218536"/>
              <a:ext cx="2749550" cy="799465"/>
            </a:xfrm>
            <a:prstGeom prst="rect">
              <a:avLst/>
            </a:prstGeom>
            <a:noFill/>
            <a:ln>
              <a:noFill/>
            </a:ln>
            <a:extLst>
              <a:ext uri="{53640926-AAD7-44D8-BBD7-CCE9431645EC}">
                <a14:shadowObscured xmlns:a14="http://schemas.microsoft.com/office/drawing/2010/main"/>
              </a:ext>
            </a:extLst>
          </p:spPr>
        </p:pic>
        <p:sp>
          <p:nvSpPr>
            <p:cNvPr id="7" name="Text Box 4"/>
            <p:cNvSpPr txBox="1"/>
            <p:nvPr/>
          </p:nvSpPr>
          <p:spPr>
            <a:xfrm>
              <a:off x="207033" y="0"/>
              <a:ext cx="2514600" cy="2286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Apple Symbols" charset="0"/>
                  <a:ea typeface="Calibri" charset="0"/>
                  <a:cs typeface="Times New Roman" charset="0"/>
                </a:rPr>
                <a:t>Table 2. </a:t>
              </a:r>
              <a:r>
                <a:rPr lang="en-US" sz="1200" dirty="0">
                  <a:effectLst/>
                  <a:latin typeface="Apple Symbols" charset="0"/>
                  <a:ea typeface="Calibri" charset="0"/>
                  <a:cs typeface="Times New Roman" charset="0"/>
                </a:rPr>
                <a:t>Summary of Continuous Variables</a:t>
              </a:r>
              <a:endParaRPr lang="en-US" sz="1200" dirty="0">
                <a:effectLst/>
                <a:ea typeface="Calibri" charset="0"/>
                <a:cs typeface="Times New Roman" charset="0"/>
              </a:endParaRPr>
            </a:p>
          </p:txBody>
        </p:sp>
      </p:grpSp>
      <p:sp>
        <p:nvSpPr>
          <p:cNvPr id="8" name="TextBox 7"/>
          <p:cNvSpPr txBox="1"/>
          <p:nvPr/>
        </p:nvSpPr>
        <p:spPr>
          <a:xfrm>
            <a:off x="668215" y="5091764"/>
            <a:ext cx="8440617" cy="1477328"/>
          </a:xfrm>
          <a:prstGeom prst="rect">
            <a:avLst/>
          </a:prstGeom>
          <a:noFill/>
        </p:spPr>
        <p:txBody>
          <a:bodyPr wrap="square" rtlCol="0">
            <a:spAutoFit/>
          </a:bodyPr>
          <a:lstStyle/>
          <a:p>
            <a:r>
              <a:rPr lang="en-US" dirty="0" smtClean="0"/>
              <a:t>There were 27 subjects lost to follow-up. Year one information on these individuals was unknown and they were left out of analyses. </a:t>
            </a:r>
          </a:p>
          <a:p>
            <a:endParaRPr lang="en-US" dirty="0"/>
          </a:p>
          <a:p>
            <a:r>
              <a:rPr lang="en-US" dirty="0" smtClean="0"/>
              <a:t>Frequencies of race category are not even. Small sample of non-white individuals may not have a significant effect on results.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63066128"/>
              </p:ext>
            </p:extLst>
          </p:nvPr>
        </p:nvGraphicFramePr>
        <p:xfrm>
          <a:off x="1219200" y="1362079"/>
          <a:ext cx="6304280" cy="1899432"/>
        </p:xfrm>
        <a:graphic>
          <a:graphicData uri="http://schemas.openxmlformats.org/drawingml/2006/table">
            <a:tbl>
              <a:tblPr firstRow="1" firstCol="1" bandRow="1">
                <a:tableStyleId>{5C22544A-7EE6-4342-B048-85BDC9FD1C3A}</a:tableStyleId>
              </a:tblPr>
              <a:tblGrid>
                <a:gridCol w="1260475"/>
                <a:gridCol w="1260475"/>
                <a:gridCol w="1261110"/>
                <a:gridCol w="1261110"/>
                <a:gridCol w="1261110"/>
              </a:tblGrid>
              <a:tr h="200172">
                <a:tc>
                  <a:txBody>
                    <a:bodyPr/>
                    <a:lstStyle/>
                    <a:p>
                      <a:pPr marL="0" marR="0">
                        <a:spcBef>
                          <a:spcPts val="0"/>
                        </a:spcBef>
                        <a:spcAft>
                          <a:spcPts val="0"/>
                        </a:spcAft>
                      </a:pPr>
                      <a:r>
                        <a:rPr lang="en-US" sz="1200">
                          <a:effectLst/>
                        </a:rPr>
                        <a:t>Code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Treatment </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Sex</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Race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Smoker</a:t>
                      </a:r>
                      <a:endParaRPr lang="en-US" sz="1200">
                        <a:effectLst/>
                        <a:latin typeface="Calibri" charset="0"/>
                        <a:ea typeface="Calibri" charset="0"/>
                        <a:cs typeface="Times New Roman" charset="0"/>
                      </a:endParaRPr>
                    </a:p>
                  </a:txBody>
                  <a:tcPr marL="68580" marR="68580" marT="0" marB="0"/>
                </a:tc>
              </a:tr>
              <a:tr h="236220">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No treatment</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Male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Native American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No</a:t>
                      </a:r>
                      <a:endParaRPr lang="en-US" sz="1200">
                        <a:effectLst/>
                        <a:latin typeface="Calibri" charset="0"/>
                        <a:ea typeface="Calibri" charset="0"/>
                        <a:cs typeface="Times New Roman" charset="0"/>
                      </a:endParaRPr>
                    </a:p>
                  </a:txBody>
                  <a:tcPr marL="68580" marR="68580" marT="0" marB="0"/>
                </a:tc>
              </a:tr>
              <a:tr h="113665">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Placebo (blank gel)</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Female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African American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charset="0"/>
                        <a:ea typeface="Calibri" charset="0"/>
                        <a:cs typeface="Times New Roman" charset="0"/>
                      </a:endParaRPr>
                    </a:p>
                  </a:txBody>
                  <a:tcPr marL="68580" marR="68580" marT="0" marB="0"/>
                </a:tc>
              </a:tr>
              <a:tr h="113665">
                <a:tc>
                  <a:txBody>
                    <a:bodyPr/>
                    <a:lstStyle/>
                    <a:p>
                      <a:pPr marL="0" marR="0">
                        <a:spcBef>
                          <a:spcPts val="0"/>
                        </a:spcBef>
                        <a:spcAft>
                          <a:spcPts val="0"/>
                        </a:spcAft>
                      </a:pPr>
                      <a:r>
                        <a:rPr lang="en-US" sz="1200">
                          <a:effectLst/>
                        </a:rPr>
                        <a:t>2</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Low concentration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Asian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tc>
              </a:tr>
              <a:tr h="113665">
                <a:tc>
                  <a:txBody>
                    <a:bodyPr/>
                    <a:lstStyle/>
                    <a:p>
                      <a:pPr marL="0" marR="0">
                        <a:spcBef>
                          <a:spcPts val="0"/>
                        </a:spcBef>
                        <a:spcAft>
                          <a:spcPts val="0"/>
                        </a:spcAft>
                      </a:pPr>
                      <a:r>
                        <a:rPr lang="en-US" sz="1200">
                          <a:effectLst/>
                        </a:rPr>
                        <a:t>3</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Medium concentration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White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tc>
              </a:tr>
              <a:tr h="106680">
                <a:tc>
                  <a:txBody>
                    <a:bodyPr/>
                    <a:lstStyle/>
                    <a:p>
                      <a:pPr marL="0" marR="0">
                        <a:spcBef>
                          <a:spcPts val="0"/>
                        </a:spcBef>
                        <a:spcAft>
                          <a:spcPts val="0"/>
                        </a:spcAft>
                      </a:pPr>
                      <a:r>
                        <a:rPr lang="en-US" sz="1200">
                          <a:effectLst/>
                        </a:rPr>
                        <a:t>4</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High concentration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Calibri"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120725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Analysis Plan</a:t>
            </a:r>
            <a:endParaRPr lang="en-US" dirty="0"/>
          </a:p>
        </p:txBody>
      </p:sp>
      <p:sp>
        <p:nvSpPr>
          <p:cNvPr id="3" name="Content Placeholder 2"/>
          <p:cNvSpPr>
            <a:spLocks noGrp="1"/>
          </p:cNvSpPr>
          <p:nvPr>
            <p:ph idx="1"/>
          </p:nvPr>
        </p:nvSpPr>
        <p:spPr>
          <a:xfrm>
            <a:off x="1371600" y="1699845"/>
            <a:ext cx="9999784" cy="4560277"/>
          </a:xfrm>
        </p:spPr>
        <p:txBody>
          <a:bodyPr>
            <a:normAutofit/>
          </a:bodyPr>
          <a:lstStyle/>
          <a:p>
            <a:r>
              <a:rPr lang="en-US" sz="2400" dirty="0" smtClean="0"/>
              <a:t>Clean Data</a:t>
            </a:r>
          </a:p>
          <a:p>
            <a:r>
              <a:rPr lang="en-US" sz="2400" dirty="0" smtClean="0"/>
              <a:t>Summary Statistics</a:t>
            </a:r>
          </a:p>
          <a:p>
            <a:r>
              <a:rPr lang="en-US" sz="2400" dirty="0" smtClean="0"/>
              <a:t>Crude models  - Check Assumptions</a:t>
            </a:r>
          </a:p>
          <a:p>
            <a:pPr lvl="1"/>
            <a:r>
              <a:rPr lang="en-US" sz="2400" dirty="0" smtClean="0"/>
              <a:t> 1) attachment loss difference 2) pocket depth loss difference</a:t>
            </a:r>
          </a:p>
          <a:p>
            <a:r>
              <a:rPr lang="en-US" sz="2400" dirty="0" smtClean="0"/>
              <a:t>Correlation Analysis – to see if any covariates significantly correlated with outcome </a:t>
            </a:r>
          </a:p>
          <a:p>
            <a:r>
              <a:rPr lang="en-US" sz="2400" dirty="0" smtClean="0"/>
              <a:t>Model Selection  - backwards elimination holding treatments groups and baseline in models</a:t>
            </a:r>
          </a:p>
          <a:p>
            <a:r>
              <a:rPr lang="en-US" sz="2400" dirty="0" smtClean="0"/>
              <a:t>Pairwise comparisons (if groups are significant in model)  - ANOVA or T-test</a:t>
            </a:r>
          </a:p>
          <a:p>
            <a:endParaRPr lang="en-US" dirty="0"/>
          </a:p>
        </p:txBody>
      </p:sp>
    </p:spTree>
    <p:extLst>
      <p:ext uri="{BB962C8B-B14F-4D97-AF65-F5344CB8AC3E}">
        <p14:creationId xmlns:p14="http://schemas.microsoft.com/office/powerpoint/2010/main" val="55020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 Loss Difference and Pocket Depth Difference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pSp>
        <p:nvGrpSpPr>
          <p:cNvPr id="4" name="Group 3"/>
          <p:cNvGrpSpPr/>
          <p:nvPr/>
        </p:nvGrpSpPr>
        <p:grpSpPr>
          <a:xfrm>
            <a:off x="644769" y="2054469"/>
            <a:ext cx="5040923" cy="4487008"/>
            <a:chOff x="0" y="0"/>
            <a:chExt cx="3428365" cy="2563027"/>
          </a:xfrm>
        </p:grpSpPr>
        <p:sp>
          <p:nvSpPr>
            <p:cNvPr id="5" name="Text Box 6"/>
            <p:cNvSpPr txBox="1"/>
            <p:nvPr/>
          </p:nvSpPr>
          <p:spPr>
            <a:xfrm>
              <a:off x="0" y="0"/>
              <a:ext cx="3428365" cy="2286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smtClean="0">
                  <a:effectLst/>
                  <a:latin typeface="Apple Symbols" charset="0"/>
                  <a:ea typeface="Calibri" charset="0"/>
                  <a:cs typeface="Times New Roman" charset="0"/>
                </a:rPr>
                <a:t>Figure 1. Attachment Loss Difference and Treatment </a:t>
              </a:r>
              <a:r>
                <a:rPr lang="en-US" sz="1200" dirty="0">
                  <a:effectLst/>
                  <a:latin typeface="Apple Symbols" charset="0"/>
                  <a:ea typeface="Calibri" charset="0"/>
                  <a:cs typeface="Times New Roman" charset="0"/>
                </a:rPr>
                <a:t>Group</a:t>
              </a:r>
              <a:endParaRPr lang="en-US" sz="1200" dirty="0">
                <a:effectLst/>
                <a:ea typeface="Calibri" charset="0"/>
                <a:cs typeface="Times New Roman"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287" y="230037"/>
              <a:ext cx="3088005" cy="2332990"/>
            </a:xfrm>
            <a:prstGeom prst="rect">
              <a:avLst/>
            </a:prstGeom>
            <a:noFill/>
            <a:ln>
              <a:noFill/>
            </a:ln>
          </p:spPr>
        </p:pic>
      </p:grpSp>
      <p:grpSp>
        <p:nvGrpSpPr>
          <p:cNvPr id="7" name="Group 6"/>
          <p:cNvGrpSpPr/>
          <p:nvPr/>
        </p:nvGrpSpPr>
        <p:grpSpPr>
          <a:xfrm>
            <a:off x="6015474" y="2054469"/>
            <a:ext cx="5479150" cy="4400509"/>
            <a:chOff x="-1393" y="666216"/>
            <a:chExt cx="3313430" cy="2692715"/>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3" y="961171"/>
              <a:ext cx="3172460" cy="2397760"/>
            </a:xfrm>
            <a:prstGeom prst="rect">
              <a:avLst/>
            </a:prstGeom>
            <a:noFill/>
            <a:ln>
              <a:noFill/>
            </a:ln>
          </p:spPr>
        </p:pic>
        <p:sp>
          <p:nvSpPr>
            <p:cNvPr id="9" name="Text Box 9"/>
            <p:cNvSpPr txBox="1"/>
            <p:nvPr/>
          </p:nvSpPr>
          <p:spPr>
            <a:xfrm>
              <a:off x="-1393" y="666216"/>
              <a:ext cx="3313430" cy="2286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Apple Symbols" charset="0"/>
                  <a:ea typeface="Calibri" charset="0"/>
                  <a:cs typeface="Times New Roman" charset="0"/>
                </a:rPr>
                <a:t>Figure 2. Pocket Depth Difference and Treatment Group</a:t>
              </a:r>
              <a:endParaRPr lang="en-US" sz="1200">
                <a:effectLst/>
                <a:ea typeface="Calibri" charset="0"/>
                <a:cs typeface="Times New Roman" charset="0"/>
              </a:endParaRPr>
            </a:p>
          </p:txBody>
        </p:sp>
      </p:grpSp>
    </p:spTree>
    <p:extLst>
      <p:ext uri="{BB962C8B-B14F-4D97-AF65-F5344CB8AC3E}">
        <p14:creationId xmlns:p14="http://schemas.microsoft.com/office/powerpoint/2010/main" val="143360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1371599" y="1828800"/>
            <a:ext cx="4677509" cy="4114800"/>
          </a:xfrm>
        </p:spPr>
        <p:txBody>
          <a:bodyPr>
            <a:normAutofit/>
          </a:bodyPr>
          <a:lstStyle/>
          <a:p>
            <a:r>
              <a:rPr lang="en-US" sz="2400" dirty="0" smtClean="0"/>
              <a:t>Loss to follow-up  -  loss of power </a:t>
            </a:r>
          </a:p>
          <a:p>
            <a:r>
              <a:rPr lang="en-US" sz="2400" dirty="0" smtClean="0"/>
              <a:t>Compliance – could result in bias</a:t>
            </a:r>
          </a:p>
          <a:p>
            <a:pPr lvl="1"/>
            <a:r>
              <a:rPr lang="en-US" sz="2400"/>
              <a:t>Analysis with Intent </a:t>
            </a:r>
            <a:r>
              <a:rPr lang="en-US" sz="2400"/>
              <a:t>to </a:t>
            </a:r>
            <a:r>
              <a:rPr lang="en-US" sz="2400" smtClean="0"/>
              <a:t>Treat</a:t>
            </a:r>
            <a:endParaRPr lang="en-US" sz="2400" dirty="0" smtClean="0"/>
          </a:p>
          <a:p>
            <a:r>
              <a:rPr lang="en-US" sz="2400" dirty="0" smtClean="0"/>
              <a:t>Small sample </a:t>
            </a:r>
          </a:p>
          <a:p>
            <a:r>
              <a:rPr lang="en-US" sz="2400" dirty="0" smtClean="0"/>
              <a:t>Further investigation in to potential trend  for high concentration </a:t>
            </a:r>
          </a:p>
          <a:p>
            <a:endParaRPr lang="en-US" dirty="0"/>
          </a:p>
        </p:txBody>
      </p:sp>
      <p:pic>
        <p:nvPicPr>
          <p:cNvPr id="4" name="Picture 3"/>
          <p:cNvPicPr>
            <a:picLocks noChangeAspect="1"/>
          </p:cNvPicPr>
          <p:nvPr/>
        </p:nvPicPr>
        <p:blipFill rotWithShape="1">
          <a:blip r:embed="rId2"/>
          <a:srcRect l="7863" t="3761" r="4163" b="5081"/>
          <a:stretch/>
        </p:blipFill>
        <p:spPr>
          <a:xfrm>
            <a:off x="6775937" y="685800"/>
            <a:ext cx="4196863" cy="5257800"/>
          </a:xfrm>
          <a:prstGeom prst="rect">
            <a:avLst/>
          </a:prstGeom>
        </p:spPr>
      </p:pic>
      <p:sp>
        <p:nvSpPr>
          <p:cNvPr id="5" name="Rectangle 4"/>
          <p:cNvSpPr/>
          <p:nvPr/>
        </p:nvSpPr>
        <p:spPr>
          <a:xfrm>
            <a:off x="6775937" y="5943600"/>
            <a:ext cx="4923692" cy="461665"/>
          </a:xfrm>
          <a:prstGeom prst="rect">
            <a:avLst/>
          </a:prstGeom>
        </p:spPr>
        <p:txBody>
          <a:bodyPr wrap="square">
            <a:spAutoFit/>
          </a:bodyPr>
          <a:lstStyle/>
          <a:p>
            <a:r>
              <a:rPr lang="en-US" sz="1200" dirty="0"/>
              <a:t>http://</a:t>
            </a:r>
            <a:r>
              <a:rPr lang="en-US" sz="1200" dirty="0" err="1"/>
              <a:t>www.glasbergen.com</a:t>
            </a:r>
            <a:r>
              <a:rPr lang="en-US" sz="1200" dirty="0"/>
              <a:t>/</a:t>
            </a:r>
            <a:r>
              <a:rPr lang="en-US" sz="1200" dirty="0" err="1"/>
              <a:t>wp</a:t>
            </a:r>
            <a:r>
              <a:rPr lang="en-US" sz="1200" dirty="0"/>
              <a:t>-content/gallery/dentist-cartoons/toon-3478.gif</a:t>
            </a:r>
          </a:p>
        </p:txBody>
      </p:sp>
    </p:spTree>
    <p:extLst>
      <p:ext uri="{BB962C8B-B14F-4D97-AF65-F5344CB8AC3E}">
        <p14:creationId xmlns:p14="http://schemas.microsoft.com/office/powerpoint/2010/main" val="7133084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80</TotalTime>
  <Words>297</Words>
  <Application>Microsoft Macintosh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 Symbols</vt:lpstr>
      <vt:lpstr>Calibri</vt:lpstr>
      <vt:lpstr>Franklin Gothic Book</vt:lpstr>
      <vt:lpstr>Times New Roman</vt:lpstr>
      <vt:lpstr>Crop</vt:lpstr>
      <vt:lpstr>Project 0 Bios 6623</vt:lpstr>
      <vt:lpstr>Research Question </vt:lpstr>
      <vt:lpstr>Summary of Data </vt:lpstr>
      <vt:lpstr>Data Analysis Plan</vt:lpstr>
      <vt:lpstr>Attachment Loss Difference and Pocket Depth Difference</vt:lpstr>
      <vt:lpstr>Limitations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 Bios 6623</dc:title>
  <dc:creator>Bridget Balkaran</dc:creator>
  <cp:lastModifiedBy>Bridget Balkaran</cp:lastModifiedBy>
  <cp:revision>9</cp:revision>
  <dcterms:created xsi:type="dcterms:W3CDTF">2017-09-13T15:03:07Z</dcterms:created>
  <dcterms:modified xsi:type="dcterms:W3CDTF">2017-09-13T16:23:47Z</dcterms:modified>
</cp:coreProperties>
</file>