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E0004B-67D1-47A9-B5AC-642A36EA4ACD}">
  <a:tblStyle styleId="{C5E0004B-67D1-47A9-B5AC-642A36EA4A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9017808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9017808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9017808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9017808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9017808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9017808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0583ebc94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0583ebc94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13ee37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13ee37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0583ebc9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0583ebc9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0773b4b1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0773b4b1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Build up LoRaWAN radios with environmental sensors on boards in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waterproof boxes for specific applications in the agricultural field.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applications typically include temperature, pressure, solar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radiation, and some measurement of wetness as well as other sensors. The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devices can report infrequently, every to 15 minutes since the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environment does not change quickly. The devices should work six months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a year on a battery.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2) Work with the sentinel team to add LoRaWAN transmission to the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stationary sentinel platform. This means interfacing a LoRaWAN radio to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communicate with a Raspberry Pi or Jetson Nano and move image data from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Pi or Nano to a central server. The LoRaWAN is slow and will move at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most 100kbs. Than means a 5MByte file will take 7 min minimum. With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signaling overhead it could go up to 20 min. So, file data compression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essential. Also, only two or three pictures are needed a day.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3) LoRAWAN for mobile platforms, develop a LoRaWAN that transmits to a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ground based system and show sensor and GPS readings with time stamps to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better locate the drone. Provide real time data while the drone goes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over the field. Characterized the transmission in the field environment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look at the maximum transmission distance.  Send information from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drone AI systems on indicating where ground observation or intervention</a:t>
            </a:r>
            <a:endParaRPr sz="120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would be useful.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0583ebc9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0583ebc9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0583ebc94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0583ebc94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583ebc9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0583ebc9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9017808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9017808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9017808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9017808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901780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901780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160900"/>
            <a:ext cx="8222100" cy="13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LoRaWAN for </a:t>
            </a:r>
            <a:r>
              <a:rPr lang="en"/>
              <a:t>Agricultural</a:t>
            </a:r>
            <a:r>
              <a:rPr lang="en"/>
              <a:t> Sensors</a:t>
            </a:r>
            <a:endParaRPr/>
          </a:p>
        </p:txBody>
      </p:sp>
      <p:graphicFrame>
        <p:nvGraphicFramePr>
          <p:cNvPr id="68" name="Google Shape;68;p13"/>
          <p:cNvGraphicFramePr/>
          <p:nvPr/>
        </p:nvGraphicFramePr>
        <p:xfrm>
          <a:off x="390525" y="27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{C5E0004B-67D1-47A9-B5AC-642A36EA4ACD}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 1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 2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 3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Bailey Ballard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Kelby Fredrick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Jack McFarlane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Ryan James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John Manherz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200" y="3982597"/>
            <a:ext cx="2321800" cy="1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3: Description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LoRaWAN module that transmits to a ground based system to transmit sensor and GPS readings.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real time data from mobile drone system about observations, time and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Characterize field transmission to optimize transmission distance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Transmit to ground system with all necessary sensor information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3: Hardware Block Diagram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2813050" y="2816600"/>
            <a:ext cx="1842900" cy="9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Onboard computer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563775" y="2632363"/>
            <a:ext cx="1555500" cy="42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563775" y="3095750"/>
            <a:ext cx="1555500" cy="42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563775" y="3559125"/>
            <a:ext cx="1555500" cy="42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5165925" y="3097100"/>
            <a:ext cx="1555500" cy="42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LoRAWAN module</a:t>
            </a:r>
            <a:endParaRPr/>
          </a:p>
        </p:txBody>
      </p:sp>
      <p:cxnSp>
        <p:nvCxnSpPr>
          <p:cNvPr id="189" name="Google Shape;189;p23"/>
          <p:cNvCxnSpPr/>
          <p:nvPr/>
        </p:nvCxnSpPr>
        <p:spPr>
          <a:xfrm>
            <a:off x="2124675" y="2716375"/>
            <a:ext cx="6288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/>
          <p:nvPr/>
        </p:nvCxnSpPr>
        <p:spPr>
          <a:xfrm>
            <a:off x="2151825" y="3307100"/>
            <a:ext cx="57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3"/>
          <p:cNvCxnSpPr/>
          <p:nvPr/>
        </p:nvCxnSpPr>
        <p:spPr>
          <a:xfrm flipH="1" rot="10800000">
            <a:off x="2151825" y="3599200"/>
            <a:ext cx="5202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3"/>
          <p:cNvCxnSpPr>
            <a:stCxn id="184" idx="3"/>
          </p:cNvCxnSpPr>
          <p:nvPr/>
        </p:nvCxnSpPr>
        <p:spPr>
          <a:xfrm>
            <a:off x="4655950" y="3307100"/>
            <a:ext cx="487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3"/>
          <p:cNvSpPr/>
          <p:nvPr/>
        </p:nvSpPr>
        <p:spPr>
          <a:xfrm>
            <a:off x="363250" y="2136800"/>
            <a:ext cx="6520200" cy="24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531250" y="4132225"/>
            <a:ext cx="10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Drone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7311575" y="2883750"/>
            <a:ext cx="1306200" cy="100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LoRAWAN </a:t>
            </a:r>
            <a:r>
              <a:rPr lang="en"/>
              <a:t>receiver</a:t>
            </a:r>
            <a:endParaRPr/>
          </a:p>
        </p:txBody>
      </p:sp>
      <p:cxnSp>
        <p:nvCxnSpPr>
          <p:cNvPr id="196" name="Google Shape;196;p23"/>
          <p:cNvCxnSpPr/>
          <p:nvPr/>
        </p:nvCxnSpPr>
        <p:spPr>
          <a:xfrm>
            <a:off x="6775000" y="3263150"/>
            <a:ext cx="422700" cy="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3"/>
          <p:cNvSpPr txBox="1"/>
          <p:nvPr/>
        </p:nvSpPr>
        <p:spPr>
          <a:xfrm>
            <a:off x="7355400" y="4181000"/>
            <a:ext cx="1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 station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 flipH="1">
            <a:off x="4704650" y="3425750"/>
            <a:ext cx="42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3"/>
          <p:cNvCxnSpPr/>
          <p:nvPr/>
        </p:nvCxnSpPr>
        <p:spPr>
          <a:xfrm rot="10800000">
            <a:off x="6791250" y="3436475"/>
            <a:ext cx="406500" cy="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3: Software Flow Chart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599400" y="1831100"/>
            <a:ext cx="1967100" cy="610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Start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471900" y="4145988"/>
            <a:ext cx="2222100" cy="96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time, gps and sensor data of indicated area</a:t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471900" y="2875888"/>
            <a:ext cx="22221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ground observation via drone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4655425" y="3851600"/>
            <a:ext cx="6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3489900" y="4177100"/>
            <a:ext cx="22221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intervention needed </a:t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191700" y="1818400"/>
            <a:ext cx="27825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Intervention flag and send observation and meta data to GND</a:t>
            </a:r>
            <a:endParaRPr/>
          </a:p>
        </p:txBody>
      </p:sp>
      <p:cxnSp>
        <p:nvCxnSpPr>
          <p:cNvPr id="211" name="Google Shape;211;p24"/>
          <p:cNvCxnSpPr>
            <a:stCxn id="205" idx="4"/>
            <a:endCxn id="207" idx="0"/>
          </p:cNvCxnSpPr>
          <p:nvPr/>
        </p:nvCxnSpPr>
        <p:spPr>
          <a:xfrm>
            <a:off x="1582950" y="2441600"/>
            <a:ext cx="0" cy="4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4"/>
          <p:cNvCxnSpPr>
            <a:stCxn id="207" idx="4"/>
            <a:endCxn id="206" idx="0"/>
          </p:cNvCxnSpPr>
          <p:nvPr/>
        </p:nvCxnSpPr>
        <p:spPr>
          <a:xfrm>
            <a:off x="1582950" y="3773788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4"/>
          <p:cNvCxnSpPr>
            <a:stCxn id="206" idx="6"/>
            <a:endCxn id="209" idx="2"/>
          </p:cNvCxnSpPr>
          <p:nvPr/>
        </p:nvCxnSpPr>
        <p:spPr>
          <a:xfrm>
            <a:off x="2694000" y="4625988"/>
            <a:ext cx="79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4"/>
          <p:cNvCxnSpPr/>
          <p:nvPr/>
        </p:nvCxnSpPr>
        <p:spPr>
          <a:xfrm rot="10800000">
            <a:off x="2612369" y="3555869"/>
            <a:ext cx="991500" cy="85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4"/>
          <p:cNvSpPr/>
          <p:nvPr/>
        </p:nvSpPr>
        <p:spPr>
          <a:xfrm>
            <a:off x="3209700" y="3028300"/>
            <a:ext cx="27825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data for optimal transmission </a:t>
            </a:r>
            <a:endParaRPr/>
          </a:p>
        </p:txBody>
      </p:sp>
      <p:cxnSp>
        <p:nvCxnSpPr>
          <p:cNvPr id="216" name="Google Shape;216;p24"/>
          <p:cNvCxnSpPr>
            <a:stCxn id="215" idx="0"/>
            <a:endCxn id="210" idx="4"/>
          </p:cNvCxnSpPr>
          <p:nvPr/>
        </p:nvCxnSpPr>
        <p:spPr>
          <a:xfrm rot="10800000">
            <a:off x="4582950" y="2716300"/>
            <a:ext cx="18000" cy="3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4"/>
          <p:cNvCxnSpPr>
            <a:stCxn id="209" idx="0"/>
            <a:endCxn id="215" idx="4"/>
          </p:cNvCxnSpPr>
          <p:nvPr/>
        </p:nvCxnSpPr>
        <p:spPr>
          <a:xfrm rot="10800000">
            <a:off x="4600950" y="3926300"/>
            <a:ext cx="0" cy="25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4"/>
          <p:cNvCxnSpPr/>
          <p:nvPr/>
        </p:nvCxnSpPr>
        <p:spPr>
          <a:xfrm flipH="1">
            <a:off x="2607000" y="2267350"/>
            <a:ext cx="584700" cy="75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4"/>
          <p:cNvSpPr txBox="1"/>
          <p:nvPr/>
        </p:nvSpPr>
        <p:spPr>
          <a:xfrm>
            <a:off x="2769600" y="3926288"/>
            <a:ext cx="6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75" y="1775650"/>
            <a:ext cx="7423901" cy="322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73475" y="1675300"/>
            <a:ext cx="89937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we are developing: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LoRaWAN radios with environmental sensors in waterproof boxes. 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are adding LoRaWAN transmission to </a:t>
            </a: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stationary</a:t>
            </a: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platforms. 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50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LoRaWAN that transmits to a ground based system and show sensor and GPS readings with time stamps to better locate the drone.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What problem are we solving: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Measuring temperature, pressure, solar radiation, wetness, and other factors. 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Automatic reporting of the devices periodically. 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year battery life. 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Transmission of data and File data compression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part 2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646600" y="1675300"/>
            <a:ext cx="76272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Areas of ues: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Agricultural fields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Products already in the market: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GroPoint, 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RainBird smrt-y Soil Moisture Sensor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13" y="3706575"/>
            <a:ext cx="41624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425" y="3839925"/>
            <a:ext cx="39243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1: Description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42700" y="1836775"/>
            <a:ext cx="4671600" cy="31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500"/>
              <a:buChar char="●"/>
            </a:pPr>
            <a:r>
              <a:rPr lang="en" sz="1500">
                <a:solidFill>
                  <a:srgbClr val="201F1E"/>
                </a:solidFill>
                <a:highlight>
                  <a:srgbClr val="FFFFFF"/>
                </a:highlight>
              </a:rPr>
              <a:t>Build LoRaWAN radios with environmental sensors in waterproof boxes</a:t>
            </a:r>
            <a:endParaRPr sz="15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500"/>
              <a:buChar char="●"/>
            </a:pPr>
            <a:r>
              <a:rPr lang="en" sz="1500">
                <a:solidFill>
                  <a:srgbClr val="201F1E"/>
                </a:solidFill>
                <a:highlight>
                  <a:srgbClr val="FFFFFF"/>
                </a:highlight>
              </a:rPr>
              <a:t>Sensors include: </a:t>
            </a:r>
            <a:endParaRPr sz="15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500"/>
              <a:buChar char="○"/>
            </a:pPr>
            <a:r>
              <a:rPr lang="en" sz="1500">
                <a:solidFill>
                  <a:srgbClr val="201F1E"/>
                </a:solidFill>
                <a:highlight>
                  <a:srgbClr val="FFFFFF"/>
                </a:highlight>
              </a:rPr>
              <a:t>Temperature</a:t>
            </a:r>
            <a:endParaRPr sz="15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500"/>
              <a:buChar char="○"/>
            </a:pPr>
            <a:r>
              <a:rPr lang="en" sz="1500">
                <a:solidFill>
                  <a:srgbClr val="201F1E"/>
                </a:solidFill>
                <a:highlight>
                  <a:srgbClr val="FFFFFF"/>
                </a:highlight>
              </a:rPr>
              <a:t>Pressure</a:t>
            </a:r>
            <a:endParaRPr sz="15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500"/>
              <a:buChar char="○"/>
            </a:pPr>
            <a:r>
              <a:rPr lang="en" sz="1500">
                <a:solidFill>
                  <a:srgbClr val="201F1E"/>
                </a:solidFill>
                <a:highlight>
                  <a:srgbClr val="FFFFFF"/>
                </a:highlight>
              </a:rPr>
              <a:t>Solar radiation</a:t>
            </a:r>
            <a:endParaRPr sz="15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500"/>
              <a:buChar char="○"/>
            </a:pPr>
            <a:r>
              <a:rPr lang="en" sz="1500">
                <a:solidFill>
                  <a:srgbClr val="201F1E"/>
                </a:solidFill>
                <a:highlight>
                  <a:srgbClr val="FFFFFF"/>
                </a:highlight>
              </a:rPr>
              <a:t>Some measurement of wetness (humidity)</a:t>
            </a:r>
            <a:endParaRPr sz="15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500"/>
              <a:buChar char="●"/>
            </a:pPr>
            <a:r>
              <a:rPr lang="en" sz="1500">
                <a:solidFill>
                  <a:srgbClr val="201F1E"/>
                </a:solidFill>
                <a:highlight>
                  <a:srgbClr val="FFFFFF"/>
                </a:highlight>
              </a:rPr>
              <a:t>Send data every 15 minutes </a:t>
            </a:r>
            <a:endParaRPr sz="15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500"/>
              <a:buChar char="●"/>
            </a:pPr>
            <a:r>
              <a:rPr lang="en" sz="1500">
                <a:solidFill>
                  <a:srgbClr val="201F1E"/>
                </a:solidFill>
                <a:highlight>
                  <a:srgbClr val="FFFFFF"/>
                </a:highlight>
              </a:rPr>
              <a:t>Last six months to a year on a battery</a:t>
            </a:r>
            <a:endParaRPr sz="15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-9733" r="0" t="0"/>
          <a:stretch/>
        </p:blipFill>
        <p:spPr>
          <a:xfrm>
            <a:off x="4059925" y="1802550"/>
            <a:ext cx="4942351" cy="32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1: Hardware Block Diagram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101250" y="2415300"/>
            <a:ext cx="2728200" cy="73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LoRaWAN Radio Module + ESP32 (Gateway)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71875" y="2415300"/>
            <a:ext cx="1887300" cy="73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Environmental Sensors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485700" y="2415300"/>
            <a:ext cx="2208300" cy="73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Central Station (Network Server)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" name="Google Shape;99;p17"/>
          <p:cNvCxnSpPr>
            <a:stCxn id="97" idx="3"/>
            <a:endCxn id="100" idx="1"/>
          </p:cNvCxnSpPr>
          <p:nvPr/>
        </p:nvCxnSpPr>
        <p:spPr>
          <a:xfrm>
            <a:off x="2359175" y="2784750"/>
            <a:ext cx="78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2401650" y="2415300"/>
            <a:ext cx="69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GPIO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923550" y="3888550"/>
            <a:ext cx="1083600" cy="738900"/>
          </a:xfrm>
          <a:prstGeom prst="rect">
            <a:avLst/>
          </a:prstGeom>
          <a:noFill/>
          <a:ln cap="flat" cmpd="sng" w="28575">
            <a:solidFill>
              <a:srgbClr val="201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Power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(Battery)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7"/>
          <p:cNvCxnSpPr>
            <a:stCxn id="102" idx="0"/>
            <a:endCxn id="96" idx="2"/>
          </p:cNvCxnSpPr>
          <p:nvPr/>
        </p:nvCxnSpPr>
        <p:spPr>
          <a:xfrm rot="10800000">
            <a:off x="4465350" y="3154150"/>
            <a:ext cx="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2209625" y="3888550"/>
            <a:ext cx="1083600" cy="738900"/>
          </a:xfrm>
          <a:prstGeom prst="rect">
            <a:avLst/>
          </a:prstGeom>
          <a:noFill/>
          <a:ln cap="flat" cmpd="sng" w="28575">
            <a:solidFill>
              <a:srgbClr val="201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Solar Panels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7"/>
          <p:cNvCxnSpPr>
            <a:stCxn id="104" idx="3"/>
            <a:endCxn id="102" idx="1"/>
          </p:cNvCxnSpPr>
          <p:nvPr/>
        </p:nvCxnSpPr>
        <p:spPr>
          <a:xfrm>
            <a:off x="3293225" y="4258000"/>
            <a:ext cx="63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96" idx="3"/>
            <a:endCxn id="98" idx="1"/>
          </p:cNvCxnSpPr>
          <p:nvPr/>
        </p:nvCxnSpPr>
        <p:spPr>
          <a:xfrm>
            <a:off x="5829450" y="2784750"/>
            <a:ext cx="65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1: Software Flow Chart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99400" y="1831100"/>
            <a:ext cx="1967100" cy="610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Start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71900" y="4145988"/>
            <a:ext cx="2222100" cy="96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15 minutes passed?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471900" y="2875888"/>
            <a:ext cx="22221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Sleep: Low-power mode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2693400" y="4304325"/>
            <a:ext cx="6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693400" y="3616588"/>
            <a:ext cx="6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489900" y="4177100"/>
            <a:ext cx="22221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Wake up: </a:t>
            </a:r>
            <a:r>
              <a:rPr lang="en"/>
              <a:t>Read Analog Sensor data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191700" y="1818400"/>
            <a:ext cx="27825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to central </a:t>
            </a:r>
            <a:r>
              <a:rPr lang="en"/>
              <a:t>command</a:t>
            </a:r>
            <a:r>
              <a:rPr lang="en"/>
              <a:t> point</a:t>
            </a:r>
            <a:endParaRPr/>
          </a:p>
        </p:txBody>
      </p:sp>
      <p:cxnSp>
        <p:nvCxnSpPr>
          <p:cNvPr id="119" name="Google Shape;119;p18"/>
          <p:cNvCxnSpPr>
            <a:stCxn id="112" idx="4"/>
            <a:endCxn id="114" idx="0"/>
          </p:cNvCxnSpPr>
          <p:nvPr/>
        </p:nvCxnSpPr>
        <p:spPr>
          <a:xfrm>
            <a:off x="1582950" y="2441600"/>
            <a:ext cx="0" cy="4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>
            <a:stCxn id="114" idx="4"/>
            <a:endCxn id="113" idx="0"/>
          </p:cNvCxnSpPr>
          <p:nvPr/>
        </p:nvCxnSpPr>
        <p:spPr>
          <a:xfrm>
            <a:off x="1582950" y="3773788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>
            <a:stCxn id="113" idx="6"/>
            <a:endCxn id="117" idx="2"/>
          </p:cNvCxnSpPr>
          <p:nvPr/>
        </p:nvCxnSpPr>
        <p:spPr>
          <a:xfrm>
            <a:off x="2694000" y="4625988"/>
            <a:ext cx="79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>
            <a:stCxn id="117" idx="1"/>
            <a:endCxn id="114" idx="6"/>
          </p:cNvCxnSpPr>
          <p:nvPr/>
        </p:nvCxnSpPr>
        <p:spPr>
          <a:xfrm rot="10800000">
            <a:off x="2693919" y="3324894"/>
            <a:ext cx="1121400" cy="98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3209700" y="3028300"/>
            <a:ext cx="27825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to LoRaWAN via comm. protocol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6599400" y="1818400"/>
            <a:ext cx="20772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data</a:t>
            </a:r>
            <a:endParaRPr/>
          </a:p>
        </p:txBody>
      </p:sp>
      <p:cxnSp>
        <p:nvCxnSpPr>
          <p:cNvPr id="125" name="Google Shape;125;p18"/>
          <p:cNvCxnSpPr>
            <a:stCxn id="123" idx="0"/>
            <a:endCxn id="118" idx="4"/>
          </p:cNvCxnSpPr>
          <p:nvPr/>
        </p:nvCxnSpPr>
        <p:spPr>
          <a:xfrm rot="10800000">
            <a:off x="4582950" y="2716300"/>
            <a:ext cx="18000" cy="3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>
            <a:stCxn id="117" idx="0"/>
            <a:endCxn id="123" idx="4"/>
          </p:cNvCxnSpPr>
          <p:nvPr/>
        </p:nvCxnSpPr>
        <p:spPr>
          <a:xfrm rot="10800000">
            <a:off x="4600950" y="3926300"/>
            <a:ext cx="0" cy="25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stCxn id="118" idx="6"/>
            <a:endCxn id="124" idx="2"/>
          </p:cNvCxnSpPr>
          <p:nvPr/>
        </p:nvCxnSpPr>
        <p:spPr>
          <a:xfrm>
            <a:off x="5974200" y="2267350"/>
            <a:ext cx="62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2: Description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the Sentinel team to add LoRaWAN transmission to the stationary sentinel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 LoRaWAN radio to communicate with Raspberry Pi/Nano to move image data to a central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LoRaWAN is slow and will move at 100kbs (signaling overhead could take ≤ 20 minutes)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compression is essential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or 3 pictures will be needed a day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2: Hardware Block Diagram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5735025" y="2163225"/>
            <a:ext cx="2208300" cy="73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LoRaWAN Radio Module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22975" y="1995975"/>
            <a:ext cx="1887300" cy="461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Image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735025" y="3411600"/>
            <a:ext cx="2208300" cy="461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Sentinel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Platform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817925" y="1995975"/>
            <a:ext cx="2284800" cy="461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Jetson Nano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20"/>
          <p:cNvCxnSpPr>
            <a:endCxn id="142" idx="1"/>
          </p:cNvCxnSpPr>
          <p:nvPr/>
        </p:nvCxnSpPr>
        <p:spPr>
          <a:xfrm>
            <a:off x="2422825" y="2223225"/>
            <a:ext cx="3951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>
            <a:stCxn id="142" idx="3"/>
            <a:endCxn id="139" idx="1"/>
          </p:cNvCxnSpPr>
          <p:nvPr/>
        </p:nvCxnSpPr>
        <p:spPr>
          <a:xfrm>
            <a:off x="5102725" y="2226825"/>
            <a:ext cx="632400" cy="30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 txBox="1"/>
          <p:nvPr/>
        </p:nvSpPr>
        <p:spPr>
          <a:xfrm>
            <a:off x="2321100" y="2163225"/>
            <a:ext cx="69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210000" y="2016363"/>
            <a:ext cx="69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SPI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20"/>
          <p:cNvCxnSpPr>
            <a:stCxn id="139" idx="2"/>
            <a:endCxn id="141" idx="0"/>
          </p:cNvCxnSpPr>
          <p:nvPr/>
        </p:nvCxnSpPr>
        <p:spPr>
          <a:xfrm>
            <a:off x="6839175" y="2902125"/>
            <a:ext cx="0" cy="50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0"/>
          <p:cNvSpPr txBox="1"/>
          <p:nvPr/>
        </p:nvSpPr>
        <p:spPr>
          <a:xfrm>
            <a:off x="3418525" y="3636475"/>
            <a:ext cx="1083600" cy="738900"/>
          </a:xfrm>
          <a:prstGeom prst="rect">
            <a:avLst/>
          </a:prstGeom>
          <a:noFill/>
          <a:ln cap="flat" cmpd="sng" w="28575">
            <a:solidFill>
              <a:srgbClr val="201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Power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(Battery)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0"/>
          <p:cNvCxnSpPr>
            <a:stCxn id="148" idx="0"/>
            <a:endCxn id="142" idx="2"/>
          </p:cNvCxnSpPr>
          <p:nvPr/>
        </p:nvCxnSpPr>
        <p:spPr>
          <a:xfrm rot="10800000">
            <a:off x="3960325" y="2457775"/>
            <a:ext cx="0" cy="117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48" idx="3"/>
          </p:cNvCxnSpPr>
          <p:nvPr/>
        </p:nvCxnSpPr>
        <p:spPr>
          <a:xfrm flipH="1" rot="10800000">
            <a:off x="4502125" y="2941825"/>
            <a:ext cx="1241400" cy="10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0"/>
          <p:cNvSpPr txBox="1"/>
          <p:nvPr/>
        </p:nvSpPr>
        <p:spPr>
          <a:xfrm>
            <a:off x="1599700" y="3639900"/>
            <a:ext cx="1083600" cy="738900"/>
          </a:xfrm>
          <a:prstGeom prst="rect">
            <a:avLst/>
          </a:prstGeom>
          <a:noFill/>
          <a:ln cap="flat" cmpd="sng" w="28575">
            <a:solidFill>
              <a:srgbClr val="201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Solar Panels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p20"/>
          <p:cNvCxnSpPr>
            <a:stCxn id="151" idx="3"/>
            <a:endCxn id="148" idx="1"/>
          </p:cNvCxnSpPr>
          <p:nvPr/>
        </p:nvCxnSpPr>
        <p:spPr>
          <a:xfrm flipH="1" rot="10800000">
            <a:off x="2683300" y="4006050"/>
            <a:ext cx="7353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2: Software Flow Chart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599400" y="1831100"/>
            <a:ext cx="1967100" cy="610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Start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>
            <a:off x="1582950" y="2441600"/>
            <a:ext cx="0" cy="4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/>
          <p:nvPr/>
        </p:nvSpPr>
        <p:spPr>
          <a:xfrm>
            <a:off x="471900" y="2813900"/>
            <a:ext cx="2278800" cy="96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8 hours (32 15-minute periods) elapsed?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471900" y="4145988"/>
            <a:ext cx="2222100" cy="96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3489900" y="4177100"/>
            <a:ext cx="22221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 Image and save in real time</a:t>
            </a:r>
            <a:endParaRPr/>
          </a:p>
        </p:txBody>
      </p:sp>
      <p:cxnSp>
        <p:nvCxnSpPr>
          <p:cNvPr id="163" name="Google Shape;163;p21"/>
          <p:cNvCxnSpPr>
            <a:stCxn id="160" idx="6"/>
          </p:cNvCxnSpPr>
          <p:nvPr/>
        </p:nvCxnSpPr>
        <p:spPr>
          <a:xfrm>
            <a:off x="2750700" y="3293900"/>
            <a:ext cx="1064700" cy="101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1"/>
          <p:cNvCxnSpPr>
            <a:endCxn id="161" idx="0"/>
          </p:cNvCxnSpPr>
          <p:nvPr/>
        </p:nvCxnSpPr>
        <p:spPr>
          <a:xfrm>
            <a:off x="1582950" y="3773988"/>
            <a:ext cx="0" cy="37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1"/>
          <p:cNvSpPr txBox="1"/>
          <p:nvPr/>
        </p:nvSpPr>
        <p:spPr>
          <a:xfrm>
            <a:off x="1640175" y="3759888"/>
            <a:ext cx="6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3209700" y="3028300"/>
            <a:ext cx="27825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to LoRaWAN via comm. protocol</a:t>
            </a:r>
            <a:endParaRPr/>
          </a:p>
        </p:txBody>
      </p:sp>
      <p:cxnSp>
        <p:nvCxnSpPr>
          <p:cNvPr id="167" name="Google Shape;167;p21"/>
          <p:cNvCxnSpPr>
            <a:endCxn id="166" idx="4"/>
          </p:cNvCxnSpPr>
          <p:nvPr/>
        </p:nvCxnSpPr>
        <p:spPr>
          <a:xfrm rot="10800000">
            <a:off x="4600950" y="3926200"/>
            <a:ext cx="0" cy="25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1"/>
          <p:cNvSpPr/>
          <p:nvPr/>
        </p:nvSpPr>
        <p:spPr>
          <a:xfrm>
            <a:off x="3191700" y="1818400"/>
            <a:ext cx="27825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to central command point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599400" y="1818400"/>
            <a:ext cx="2077200" cy="897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data</a:t>
            </a:r>
            <a:endParaRPr/>
          </a:p>
        </p:txBody>
      </p:sp>
      <p:cxnSp>
        <p:nvCxnSpPr>
          <p:cNvPr id="170" name="Google Shape;170;p21"/>
          <p:cNvCxnSpPr>
            <a:endCxn id="168" idx="4"/>
          </p:cNvCxnSpPr>
          <p:nvPr/>
        </p:nvCxnSpPr>
        <p:spPr>
          <a:xfrm rot="10800000">
            <a:off x="4582950" y="2716300"/>
            <a:ext cx="18000" cy="3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>
            <a:stCxn id="168" idx="6"/>
            <a:endCxn id="169" idx="2"/>
          </p:cNvCxnSpPr>
          <p:nvPr/>
        </p:nvCxnSpPr>
        <p:spPr>
          <a:xfrm>
            <a:off x="5974200" y="2267350"/>
            <a:ext cx="62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1"/>
          <p:cNvSpPr txBox="1"/>
          <p:nvPr/>
        </p:nvSpPr>
        <p:spPr>
          <a:xfrm>
            <a:off x="6112700" y="2813900"/>
            <a:ext cx="2581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→ It is worth noting that the raspberry Pi does include a dedicated input port allowing for high-res photos to take photos and video. These can be analyzed in real time, or saved for later processing using specific python libraries.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→ Done via secure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