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78806F-CA76-4057-9AAE-703DDA9BE358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9200" cy="3772080"/>
          </a:xfrm>
          <a:prstGeom prst="rect">
            <a:avLst/>
          </a:prstGeom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900" spc="-1" strike="noStrike">
                <a:latin typeface="Arial"/>
              </a:rPr>
              <a:t>Origin and domestication history of lychee.</a:t>
            </a:r>
            <a:endParaRPr b="0" lang="en-US" sz="900" spc="-1" strike="noStrike">
              <a:latin typeface="Arial"/>
            </a:endParaRPr>
          </a:p>
          <a:p>
            <a:endParaRPr b="0" lang="en-US" sz="900" spc="-1" strike="noStrike">
              <a:latin typeface="Arial"/>
            </a:endParaRPr>
          </a:p>
          <a:p>
            <a:r>
              <a:rPr b="0" lang="en-US" sz="900" spc="-1" strike="noStrike">
                <a:latin typeface="Arial"/>
              </a:rPr>
              <a:t>Red stars denote the approximate locations of the two independent domestication origins in China; Yunnan for extremely early-maturing cultivars and Hainan for late-maturing cultivars. A 3.7-kb deletion close to a homolog of CONSTANS (COL307), possibly caused by a transposable element, may in large part contribute to the observed differences in flowering-time and fruit maturity dates. The reference genome of the hybrid cultivar Feizixiao contains both variants of this gene and exhibits an intermediate phenotype.</a:t>
            </a:r>
            <a:endParaRPr b="0" lang="en-US" sz="900" spc="-1" strike="noStrike">
              <a:latin typeface="Arial"/>
            </a:endParaRPr>
          </a:p>
          <a:p>
            <a:endParaRPr b="0" lang="en-US" sz="900" spc="-1" strike="noStrike">
              <a:latin typeface="Arial"/>
            </a:endParaRPr>
          </a:p>
          <a:p>
            <a:endParaRPr b="0" lang="en-US" sz="900" spc="-1" strike="noStrike">
              <a:latin typeface="Arial"/>
            </a:endParaRPr>
          </a:p>
          <a:p>
            <a:endParaRPr b="0" lang="en-US" sz="9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elsevier.com/termsandcondition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://www.elsevier.com/termsandconditions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60000" y="1260000"/>
            <a:ext cx="8640000" cy="178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3186"/>
              </a:spcAft>
            </a:pPr>
            <a:r>
              <a:rPr b="0" i="1" lang="en-US" sz="1700" spc="-1" strike="noStrike">
                <a:solidFill>
                  <a:srgbClr val="ffffff"/>
                </a:solidFill>
                <a:latin typeface="Arial"/>
              </a:rPr>
              <a:t>The power of chromosome-scale, haplotype-resolved genomes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</a:rPr>
              <a:t> </a:t>
            </a:r>
            <a:endParaRPr b="0" lang="en-US" sz="17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Aft>
                <a:spcPts val="2750"/>
              </a:spcAft>
            </a:pPr>
            <a:r>
              <a:rPr b="0" i="1" lang="en-US" sz="1100" spc="-1" strike="noStrike">
                <a:solidFill>
                  <a:srgbClr val="ffffff"/>
                </a:solidFill>
                <a:latin typeface="Arial"/>
              </a:rPr>
              <a:t>Patrick P. Edger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 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Molecular Plant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 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Volume 15 Issue 3 Pages 393-395 (March 2022)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DOI: 10.1016/j.molp.2022.02.010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952560" y="6624000"/>
            <a:ext cx="5556240" cy="23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Copyright © 2022 The Author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hlinkClick r:id="rId1"/>
              </a:rPr>
              <a:t> Terms and Conditions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Logo" descr=""/>
          <p:cNvPicPr/>
          <p:nvPr/>
        </p:nvPicPr>
        <p:blipFill>
          <a:blip r:embed="rId2"/>
          <a:stretch/>
        </p:blipFill>
        <p:spPr>
          <a:xfrm>
            <a:off x="79200" y="6212880"/>
            <a:ext cx="708120" cy="49644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129560" y="79200"/>
            <a:ext cx="8848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Figure 1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" name="Main graphic" descr=""/>
          <p:cNvPicPr/>
          <p:nvPr/>
        </p:nvPicPr>
        <p:blipFill>
          <a:blip r:embed="rId1"/>
          <a:stretch/>
        </p:blipFill>
        <p:spPr>
          <a:xfrm>
            <a:off x="1422360" y="1713960"/>
            <a:ext cx="6350040" cy="308088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952560" y="6477120"/>
            <a:ext cx="8254800" cy="23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900" spc="-1" strike="noStrike">
                <a:solidFill>
                  <a:srgbClr val="ffffff"/>
                </a:solidFill>
                <a:latin typeface="Arial"/>
              </a:rPr>
              <a:t>Molecular Plant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 2022 15393-395DOI: (10.1016/j.molp.2022.02.010) 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952560" y="6624000"/>
            <a:ext cx="5556240" cy="23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Copyright © 2022 The Author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hlinkClick r:id="rId2"/>
              </a:rPr>
              <a:t> Terms and Conditions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Logo" descr=""/>
          <p:cNvPicPr/>
          <p:nvPr/>
        </p:nvPicPr>
        <p:blipFill>
          <a:blip r:embed="rId3"/>
          <a:stretch/>
        </p:blipFill>
        <p:spPr>
          <a:xfrm>
            <a:off x="79200" y="6212880"/>
            <a:ext cx="708120" cy="49644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