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1499"/>
  </p:normalViewPr>
  <p:slideViewPr>
    <p:cSldViewPr snapToGrid="0" snapToObjects="1">
      <p:cViewPr varScale="1">
        <p:scale>
          <a:sx n="84" d="100"/>
          <a:sy n="84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7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384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             Computer Engineering  Dept.                   CMPE/SE 131: Software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0AAF8-A1DB-784C-97E6-7C48614F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1327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86B49-0633-3D4A-8BAD-5A1D478C3864}" type="datetimeFigureOut">
              <a:rPr lang="en-US" smtClean="0"/>
              <a:t>4/29/18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Computer Engineering  Dept.                    CMPE/SE 131: Software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D41A2-ED32-8245-B93A-A2DF0B439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8888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Computer Engineering  Dept.                    CMPE/SE 131: Software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FD41A2-ED32-8245-B93A-A2DF0B439D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17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1981-D31D-1C4E-BD7F-7E15FC94310A}" type="datetime1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3E0C-149A-CB42-B1EA-9CC69AF8019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1273-D8E4-7849-82CB-33DE6EEA9841}" type="datetime1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3E0C-149A-CB42-B1EA-9CC69AF80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BBCA-37CD-2447-B983-EB00302A6AE9}" type="datetime1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3E0C-149A-CB42-B1EA-9CC69AF80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6C92-EBF3-A843-A5BB-9A24D4CE876A}" type="datetime1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3E0C-149A-CB42-B1EA-9CC69AF8019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jsu_logo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86185" y="6515908"/>
            <a:ext cx="269965" cy="25394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7FD0-5C22-974F-9B4A-A731485E7FD2}" type="datetime1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3E0C-149A-CB42-B1EA-9CC69AF8019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A7FD-84AE-E54B-A9CC-07AA339FE6F4}" type="datetime1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3E0C-149A-CB42-B1EA-9CC69AF80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3675-E85C-6D47-8237-9F0DE0499D24}" type="datetime1">
              <a:rPr lang="en-US" smtClean="0"/>
              <a:t>4/29/18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3E0C-149A-CB42-B1EA-9CC69AF80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62F1E-EF4C-5749-A271-F4B6AE27A5EF}" type="datetime1">
              <a:rPr lang="en-US" smtClean="0"/>
              <a:t>4/29/18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3E0C-149A-CB42-B1EA-9CC69AF80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9D63-735F-CE49-8CF7-17BF80C304AC}" type="datetime1">
              <a:rPr lang="en-US" smtClean="0"/>
              <a:t>4/29/18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3E0C-149A-CB42-B1EA-9CC69AF80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3DBCA3-D1C6-C64B-A9D6-81E95D8FB4B3}" type="datetime1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0D3E0C-149A-CB42-B1EA-9CC69AF80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93A2-880F-7345-BACC-5B90088E4FAC}" type="datetime1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3E0C-149A-CB42-B1EA-9CC69AF80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3F943BD-5772-E544-8BE5-CD3207792CA7}" type="datetime1">
              <a:rPr lang="en-US" smtClean="0"/>
              <a:t>4/29/18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Computer Engineering Department                  CMPE/SE 257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30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CMPE/SE 257	</a:t>
            </a:r>
            <a:br>
              <a:rPr lang="en-US" dirty="0" smtClean="0"/>
            </a:br>
            <a:r>
              <a:rPr lang="en-US" dirty="0" smtClean="0"/>
              <a:t>Machine Learning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April 30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029" y="4455619"/>
            <a:ext cx="10494422" cy="152063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 smtClean="0"/>
              <a:t>Department of Computer engineering </a:t>
            </a:r>
          </a:p>
          <a:p>
            <a:pPr algn="ctr"/>
            <a:r>
              <a:rPr lang="en-US" dirty="0" smtClean="0"/>
              <a:t>San José state University </a:t>
            </a:r>
          </a:p>
          <a:p>
            <a:pPr algn="ctr"/>
            <a:r>
              <a:rPr lang="en-US" dirty="0" smtClean="0"/>
              <a:t>Spring 2018</a:t>
            </a:r>
          </a:p>
          <a:p>
            <a:pPr algn="ctr"/>
            <a:r>
              <a:rPr lang="en-US" dirty="0" smtClean="0"/>
              <a:t>Instructor :Bhavana Bhasker</a:t>
            </a:r>
            <a:endParaRPr lang="en-US" dirty="0"/>
          </a:p>
        </p:txBody>
      </p:sp>
      <p:pic>
        <p:nvPicPr>
          <p:cNvPr id="4" name="Picture 3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3426" y="4686015"/>
            <a:ext cx="1371625" cy="12902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02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</a:t>
            </a:r>
            <a:r>
              <a:rPr lang="en-US" dirty="0" smtClean="0"/>
              <a:t> to </a:t>
            </a:r>
            <a:r>
              <a:rPr lang="en-US" dirty="0" err="1" smtClean="0"/>
              <a:t>Seq</a:t>
            </a:r>
            <a:r>
              <a:rPr lang="en-US" dirty="0" smtClean="0"/>
              <a:t> : LSTM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Output Layer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75" y="2574925"/>
            <a:ext cx="92456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9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</a:t>
            </a:r>
            <a:r>
              <a:rPr lang="en-US" dirty="0" smtClean="0"/>
              <a:t> to </a:t>
            </a:r>
            <a:r>
              <a:rPr lang="en-US" dirty="0" err="1" smtClean="0"/>
              <a:t>Seq</a:t>
            </a:r>
            <a:r>
              <a:rPr lang="en-US" dirty="0" smtClean="0"/>
              <a:t> : Encoder- Decoder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The encoder is an RNN that reads each </a:t>
            </a:r>
            <a:r>
              <a:rPr lang="en-US" dirty="0" smtClean="0"/>
              <a:t>symbol of </a:t>
            </a:r>
            <a:r>
              <a:rPr lang="en-US" dirty="0"/>
              <a:t>an input sequence x sequentially. As it </a:t>
            </a:r>
            <a:r>
              <a:rPr lang="en-US" dirty="0" smtClean="0"/>
              <a:t>reads each </a:t>
            </a:r>
            <a:r>
              <a:rPr lang="en-US" dirty="0"/>
              <a:t>symbol, the hidden state of the RNN </a:t>
            </a:r>
            <a:r>
              <a:rPr lang="en-US" dirty="0" smtClean="0"/>
              <a:t>changes. </a:t>
            </a:r>
            <a:r>
              <a:rPr lang="en-US" dirty="0"/>
              <a:t>After reading the end </a:t>
            </a:r>
            <a:r>
              <a:rPr lang="en-US" dirty="0" smtClean="0"/>
              <a:t>of the </a:t>
            </a:r>
            <a:r>
              <a:rPr lang="en-US" dirty="0"/>
              <a:t>sequence (marked by an end-of-sequence symbol),the hidden state of the RNN is a summary </a:t>
            </a:r>
            <a:r>
              <a:rPr lang="en-US" dirty="0" smtClean="0"/>
              <a:t>c of </a:t>
            </a:r>
            <a:r>
              <a:rPr lang="en-US" dirty="0"/>
              <a:t>the whole input sequence</a:t>
            </a:r>
            <a:r>
              <a:rPr lang="en-U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/>
              <a:t>The decoder of the proposed model is </a:t>
            </a:r>
            <a:r>
              <a:rPr lang="en-US" dirty="0" smtClean="0"/>
              <a:t>another RNN </a:t>
            </a:r>
            <a:r>
              <a:rPr lang="en-US" dirty="0"/>
              <a:t>which is trained to generate the output </a:t>
            </a:r>
            <a:r>
              <a:rPr lang="en-US" dirty="0" smtClean="0"/>
              <a:t>sequence by </a:t>
            </a:r>
            <a:r>
              <a:rPr lang="en-US" dirty="0"/>
              <a:t>predicting the next symbol 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baseline="-25000" dirty="0"/>
              <a:t> </a:t>
            </a:r>
            <a:r>
              <a:rPr lang="en-US" dirty="0"/>
              <a:t>given </a:t>
            </a:r>
            <a:r>
              <a:rPr lang="en-US" dirty="0" smtClean="0"/>
              <a:t>the hidden </a:t>
            </a:r>
            <a:r>
              <a:rPr lang="en-US" dirty="0"/>
              <a:t>state </a:t>
            </a:r>
            <a:r>
              <a:rPr lang="en-US" dirty="0" err="1" smtClean="0"/>
              <a:t>ht</a:t>
            </a:r>
            <a:r>
              <a:rPr lang="en-US" dirty="0" smtClean="0"/>
              <a:t>, both </a:t>
            </a:r>
            <a:r>
              <a:rPr lang="en-US" dirty="0" err="1" smtClean="0"/>
              <a:t>yt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ht</a:t>
            </a:r>
            <a:r>
              <a:rPr lang="en-US" dirty="0" smtClean="0"/>
              <a:t> are </a:t>
            </a:r>
            <a:r>
              <a:rPr lang="en-US" dirty="0"/>
              <a:t>also </a:t>
            </a:r>
            <a:r>
              <a:rPr lang="en-US" dirty="0" smtClean="0"/>
              <a:t>conditioned on </a:t>
            </a:r>
            <a:r>
              <a:rPr lang="en-US" dirty="0"/>
              <a:t>yt−1 and on the summary c of the </a:t>
            </a:r>
            <a:r>
              <a:rPr lang="en-US" dirty="0" smtClean="0"/>
              <a:t>input sequence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1000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</a:t>
            </a:r>
            <a:r>
              <a:rPr lang="en-US" dirty="0" smtClean="0"/>
              <a:t> to </a:t>
            </a:r>
            <a:r>
              <a:rPr lang="en-US" dirty="0" err="1" smtClean="0"/>
              <a:t>Seq</a:t>
            </a:r>
            <a:r>
              <a:rPr lang="en-US" dirty="0" smtClean="0"/>
              <a:t> : Encoder- Decoder model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531" y="1866080"/>
            <a:ext cx="3875139" cy="413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7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seq2seq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Ingestion : Cornell movie data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90" y="2494116"/>
            <a:ext cx="8362866" cy="1841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89" y="4590436"/>
            <a:ext cx="8148485" cy="170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seq2seq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preprocessing : </a:t>
            </a:r>
          </a:p>
          <a:p>
            <a:r>
              <a:rPr lang="en-US" dirty="0" smtClean="0"/>
              <a:t>1. Conversion to lowercase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952955"/>
            <a:ext cx="11531544" cy="262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4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seq2seq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preprocessing : </a:t>
            </a:r>
          </a:p>
          <a:p>
            <a:r>
              <a:rPr lang="en-US" dirty="0" smtClean="0"/>
              <a:t>2. Remove special characters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96" y="2729463"/>
            <a:ext cx="10658168" cy="339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seq2seq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preprocessing : </a:t>
            </a:r>
          </a:p>
          <a:p>
            <a:r>
              <a:rPr lang="en-US" dirty="0" smtClean="0"/>
              <a:t>3. Tokenization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78" y="2230794"/>
            <a:ext cx="8320548" cy="400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seq2seq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preprocessing : 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Vectorization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48" y="2709196"/>
            <a:ext cx="9595875" cy="121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1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seq2seq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preprocessing : </a:t>
            </a:r>
          </a:p>
          <a:p>
            <a:r>
              <a:rPr lang="en-US" dirty="0" smtClean="0"/>
              <a:t>5. Pad sequences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16" y="2214994"/>
            <a:ext cx="8687210" cy="402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2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seq2seq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Creating the place holders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19" y="2611283"/>
            <a:ext cx="101727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6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</a:t>
            </a:r>
            <a:r>
              <a:rPr lang="en-US" dirty="0" smtClean="0"/>
              <a:t> to </a:t>
            </a:r>
            <a:r>
              <a:rPr lang="en-US" dirty="0" err="1" smtClean="0"/>
              <a:t>Seq</a:t>
            </a:r>
            <a:r>
              <a:rPr lang="en-US" dirty="0" smtClean="0"/>
              <a:t> modelling : 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/>
              <a:t>DNNs work well with large labelled datasets, they cannot be used to map sequences to </a:t>
            </a:r>
            <a:r>
              <a:rPr lang="en-US" sz="2400" dirty="0" smtClean="0"/>
              <a:t>sequences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DNNs can only be applied to problems whose inputs and targets can be sensibly encoded with vectors of fixed </a:t>
            </a:r>
            <a:r>
              <a:rPr lang="en-US" sz="2400" dirty="0" smtClean="0"/>
              <a:t>dimensionality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Many important problems are best expressed with sequences whose lengths are not known a-priori</a:t>
            </a:r>
          </a:p>
        </p:txBody>
      </p:sp>
    </p:spTree>
    <p:extLst>
      <p:ext uri="{BB962C8B-B14F-4D97-AF65-F5344CB8AC3E}">
        <p14:creationId xmlns:p14="http://schemas.microsoft.com/office/powerpoint/2010/main" val="80067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seq2seq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Creating the LSTM cell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349500"/>
            <a:ext cx="116459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2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seq2seq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Creating Decoder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358813"/>
            <a:ext cx="10167733" cy="19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seq2seq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Loss function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2463800"/>
            <a:ext cx="96520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seq2seq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Training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015" y="2498621"/>
            <a:ext cx="8046951" cy="65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9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seq2seq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Predict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96575"/>
            <a:ext cx="73279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8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vision Fundamentals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Reading an image : </a:t>
            </a:r>
          </a:p>
          <a:p>
            <a:r>
              <a:rPr lang="en-US" dirty="0" smtClean="0"/>
              <a:t>Cv2.imread(image path) </a:t>
            </a:r>
          </a:p>
          <a:p>
            <a:pPr marL="0" indent="0">
              <a:buNone/>
            </a:pPr>
            <a:r>
              <a:rPr lang="en-US" b="1" dirty="0" smtClean="0"/>
              <a:t>Copy the image : </a:t>
            </a:r>
          </a:p>
          <a:p>
            <a:r>
              <a:rPr lang="en-US" dirty="0"/>
              <a:t> </a:t>
            </a:r>
            <a:r>
              <a:rPr lang="en-US" dirty="0" err="1" smtClean="0"/>
              <a:t>np.copy</a:t>
            </a:r>
            <a:r>
              <a:rPr lang="en-US" dirty="0" smtClean="0"/>
              <a:t>(image)</a:t>
            </a:r>
          </a:p>
          <a:p>
            <a:pPr marL="0" indent="0">
              <a:buNone/>
            </a:pPr>
            <a:r>
              <a:rPr lang="en-US" b="1" dirty="0" smtClean="0"/>
              <a:t>Selecting the color threshold:</a:t>
            </a:r>
          </a:p>
          <a:p>
            <a:pPr marL="0" indent="0">
              <a:buNone/>
            </a:pPr>
            <a:r>
              <a:rPr lang="en-US" dirty="0" err="1"/>
              <a:t>red_threshold</a:t>
            </a:r>
            <a:r>
              <a:rPr lang="en-US" dirty="0"/>
              <a:t> = </a:t>
            </a:r>
            <a:r>
              <a:rPr lang="en-US" dirty="0"/>
              <a:t>0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green_threshold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/>
              <a:t>0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blue_threshold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/>
              <a:t>0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rgb_threshold</a:t>
            </a:r>
            <a:r>
              <a:rPr lang="en-US" dirty="0" smtClean="0"/>
              <a:t> </a:t>
            </a:r>
            <a:r>
              <a:rPr lang="en-US" dirty="0"/>
              <a:t>= [</a:t>
            </a:r>
            <a:r>
              <a:rPr lang="en-US" dirty="0" err="1"/>
              <a:t>red_threshold</a:t>
            </a:r>
            <a:r>
              <a:rPr lang="en-US" dirty="0"/>
              <a:t>, </a:t>
            </a:r>
            <a:r>
              <a:rPr lang="en-US" dirty="0" err="1"/>
              <a:t>green_threshold</a:t>
            </a:r>
            <a:r>
              <a:rPr lang="en-US" dirty="0"/>
              <a:t>, </a:t>
            </a:r>
            <a:r>
              <a:rPr lang="en-US" dirty="0" err="1"/>
              <a:t>blue_threshold</a:t>
            </a:r>
            <a:r>
              <a:rPr lang="en-US" dirty="0" smtClean="0"/>
              <a:t>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6C92-EBF3-A843-A5BB-9A24D4CE876A}" type="datetime1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62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vision Fundamentals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# Identify pixels below the threshold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thresholds </a:t>
            </a:r>
            <a:r>
              <a:rPr lang="en-US" dirty="0"/>
              <a:t>= (image[:,:,0] &lt; </a:t>
            </a:r>
            <a:r>
              <a:rPr lang="en-US" dirty="0" err="1"/>
              <a:t>rgb_threshold</a:t>
            </a:r>
            <a:r>
              <a:rPr lang="en-US" dirty="0"/>
              <a:t>[0]) \ </a:t>
            </a:r>
          </a:p>
          <a:p>
            <a:r>
              <a:rPr lang="en-US" dirty="0" smtClean="0"/>
              <a:t>| </a:t>
            </a:r>
            <a:r>
              <a:rPr lang="en-US" dirty="0"/>
              <a:t>(image[:,:,1] &lt; </a:t>
            </a:r>
            <a:r>
              <a:rPr lang="en-US" dirty="0" err="1"/>
              <a:t>rgb_threshold</a:t>
            </a:r>
            <a:r>
              <a:rPr lang="en-US" dirty="0"/>
              <a:t>[1]) \ </a:t>
            </a:r>
            <a:endParaRPr lang="en-US" dirty="0" smtClean="0"/>
          </a:p>
          <a:p>
            <a:r>
              <a:rPr lang="en-US" dirty="0" smtClean="0"/>
              <a:t>| </a:t>
            </a:r>
            <a:r>
              <a:rPr lang="en-US" dirty="0"/>
              <a:t>(image[:,:,2] &lt; </a:t>
            </a:r>
            <a:r>
              <a:rPr lang="en-US" dirty="0" err="1"/>
              <a:t>rgb_threshold</a:t>
            </a:r>
            <a:r>
              <a:rPr lang="en-US" dirty="0"/>
              <a:t>[2]) </a:t>
            </a:r>
            <a:endParaRPr lang="en-US" dirty="0" smtClean="0"/>
          </a:p>
          <a:p>
            <a:r>
              <a:rPr lang="en-US" dirty="0" err="1" smtClean="0"/>
              <a:t>color_select</a:t>
            </a:r>
            <a:r>
              <a:rPr lang="en-US" dirty="0" smtClean="0"/>
              <a:t>[thresholds</a:t>
            </a:r>
            <a:r>
              <a:rPr lang="en-US" dirty="0"/>
              <a:t>] = [0,0,0] </a:t>
            </a:r>
            <a:endParaRPr lang="en-US" dirty="0" smtClean="0"/>
          </a:p>
          <a:p>
            <a:r>
              <a:rPr lang="en-US" i="1" dirty="0" smtClean="0"/>
              <a:t># </a:t>
            </a:r>
            <a:r>
              <a:rPr lang="en-US" i="1" dirty="0"/>
              <a:t>Display the image </a:t>
            </a:r>
            <a:endParaRPr lang="en-US" i="1" dirty="0" smtClean="0"/>
          </a:p>
          <a:p>
            <a:r>
              <a:rPr lang="en-US" dirty="0" err="1" smtClean="0"/>
              <a:t>plt.imshow</a:t>
            </a:r>
            <a:r>
              <a:rPr lang="en-US" dirty="0" smtClean="0"/>
              <a:t>(</a:t>
            </a:r>
            <a:r>
              <a:rPr lang="en-US" dirty="0" err="1" smtClean="0"/>
              <a:t>color_select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6C92-EBF3-A843-A5BB-9A24D4CE876A}" type="datetime1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9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Vision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Canny Edge Detection</a:t>
            </a:r>
          </a:p>
          <a:p>
            <a:r>
              <a:rPr lang="en-US" dirty="0" smtClean="0"/>
              <a:t>cv2.canny() -&gt; First argument is input image </a:t>
            </a:r>
          </a:p>
          <a:p>
            <a:r>
              <a:rPr lang="en-US" dirty="0" smtClean="0"/>
              <a:t>Second argument </a:t>
            </a:r>
            <a:r>
              <a:rPr lang="mr-IN" dirty="0" smtClean="0"/>
              <a:t>–</a:t>
            </a:r>
            <a:r>
              <a:rPr lang="en-US" dirty="0" smtClean="0"/>
              <a:t>and third argument are : </a:t>
            </a:r>
            <a:r>
              <a:rPr lang="en-US" dirty="0" err="1" smtClean="0"/>
              <a:t>minVal</a:t>
            </a:r>
            <a:r>
              <a:rPr lang="en-US" dirty="0" smtClean="0"/>
              <a:t> and </a:t>
            </a:r>
            <a:r>
              <a:rPr lang="en-US" dirty="0" err="1" smtClean="0"/>
              <a:t>maxVal</a:t>
            </a:r>
            <a:r>
              <a:rPr lang="en-US" dirty="0" smtClean="0"/>
              <a:t> </a:t>
            </a:r>
          </a:p>
          <a:p>
            <a:r>
              <a:rPr lang="de-DE" dirty="0"/>
              <a:t> </a:t>
            </a:r>
            <a:r>
              <a:rPr lang="de-DE" dirty="0" err="1"/>
              <a:t>edges</a:t>
            </a:r>
            <a:r>
              <a:rPr lang="de-DE" dirty="0"/>
              <a:t> = cv2.Canny(img,100,200)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6C92-EBF3-A843-A5BB-9A24D4CE876A}" type="datetime1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08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Assignment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canny edge detection program </a:t>
            </a:r>
          </a:p>
          <a:p>
            <a:r>
              <a:rPr lang="en-US" dirty="0" smtClean="0"/>
              <a:t>Read an image </a:t>
            </a:r>
          </a:p>
          <a:p>
            <a:r>
              <a:rPr lang="en-US" dirty="0" smtClean="0"/>
              <a:t>Apply canny algorithm </a:t>
            </a:r>
          </a:p>
          <a:p>
            <a:r>
              <a:rPr lang="en-US" dirty="0" smtClean="0"/>
              <a:t>Plot the canny image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6C92-EBF3-A843-A5BB-9A24D4CE876A}" type="datetime1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8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</a:t>
            </a:r>
            <a:r>
              <a:rPr lang="en-US" dirty="0" smtClean="0"/>
              <a:t> to </a:t>
            </a:r>
            <a:r>
              <a:rPr lang="en-US" dirty="0" err="1" smtClean="0"/>
              <a:t>seq</a:t>
            </a:r>
            <a:r>
              <a:rPr lang="en-US" dirty="0" smtClean="0"/>
              <a:t> 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/>
              <a:t>one LSTM to read the input sequence, one </a:t>
            </a:r>
            <a:r>
              <a:rPr lang="en-US" sz="2400" dirty="0" err="1"/>
              <a:t>timestep</a:t>
            </a:r>
            <a:r>
              <a:rPr lang="en-US" sz="2400" dirty="0"/>
              <a:t> at a time, to obtain large fixed </a:t>
            </a:r>
            <a:r>
              <a:rPr lang="en-US" sz="2400" dirty="0" smtClean="0"/>
              <a:t>dimensional vector representation 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then </a:t>
            </a:r>
            <a:r>
              <a:rPr lang="en-US" sz="2400" dirty="0"/>
              <a:t>use another LSTM to extract the output sequence from that </a:t>
            </a:r>
            <a:r>
              <a:rPr lang="en-US" sz="2400" dirty="0" smtClean="0"/>
              <a:t>vector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second LSTM is essentially a recurrent neural network language model except that it is conditioned on the input </a:t>
            </a:r>
            <a:r>
              <a:rPr lang="en-US" sz="2400" dirty="0" smtClean="0"/>
              <a:t>sequence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402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</a:t>
            </a:r>
            <a:r>
              <a:rPr lang="en-US" dirty="0" smtClean="0"/>
              <a:t> to </a:t>
            </a:r>
            <a:r>
              <a:rPr lang="en-US" dirty="0" err="1" smtClean="0"/>
              <a:t>Seq</a:t>
            </a:r>
            <a:r>
              <a:rPr lang="en-US" dirty="0" smtClean="0"/>
              <a:t> : Basics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0" y="2154237"/>
            <a:ext cx="10999790" cy="2332038"/>
          </a:xfrm>
        </p:spPr>
      </p:pic>
    </p:spTree>
    <p:extLst>
      <p:ext uri="{BB962C8B-B14F-4D97-AF65-F5344CB8AC3E}">
        <p14:creationId xmlns:p14="http://schemas.microsoft.com/office/powerpoint/2010/main" val="140466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</a:t>
            </a:r>
            <a:r>
              <a:rPr lang="en-US" dirty="0" smtClean="0"/>
              <a:t> to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Why LSTM? 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LSTM learns to map an input sentence of variable length into a fixed-dimensional vector </a:t>
            </a:r>
            <a:r>
              <a:rPr lang="en-US" sz="2400" dirty="0" smtClean="0"/>
              <a:t>representation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Temporal dependencies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855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</a:t>
            </a:r>
            <a:r>
              <a:rPr lang="en-US" dirty="0" smtClean="0"/>
              <a:t> to </a:t>
            </a:r>
            <a:r>
              <a:rPr lang="en-US" dirty="0" err="1" smtClean="0"/>
              <a:t>Seq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map </a:t>
            </a:r>
            <a:r>
              <a:rPr lang="en-US" dirty="0"/>
              <a:t>the input sequence to a fixed-sized </a:t>
            </a:r>
            <a:r>
              <a:rPr lang="en-US" dirty="0" smtClean="0"/>
              <a:t>vector using </a:t>
            </a:r>
            <a:r>
              <a:rPr lang="en-US" dirty="0"/>
              <a:t>one RNN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map </a:t>
            </a:r>
            <a:r>
              <a:rPr lang="en-US" dirty="0"/>
              <a:t>the vector to the target sequence with another RNN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LSTM is to estimate the conditional probability p(y1, . . . , </a:t>
            </a:r>
            <a:r>
              <a:rPr lang="en-US" dirty="0" err="1"/>
              <a:t>yT</a:t>
            </a:r>
            <a:r>
              <a:rPr lang="en-US" dirty="0"/>
              <a:t>′ |x1, . . . , </a:t>
            </a:r>
            <a:r>
              <a:rPr lang="en-US" dirty="0" err="1"/>
              <a:t>xT</a:t>
            </a:r>
            <a:r>
              <a:rPr lang="en-US" dirty="0"/>
              <a:t> )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where(x1</a:t>
            </a:r>
            <a:r>
              <a:rPr lang="en-US" dirty="0"/>
              <a:t>, . . . , </a:t>
            </a:r>
            <a:r>
              <a:rPr lang="en-US" dirty="0" err="1"/>
              <a:t>xT</a:t>
            </a:r>
            <a:r>
              <a:rPr lang="en-US" dirty="0"/>
              <a:t> ) is an input sequence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and </a:t>
            </a:r>
            <a:r>
              <a:rPr lang="en-US" dirty="0"/>
              <a:t>y1, . . . , </a:t>
            </a:r>
            <a:r>
              <a:rPr lang="en-US" dirty="0" err="1"/>
              <a:t>yT</a:t>
            </a:r>
            <a:r>
              <a:rPr lang="en-US" dirty="0"/>
              <a:t>′ is its corresponding output sequence whose </a:t>
            </a:r>
            <a:r>
              <a:rPr lang="en-US" dirty="0" err="1"/>
              <a:t>lengthT</a:t>
            </a:r>
            <a:r>
              <a:rPr lang="en-US" dirty="0"/>
              <a:t>′ may differ from 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" y="4143375"/>
            <a:ext cx="8739520" cy="144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</a:t>
            </a:r>
            <a:r>
              <a:rPr lang="en-US" dirty="0" smtClean="0"/>
              <a:t> to </a:t>
            </a:r>
            <a:r>
              <a:rPr lang="en-US" dirty="0" err="1" smtClean="0"/>
              <a:t>Seq</a:t>
            </a:r>
            <a:r>
              <a:rPr lang="en-US" dirty="0" smtClean="0"/>
              <a:t> : LSTM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Forget Layer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75" y="2435014"/>
            <a:ext cx="88519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8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</a:t>
            </a:r>
            <a:r>
              <a:rPr lang="en-US" dirty="0" smtClean="0"/>
              <a:t> to </a:t>
            </a:r>
            <a:r>
              <a:rPr lang="en-US" dirty="0" err="1" smtClean="0"/>
              <a:t>Seq</a:t>
            </a:r>
            <a:r>
              <a:rPr lang="en-US" dirty="0" smtClean="0"/>
              <a:t> : LSTM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Input Gate Layer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2511214"/>
            <a:ext cx="92583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1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</a:t>
            </a:r>
            <a:r>
              <a:rPr lang="en-US" dirty="0" smtClean="0"/>
              <a:t> to </a:t>
            </a:r>
            <a:r>
              <a:rPr lang="en-US" dirty="0" err="1" smtClean="0"/>
              <a:t>Seq</a:t>
            </a:r>
            <a:r>
              <a:rPr lang="en-US" dirty="0" smtClean="0"/>
              <a:t> : LSTM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New Layer Update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2517564"/>
            <a:ext cx="83693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7785</TotalTime>
  <Words>667</Words>
  <Application>Microsoft Macintosh PowerPoint</Application>
  <PresentationFormat>Widescreen</PresentationFormat>
  <Paragraphs>104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Calibri Light</vt:lpstr>
      <vt:lpstr>Mangal</vt:lpstr>
      <vt:lpstr>Arial</vt:lpstr>
      <vt:lpstr>Retrospect</vt:lpstr>
      <vt:lpstr>CMPE/SE 257  Machine Learning April 30</vt:lpstr>
      <vt:lpstr>Seq to Seq modelling : Importance</vt:lpstr>
      <vt:lpstr>Seq to seq : Basics</vt:lpstr>
      <vt:lpstr>Seq to Seq : Basics</vt:lpstr>
      <vt:lpstr>Seq to Seq : Basics</vt:lpstr>
      <vt:lpstr>Seq to Seq model</vt:lpstr>
      <vt:lpstr>Seq to Seq : LSTM basics</vt:lpstr>
      <vt:lpstr>Seq to Seq : LSTM basics</vt:lpstr>
      <vt:lpstr>Seq to Seq : LSTM basics</vt:lpstr>
      <vt:lpstr>Seq to Seq : LSTM basics</vt:lpstr>
      <vt:lpstr>Seq to Seq : Encoder- Decoder model </vt:lpstr>
      <vt:lpstr>Seq to Seq : Encoder- Decoder model </vt:lpstr>
      <vt:lpstr>Implementation of seq2seq</vt:lpstr>
      <vt:lpstr>Implementation of seq2seq</vt:lpstr>
      <vt:lpstr>Implementation of seq2seq</vt:lpstr>
      <vt:lpstr>Implementation of seq2seq</vt:lpstr>
      <vt:lpstr>Implementation of seq2seq</vt:lpstr>
      <vt:lpstr>Implementation of seq2seq</vt:lpstr>
      <vt:lpstr>Implementation of seq2seq</vt:lpstr>
      <vt:lpstr>Implementation of seq2seq</vt:lpstr>
      <vt:lpstr>Implementation of seq2seq</vt:lpstr>
      <vt:lpstr>Implementation of seq2seq</vt:lpstr>
      <vt:lpstr>Implementation of seq2seq</vt:lpstr>
      <vt:lpstr>Implementation of seq2seq</vt:lpstr>
      <vt:lpstr>Computer vision Fundamentals </vt:lpstr>
      <vt:lpstr>Computer vision Fundamentals </vt:lpstr>
      <vt:lpstr>Computer Vision Fundamentals</vt:lpstr>
      <vt:lpstr>In-class Assignment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CMPE/SE 131 Software Engineering I August 24</dc:title>
  <dc:creator>Bhavana Bhasker</dc:creator>
  <cp:lastModifiedBy>Microsoft Office User</cp:lastModifiedBy>
  <cp:revision>1145</cp:revision>
  <dcterms:created xsi:type="dcterms:W3CDTF">2017-08-23T20:25:19Z</dcterms:created>
  <dcterms:modified xsi:type="dcterms:W3CDTF">2018-05-01T00:45:32Z</dcterms:modified>
</cp:coreProperties>
</file>