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C25C6A-3469-4722-8FC0-47A1E505C0B9}">
  <a:tblStyle styleId="{C3C25C6A-3469-4722-8FC0-47A1E505C0B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89b7355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5189b7355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50"/>
              <a:buFont typeface="Calibri"/>
              <a:buNone/>
            </a:pPr>
            <a:r>
              <a:rPr lang="en-US" sz="4050"/>
              <a:t>Computer Programming Ⅰ</a:t>
            </a:r>
            <a:br>
              <a:rPr lang="en-US" sz="4050"/>
            </a:br>
            <a:r>
              <a:rPr lang="en-US" sz="4050"/>
              <a:t>(COSE101)</a:t>
            </a:r>
            <a:endParaRPr sz="4050"/>
          </a:p>
        </p:txBody>
      </p:sp>
      <p:sp>
        <p:nvSpPr>
          <p:cNvPr id="89" name="Google Shape;89;p13"/>
          <p:cNvSpPr txBox="1">
            <a:spLocks noGrp="1"/>
          </p:cNvSpPr>
          <p:nvPr>
            <p:ph type="subTitle" idx="1"/>
          </p:nvPr>
        </p:nvSpPr>
        <p:spPr>
          <a:xfrm>
            <a:off x="1143000" y="3750079"/>
            <a:ext cx="6858000" cy="105052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Project 2. 64 PuyoPuyo</a:t>
            </a:r>
            <a:endParaRPr/>
          </a:p>
          <a:p>
            <a:pPr marL="0" lvl="0" indent="0" algn="ctr" rtl="0">
              <a:lnSpc>
                <a:spcPct val="90000"/>
              </a:lnSpc>
              <a:spcBef>
                <a:spcPts val="1000"/>
              </a:spcBef>
              <a:spcAft>
                <a:spcPts val="0"/>
              </a:spcAft>
              <a:buClr>
                <a:schemeClr val="dk1"/>
              </a:buClr>
              <a:buSzPts val="2400"/>
              <a:buNone/>
            </a:pPr>
            <a:r>
              <a:rPr lang="en-US"/>
              <a:t>2019 Spring Semester</a:t>
            </a:r>
            <a:endParaRPr/>
          </a:p>
        </p:txBody>
      </p:sp>
      <p:sp>
        <p:nvSpPr>
          <p:cNvPr id="90" name="Google Shape;90;p13"/>
          <p:cNvSpPr txBox="1"/>
          <p:nvPr/>
        </p:nvSpPr>
        <p:spPr>
          <a:xfrm>
            <a:off x="2508105" y="5125917"/>
            <a:ext cx="412779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Prof. Sungdeok Cha, Junbeom Hur</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TA. Jinhee Lee, Hyundo Yoon, Hodong Kim</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176" name="Google Shape;176;p22"/>
          <p:cNvSpPr txBox="1">
            <a:spLocks noGrp="1"/>
          </p:cNvSpPr>
          <p:nvPr>
            <p:ph type="body" idx="1"/>
          </p:nvPr>
        </p:nvSpPr>
        <p:spPr>
          <a:xfrm>
            <a:off x="628650" y="1825624"/>
            <a:ext cx="7886700" cy="485190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ko-KR" altLang="en-US" dirty="0" smtClean="0"/>
              <a:t>수평 방향으로 병합이 이뤄지면 결과값이 가장 왼쪽으로 가도록</a:t>
            </a:r>
            <a:endParaRPr lang="en-US" altLang="ko-KR" dirty="0" smtClean="0"/>
          </a:p>
          <a:p>
            <a:pPr marL="228600" lvl="0" indent="-228600" algn="l" rtl="0">
              <a:lnSpc>
                <a:spcPct val="90000"/>
              </a:lnSpc>
              <a:spcBef>
                <a:spcPts val="0"/>
              </a:spcBef>
              <a:spcAft>
                <a:spcPts val="0"/>
              </a:spcAft>
              <a:buClr>
                <a:schemeClr val="dk1"/>
              </a:buClr>
              <a:buSzPts val="2800"/>
              <a:buChar char="•"/>
            </a:pPr>
            <a:endParaRPr dirty="0" smtClean="0"/>
          </a:p>
          <a:p>
            <a:pPr marL="228600" lvl="0" indent="-228600" algn="l" rtl="0">
              <a:lnSpc>
                <a:spcPct val="90000"/>
              </a:lnSpc>
              <a:spcBef>
                <a:spcPts val="1000"/>
              </a:spcBef>
              <a:spcAft>
                <a:spcPts val="0"/>
              </a:spcAft>
              <a:buClr>
                <a:schemeClr val="dk1"/>
              </a:buClr>
              <a:buSzPts val="2800"/>
              <a:buChar char="•"/>
            </a:pPr>
            <a:r>
              <a:rPr lang="ko-KR" altLang="en-US" dirty="0" smtClean="0"/>
              <a:t>수직 방향으로 병합이 이뤄지면 결과값이 가장 아래쪽으로 가도록</a:t>
            </a:r>
            <a:endParaRPr dirty="0"/>
          </a:p>
          <a:p>
            <a:pPr marL="228600" lvl="0" indent="-228600" algn="l" rtl="0">
              <a:lnSpc>
                <a:spcPct val="90000"/>
              </a:lnSpc>
              <a:spcBef>
                <a:spcPts val="1000"/>
              </a:spcBef>
              <a:spcAft>
                <a:spcPts val="0"/>
              </a:spcAft>
              <a:buClr>
                <a:schemeClr val="dk1"/>
              </a:buClr>
              <a:buSzPts val="2800"/>
              <a:buChar char="•"/>
            </a:pPr>
            <a:r>
              <a:rPr lang="ko-KR" altLang="en-US" dirty="0" smtClean="0"/>
              <a:t>덧셈하고 뺄셈이 </a:t>
            </a:r>
            <a:r>
              <a:rPr lang="ko-KR" altLang="en-US" dirty="0" err="1" smtClean="0"/>
              <a:t>한줄에</a:t>
            </a:r>
            <a:r>
              <a:rPr lang="ko-KR" altLang="en-US" dirty="0" smtClean="0"/>
              <a:t> 이뤄지는 경우에는 덧셈 먼저</a:t>
            </a:r>
            <a:endParaRPr dirty="0"/>
          </a:p>
        </p:txBody>
      </p:sp>
      <p:sp>
        <p:nvSpPr>
          <p:cNvPr id="177" name="Google Shape;177;p22"/>
          <p:cNvSpPr/>
          <p:nvPr/>
        </p:nvSpPr>
        <p:spPr>
          <a:xfrm>
            <a:off x="1792705"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78" name="Google Shape;178;p22"/>
          <p:cNvSpPr/>
          <p:nvPr/>
        </p:nvSpPr>
        <p:spPr>
          <a:xfrm>
            <a:off x="2404310"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79" name="Google Shape;179;p22"/>
          <p:cNvSpPr/>
          <p:nvPr/>
        </p:nvSpPr>
        <p:spPr>
          <a:xfrm>
            <a:off x="3027947"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80" name="Google Shape;180;p22"/>
          <p:cNvCxnSpPr/>
          <p:nvPr/>
        </p:nvCxnSpPr>
        <p:spPr>
          <a:xfrm>
            <a:off x="3970421" y="2911642"/>
            <a:ext cx="1167063" cy="0"/>
          </a:xfrm>
          <a:prstGeom prst="straightConnector1">
            <a:avLst/>
          </a:prstGeom>
          <a:noFill/>
          <a:ln w="9525" cap="flat" cmpd="sng">
            <a:solidFill>
              <a:schemeClr val="accent1"/>
            </a:solidFill>
            <a:prstDash val="solid"/>
            <a:miter lim="800000"/>
            <a:headEnd type="none" w="sm" len="sm"/>
            <a:tailEnd type="triangle" w="med" len="med"/>
          </a:ln>
        </p:spPr>
      </p:cxnSp>
      <p:sp>
        <p:nvSpPr>
          <p:cNvPr id="181" name="Google Shape;181;p22"/>
          <p:cNvSpPr/>
          <p:nvPr/>
        </p:nvSpPr>
        <p:spPr>
          <a:xfrm>
            <a:off x="5398168"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82" name="Google Shape;182;p22"/>
          <p:cNvSpPr/>
          <p:nvPr/>
        </p:nvSpPr>
        <p:spPr>
          <a:xfrm>
            <a:off x="6009773" y="2707105"/>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2"/>
          <p:cNvSpPr/>
          <p:nvPr/>
        </p:nvSpPr>
        <p:spPr>
          <a:xfrm>
            <a:off x="6633410" y="2707105"/>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22"/>
          <p:cNvSpPr/>
          <p:nvPr/>
        </p:nvSpPr>
        <p:spPr>
          <a:xfrm>
            <a:off x="942388"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85" name="Google Shape;185;p22"/>
          <p:cNvSpPr/>
          <p:nvPr/>
        </p:nvSpPr>
        <p:spPr>
          <a:xfrm>
            <a:off x="1553993"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6" name="Google Shape;186;p22"/>
          <p:cNvSpPr/>
          <p:nvPr/>
        </p:nvSpPr>
        <p:spPr>
          <a:xfrm>
            <a:off x="2177630"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87" name="Google Shape;187;p22"/>
          <p:cNvSpPr/>
          <p:nvPr/>
        </p:nvSpPr>
        <p:spPr>
          <a:xfrm>
            <a:off x="2785305"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8" name="Google Shape;188;p22"/>
          <p:cNvSpPr/>
          <p:nvPr/>
        </p:nvSpPr>
        <p:spPr>
          <a:xfrm>
            <a:off x="3398916"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89" name="Google Shape;189;p22"/>
          <p:cNvSpPr/>
          <p:nvPr/>
        </p:nvSpPr>
        <p:spPr>
          <a:xfrm>
            <a:off x="4787566"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90" name="Google Shape;190;p22"/>
          <p:cNvSpPr/>
          <p:nvPr/>
        </p:nvSpPr>
        <p:spPr>
          <a:xfrm>
            <a:off x="5399171"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1" name="Google Shape;191;p22"/>
          <p:cNvSpPr/>
          <p:nvPr/>
        </p:nvSpPr>
        <p:spPr>
          <a:xfrm>
            <a:off x="6022808"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sp>
        <p:nvSpPr>
          <p:cNvPr id="192" name="Google Shape;192;p22"/>
          <p:cNvSpPr/>
          <p:nvPr/>
        </p:nvSpPr>
        <p:spPr>
          <a:xfrm>
            <a:off x="6646444" y="5470357"/>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2"/>
          <p:cNvSpPr/>
          <p:nvPr/>
        </p:nvSpPr>
        <p:spPr>
          <a:xfrm>
            <a:off x="7260055" y="5470357"/>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4" name="Google Shape;194;p22"/>
          <p:cNvCxnSpPr/>
          <p:nvPr/>
        </p:nvCxnSpPr>
        <p:spPr>
          <a:xfrm>
            <a:off x="4169947" y="5662863"/>
            <a:ext cx="450181" cy="0"/>
          </a:xfrm>
          <a:prstGeom prst="straightConnector1">
            <a:avLst/>
          </a:prstGeom>
          <a:noFill/>
          <a:ln w="9525" cap="flat" cmpd="sng">
            <a:solidFill>
              <a:schemeClr val="accent1"/>
            </a:solidFill>
            <a:prstDash val="solid"/>
            <a:miter lim="800000"/>
            <a:headEnd type="none" w="sm" len="sm"/>
            <a:tailEnd type="triangle" w="med" len="med"/>
          </a:ln>
        </p:spPr>
      </p:cxnSp>
      <p:sp>
        <p:nvSpPr>
          <p:cNvPr id="195" name="Google Shape;195;p22"/>
          <p:cNvSpPr/>
          <p:nvPr/>
        </p:nvSpPr>
        <p:spPr>
          <a:xfrm>
            <a:off x="4784557" y="614730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96" name="Google Shape;196;p22"/>
          <p:cNvSpPr/>
          <p:nvPr/>
        </p:nvSpPr>
        <p:spPr>
          <a:xfrm>
            <a:off x="5396162"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2"/>
          <p:cNvSpPr/>
          <p:nvPr/>
        </p:nvSpPr>
        <p:spPr>
          <a:xfrm>
            <a:off x="6019799"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2"/>
          <p:cNvSpPr/>
          <p:nvPr/>
        </p:nvSpPr>
        <p:spPr>
          <a:xfrm>
            <a:off x="6643435"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2"/>
          <p:cNvSpPr/>
          <p:nvPr/>
        </p:nvSpPr>
        <p:spPr>
          <a:xfrm>
            <a:off x="7257046"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0" name="Google Shape;200;p22"/>
          <p:cNvCxnSpPr/>
          <p:nvPr/>
        </p:nvCxnSpPr>
        <p:spPr>
          <a:xfrm>
            <a:off x="8037095" y="5662863"/>
            <a:ext cx="312821" cy="0"/>
          </a:xfrm>
          <a:prstGeom prst="straightConnector1">
            <a:avLst/>
          </a:prstGeom>
          <a:noFill/>
          <a:ln w="9525" cap="flat" cmpd="sng">
            <a:solidFill>
              <a:schemeClr val="accent1"/>
            </a:solidFill>
            <a:prstDash val="solid"/>
            <a:miter lim="800000"/>
            <a:headEnd type="none" w="sm" len="sm"/>
            <a:tailEnd type="none" w="sm" len="sm"/>
          </a:ln>
        </p:spPr>
      </p:cxnSp>
      <p:cxnSp>
        <p:nvCxnSpPr>
          <p:cNvPr id="201" name="Google Shape;201;p22"/>
          <p:cNvCxnSpPr/>
          <p:nvPr/>
        </p:nvCxnSpPr>
        <p:spPr>
          <a:xfrm>
            <a:off x="8349917" y="5662863"/>
            <a:ext cx="0" cy="701842"/>
          </a:xfrm>
          <a:prstGeom prst="straightConnector1">
            <a:avLst/>
          </a:prstGeom>
          <a:noFill/>
          <a:ln w="9525" cap="flat" cmpd="sng">
            <a:solidFill>
              <a:schemeClr val="accent1"/>
            </a:solidFill>
            <a:prstDash val="solid"/>
            <a:miter lim="800000"/>
            <a:headEnd type="none" w="sm" len="sm"/>
            <a:tailEnd type="none" w="sm" len="sm"/>
          </a:ln>
        </p:spPr>
      </p:cxnSp>
      <p:cxnSp>
        <p:nvCxnSpPr>
          <p:cNvPr id="202" name="Google Shape;202;p22"/>
          <p:cNvCxnSpPr/>
          <p:nvPr/>
        </p:nvCxnSpPr>
        <p:spPr>
          <a:xfrm rot="10800000">
            <a:off x="8037095" y="6364705"/>
            <a:ext cx="312821"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208" name="Google Shape;208;p23"/>
          <p:cNvSpPr txBox="1">
            <a:spLocks noGrp="1"/>
          </p:cNvSpPr>
          <p:nvPr>
            <p:ph type="body" idx="1"/>
          </p:nvPr>
        </p:nvSpPr>
        <p:spPr>
          <a:xfrm>
            <a:off x="628650" y="1825624"/>
            <a:ext cx="7886700" cy="4851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When the merging (calculation) result is zero, then the block becomes * block, which means it is a dead block</a:t>
            </a:r>
            <a:endParaRPr/>
          </a:p>
          <a:p>
            <a:pPr marL="0" lvl="0" indent="0" algn="l" rtl="0">
              <a:lnSpc>
                <a:spcPct val="90000"/>
              </a:lnSpc>
              <a:spcBef>
                <a:spcPts val="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a:p>
            <a:pPr marL="228600" lvl="0" indent="0" algn="l" rtl="0">
              <a:lnSpc>
                <a:spcPct val="90000"/>
              </a:lnSpc>
              <a:spcBef>
                <a:spcPts val="1000"/>
              </a:spcBef>
              <a:spcAft>
                <a:spcPts val="0"/>
              </a:spcAft>
              <a:buNone/>
            </a:pPr>
            <a:endParaRPr/>
          </a:p>
        </p:txBody>
      </p:sp>
      <p:sp>
        <p:nvSpPr>
          <p:cNvPr id="209" name="Google Shape;209;p23"/>
          <p:cNvSpPr/>
          <p:nvPr/>
        </p:nvSpPr>
        <p:spPr>
          <a:xfrm>
            <a:off x="1792705"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10" name="Google Shape;210;p23"/>
          <p:cNvSpPr/>
          <p:nvPr/>
        </p:nvSpPr>
        <p:spPr>
          <a:xfrm>
            <a:off x="2404310"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1" name="Google Shape;211;p23"/>
          <p:cNvSpPr/>
          <p:nvPr/>
        </p:nvSpPr>
        <p:spPr>
          <a:xfrm>
            <a:off x="3027947"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cxnSp>
        <p:nvCxnSpPr>
          <p:cNvPr id="212" name="Google Shape;212;p23"/>
          <p:cNvCxnSpPr/>
          <p:nvPr/>
        </p:nvCxnSpPr>
        <p:spPr>
          <a:xfrm>
            <a:off x="3970421" y="3521242"/>
            <a:ext cx="116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13" name="Google Shape;213;p23"/>
          <p:cNvSpPr/>
          <p:nvPr/>
        </p:nvSpPr>
        <p:spPr>
          <a:xfrm>
            <a:off x="5398168"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4" name="Google Shape;214;p23"/>
          <p:cNvSpPr/>
          <p:nvPr/>
        </p:nvSpPr>
        <p:spPr>
          <a:xfrm>
            <a:off x="6009773" y="3316705"/>
            <a:ext cx="613500" cy="409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23"/>
          <p:cNvSpPr/>
          <p:nvPr/>
        </p:nvSpPr>
        <p:spPr>
          <a:xfrm>
            <a:off x="6633410" y="3316705"/>
            <a:ext cx="613500" cy="409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Example</a:t>
            </a:r>
            <a:endParaRPr/>
          </a:p>
        </p:txBody>
      </p:sp>
      <p:pic>
        <p:nvPicPr>
          <p:cNvPr id="221" name="Google Shape;221;p24"/>
          <p:cNvPicPr preferRelativeResize="0">
            <a:picLocks noGrp="1"/>
          </p:cNvPicPr>
          <p:nvPr>
            <p:ph type="body" idx="1"/>
          </p:nvPr>
        </p:nvPicPr>
        <p:blipFill rotWithShape="1">
          <a:blip r:embed="rId3">
            <a:alphaModFix/>
          </a:blip>
          <a:srcRect/>
          <a:stretch/>
        </p:blipFill>
        <p:spPr>
          <a:xfrm>
            <a:off x="628650" y="1969316"/>
            <a:ext cx="3353457" cy="2123610"/>
          </a:xfrm>
          <a:prstGeom prst="rect">
            <a:avLst/>
          </a:prstGeom>
          <a:noFill/>
          <a:ln>
            <a:noFill/>
          </a:ln>
        </p:spPr>
      </p:pic>
      <p:pic>
        <p:nvPicPr>
          <p:cNvPr id="222" name="Google Shape;222;p24"/>
          <p:cNvPicPr preferRelativeResize="0"/>
          <p:nvPr/>
        </p:nvPicPr>
        <p:blipFill rotWithShape="1">
          <a:blip r:embed="rId4">
            <a:alphaModFix/>
          </a:blip>
          <a:srcRect/>
          <a:stretch/>
        </p:blipFill>
        <p:spPr>
          <a:xfrm>
            <a:off x="5161894" y="1969316"/>
            <a:ext cx="3476055" cy="2123610"/>
          </a:xfrm>
          <a:prstGeom prst="rect">
            <a:avLst/>
          </a:prstGeom>
          <a:noFill/>
          <a:ln>
            <a:noFill/>
          </a:ln>
        </p:spPr>
      </p:pic>
      <p:sp>
        <p:nvSpPr>
          <p:cNvPr id="223" name="Google Shape;223;p24"/>
          <p:cNvSpPr txBox="1"/>
          <p:nvPr/>
        </p:nvSpPr>
        <p:spPr>
          <a:xfrm>
            <a:off x="721453" y="1543574"/>
            <a:ext cx="20469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Add Operator</a:t>
            </a:r>
            <a:endParaRPr sz="1800">
              <a:solidFill>
                <a:schemeClr val="dk1"/>
              </a:solidFill>
              <a:latin typeface="Calibri"/>
              <a:ea typeface="Calibri"/>
              <a:cs typeface="Calibri"/>
              <a:sym typeface="Calibri"/>
            </a:endParaRPr>
          </a:p>
        </p:txBody>
      </p:sp>
      <p:sp>
        <p:nvSpPr>
          <p:cNvPr id="224" name="Google Shape;224;p24"/>
          <p:cNvSpPr txBox="1"/>
          <p:nvPr/>
        </p:nvSpPr>
        <p:spPr>
          <a:xfrm>
            <a:off x="721453" y="4201155"/>
            <a:ext cx="23573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Difference Operator</a:t>
            </a:r>
            <a:endParaRPr sz="1800">
              <a:solidFill>
                <a:schemeClr val="dk1"/>
              </a:solidFill>
              <a:latin typeface="Calibri"/>
              <a:ea typeface="Calibri"/>
              <a:cs typeface="Calibri"/>
              <a:sym typeface="Calibri"/>
            </a:endParaRPr>
          </a:p>
        </p:txBody>
      </p:sp>
      <p:pic>
        <p:nvPicPr>
          <p:cNvPr id="225" name="Google Shape;225;p24"/>
          <p:cNvPicPr preferRelativeResize="0"/>
          <p:nvPr/>
        </p:nvPicPr>
        <p:blipFill rotWithShape="1">
          <a:blip r:embed="rId5">
            <a:alphaModFix/>
          </a:blip>
          <a:srcRect/>
          <a:stretch/>
        </p:blipFill>
        <p:spPr>
          <a:xfrm>
            <a:off x="628650" y="4594208"/>
            <a:ext cx="3353457" cy="2115984"/>
          </a:xfrm>
          <a:prstGeom prst="rect">
            <a:avLst/>
          </a:prstGeom>
          <a:noFill/>
          <a:ln>
            <a:noFill/>
          </a:ln>
        </p:spPr>
      </p:pic>
      <p:pic>
        <p:nvPicPr>
          <p:cNvPr id="226" name="Google Shape;226;p24"/>
          <p:cNvPicPr preferRelativeResize="0"/>
          <p:nvPr/>
        </p:nvPicPr>
        <p:blipFill rotWithShape="1">
          <a:blip r:embed="rId6">
            <a:alphaModFix/>
          </a:blip>
          <a:srcRect/>
          <a:stretch/>
        </p:blipFill>
        <p:spPr>
          <a:xfrm>
            <a:off x="5161895" y="4570486"/>
            <a:ext cx="3476054" cy="2123981"/>
          </a:xfrm>
          <a:prstGeom prst="rect">
            <a:avLst/>
          </a:prstGeom>
          <a:noFill/>
          <a:ln>
            <a:noFill/>
          </a:ln>
        </p:spPr>
      </p:pic>
      <p:cxnSp>
        <p:nvCxnSpPr>
          <p:cNvPr id="227" name="Google Shape;227;p24"/>
          <p:cNvCxnSpPr/>
          <p:nvPr/>
        </p:nvCxnSpPr>
        <p:spPr>
          <a:xfrm>
            <a:off x="4181911" y="2928420"/>
            <a:ext cx="78017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8" name="Google Shape;228;p24"/>
          <p:cNvCxnSpPr/>
          <p:nvPr/>
        </p:nvCxnSpPr>
        <p:spPr>
          <a:xfrm>
            <a:off x="4181911" y="5531688"/>
            <a:ext cx="780177"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Example</a:t>
            </a:r>
            <a:endParaRPr/>
          </a:p>
        </p:txBody>
      </p:sp>
      <p:pic>
        <p:nvPicPr>
          <p:cNvPr id="234" name="Google Shape;234;p25"/>
          <p:cNvPicPr preferRelativeResize="0">
            <a:picLocks noGrp="1"/>
          </p:cNvPicPr>
          <p:nvPr>
            <p:ph type="body" idx="1"/>
          </p:nvPr>
        </p:nvPicPr>
        <p:blipFill rotWithShape="1">
          <a:blip r:embed="rId3">
            <a:alphaModFix/>
          </a:blip>
          <a:srcRect/>
          <a:stretch/>
        </p:blipFill>
        <p:spPr>
          <a:xfrm>
            <a:off x="189595" y="2505738"/>
            <a:ext cx="4064344" cy="2470708"/>
          </a:xfrm>
          <a:prstGeom prst="rect">
            <a:avLst/>
          </a:prstGeom>
          <a:noFill/>
          <a:ln>
            <a:noFill/>
          </a:ln>
        </p:spPr>
      </p:pic>
      <p:pic>
        <p:nvPicPr>
          <p:cNvPr id="235" name="Google Shape;235;p25"/>
          <p:cNvPicPr preferRelativeResize="0"/>
          <p:nvPr/>
        </p:nvPicPr>
        <p:blipFill rotWithShape="1">
          <a:blip r:embed="rId4">
            <a:alphaModFix/>
          </a:blip>
          <a:srcRect/>
          <a:stretch/>
        </p:blipFill>
        <p:spPr>
          <a:xfrm>
            <a:off x="4872037" y="2505738"/>
            <a:ext cx="4050813" cy="2470708"/>
          </a:xfrm>
          <a:prstGeom prst="rect">
            <a:avLst/>
          </a:prstGeom>
          <a:noFill/>
          <a:ln>
            <a:noFill/>
          </a:ln>
        </p:spPr>
      </p:pic>
      <p:cxnSp>
        <p:nvCxnSpPr>
          <p:cNvPr id="236" name="Google Shape;236;p25"/>
          <p:cNvCxnSpPr/>
          <p:nvPr/>
        </p:nvCxnSpPr>
        <p:spPr>
          <a:xfrm>
            <a:off x="4378570" y="3657600"/>
            <a:ext cx="397751" cy="9454"/>
          </a:xfrm>
          <a:prstGeom prst="straightConnector1">
            <a:avLst/>
          </a:prstGeom>
          <a:noFill/>
          <a:ln w="57150" cap="flat" cmpd="sng">
            <a:solidFill>
              <a:schemeClr val="accent1"/>
            </a:solidFill>
            <a:prstDash val="solid"/>
            <a:miter lim="800000"/>
            <a:headEnd type="none" w="sm" len="sm"/>
            <a:tailEnd type="triangle" w="med" len="med"/>
          </a:ln>
        </p:spPr>
      </p:cxnSp>
      <p:sp>
        <p:nvSpPr>
          <p:cNvPr id="237" name="Google Shape;237;p25"/>
          <p:cNvSpPr txBox="1"/>
          <p:nvPr/>
        </p:nvSpPr>
        <p:spPr>
          <a:xfrm>
            <a:off x="696286" y="1996580"/>
            <a:ext cx="273481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 8 – 8 = 0</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243" name="Google Shape;243;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ko-KR" altLang="en-US" dirty="0" smtClean="0"/>
              <a:t>수평 방향과 수직 방향 병합이 </a:t>
            </a:r>
            <a:r>
              <a:rPr lang="ko-KR" altLang="en-US" smtClean="0"/>
              <a:t>동시에 </a:t>
            </a:r>
            <a:r>
              <a:rPr lang="ko-KR" altLang="en-US" smtClean="0"/>
              <a:t>이뤄져야 할 대는 수평 방향 우선</a:t>
            </a:r>
            <a:endParaRPr dirty="0"/>
          </a:p>
        </p:txBody>
      </p:sp>
      <p:sp>
        <p:nvSpPr>
          <p:cNvPr id="244" name="Google Shape;244;p26"/>
          <p:cNvSpPr/>
          <p:nvPr/>
        </p:nvSpPr>
        <p:spPr>
          <a:xfrm>
            <a:off x="1393579" y="521579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5" name="Google Shape;245;p26"/>
          <p:cNvSpPr/>
          <p:nvPr/>
        </p:nvSpPr>
        <p:spPr>
          <a:xfrm>
            <a:off x="772950" y="479729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6" name="Google Shape;246;p26"/>
          <p:cNvSpPr/>
          <p:nvPr/>
        </p:nvSpPr>
        <p:spPr>
          <a:xfrm>
            <a:off x="3265181" y="481436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7" name="Google Shape;247;p26"/>
          <p:cNvSpPr/>
          <p:nvPr/>
        </p:nvSpPr>
        <p:spPr>
          <a:xfrm>
            <a:off x="772295" y="519872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8" name="Google Shape;248;p26"/>
          <p:cNvSpPr/>
          <p:nvPr/>
        </p:nvSpPr>
        <p:spPr>
          <a:xfrm>
            <a:off x="3262988" y="522343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9" name="Google Shape;249;p26"/>
          <p:cNvSpPr/>
          <p:nvPr/>
        </p:nvSpPr>
        <p:spPr>
          <a:xfrm>
            <a:off x="2641704" y="522278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50" name="Google Shape;250;p26"/>
          <p:cNvSpPr/>
          <p:nvPr/>
        </p:nvSpPr>
        <p:spPr>
          <a:xfrm>
            <a:off x="1389562" y="479729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1" name="Google Shape;251;p26"/>
          <p:cNvSpPr/>
          <p:nvPr/>
        </p:nvSpPr>
        <p:spPr>
          <a:xfrm>
            <a:off x="1412114" y="357593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52" name="Google Shape;252;p26"/>
          <p:cNvCxnSpPr/>
          <p:nvPr/>
        </p:nvCxnSpPr>
        <p:spPr>
          <a:xfrm>
            <a:off x="2273647" y="4453415"/>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253" name="Google Shape;253;p26"/>
          <p:cNvSpPr/>
          <p:nvPr/>
        </p:nvSpPr>
        <p:spPr>
          <a:xfrm>
            <a:off x="2034114" y="357402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4" name="Google Shape;254;p26"/>
          <p:cNvSpPr/>
          <p:nvPr/>
        </p:nvSpPr>
        <p:spPr>
          <a:xfrm>
            <a:off x="2635089" y="481436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5" name="Google Shape;255;p26"/>
          <p:cNvSpPr/>
          <p:nvPr/>
        </p:nvSpPr>
        <p:spPr>
          <a:xfrm>
            <a:off x="1399350" y="5225426"/>
            <a:ext cx="1849350" cy="401429"/>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26"/>
          <p:cNvSpPr/>
          <p:nvPr/>
        </p:nvSpPr>
        <p:spPr>
          <a:xfrm>
            <a:off x="5656589" y="521719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7" name="Google Shape;257;p26"/>
          <p:cNvSpPr/>
          <p:nvPr/>
        </p:nvSpPr>
        <p:spPr>
          <a:xfrm>
            <a:off x="5035960"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58" name="Google Shape;258;p26"/>
          <p:cNvSpPr/>
          <p:nvPr/>
        </p:nvSpPr>
        <p:spPr>
          <a:xfrm>
            <a:off x="7528191"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9" name="Google Shape;259;p26"/>
          <p:cNvSpPr/>
          <p:nvPr/>
        </p:nvSpPr>
        <p:spPr>
          <a:xfrm>
            <a:off x="5035305" y="521719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0" name="Google Shape;260;p26"/>
          <p:cNvSpPr/>
          <p:nvPr/>
        </p:nvSpPr>
        <p:spPr>
          <a:xfrm>
            <a:off x="7525998" y="522483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1" name="Google Shape;261;p26"/>
          <p:cNvSpPr/>
          <p:nvPr/>
        </p:nvSpPr>
        <p:spPr>
          <a:xfrm>
            <a:off x="6904714" y="522418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62" name="Google Shape;262;p26"/>
          <p:cNvSpPr/>
          <p:nvPr/>
        </p:nvSpPr>
        <p:spPr>
          <a:xfrm>
            <a:off x="5652572" y="4807080"/>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3" name="Google Shape;263;p26"/>
          <p:cNvSpPr/>
          <p:nvPr/>
        </p:nvSpPr>
        <p:spPr>
          <a:xfrm>
            <a:off x="5648916" y="4393440"/>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64" name="Google Shape;264;p26"/>
          <p:cNvCxnSpPr/>
          <p:nvPr/>
        </p:nvCxnSpPr>
        <p:spPr>
          <a:xfrm>
            <a:off x="6536657" y="4454813"/>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265" name="Google Shape;265;p26"/>
          <p:cNvSpPr/>
          <p:nvPr/>
        </p:nvSpPr>
        <p:spPr>
          <a:xfrm>
            <a:off x="6275971" y="522630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6" name="Google Shape;266;p26"/>
          <p:cNvSpPr/>
          <p:nvPr/>
        </p:nvSpPr>
        <p:spPr>
          <a:xfrm>
            <a:off x="6898099"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7" name="Google Shape;267;p26"/>
          <p:cNvSpPr/>
          <p:nvPr/>
        </p:nvSpPr>
        <p:spPr>
          <a:xfrm>
            <a:off x="5662360" y="5226824"/>
            <a:ext cx="1849350" cy="401429"/>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  </a:t>
            </a:r>
            <a:endParaRPr/>
          </a:p>
        </p:txBody>
      </p:sp>
      <p:pic>
        <p:nvPicPr>
          <p:cNvPr id="273" name="Google Shape;273;p27"/>
          <p:cNvPicPr preferRelativeResize="0"/>
          <p:nvPr/>
        </p:nvPicPr>
        <p:blipFill rotWithShape="1">
          <a:blip r:embed="rId3">
            <a:alphaModFix/>
          </a:blip>
          <a:srcRect/>
          <a:stretch/>
        </p:blipFill>
        <p:spPr>
          <a:xfrm>
            <a:off x="597865" y="1650576"/>
            <a:ext cx="3864214" cy="2397544"/>
          </a:xfrm>
          <a:prstGeom prst="rect">
            <a:avLst/>
          </a:prstGeom>
          <a:noFill/>
          <a:ln>
            <a:noFill/>
          </a:ln>
        </p:spPr>
      </p:pic>
      <p:pic>
        <p:nvPicPr>
          <p:cNvPr id="274" name="Google Shape;274;p27"/>
          <p:cNvPicPr preferRelativeResize="0"/>
          <p:nvPr/>
        </p:nvPicPr>
        <p:blipFill rotWithShape="1">
          <a:blip r:embed="rId4">
            <a:alphaModFix/>
          </a:blip>
          <a:srcRect/>
          <a:stretch/>
        </p:blipFill>
        <p:spPr>
          <a:xfrm>
            <a:off x="4977981" y="1650574"/>
            <a:ext cx="3926733" cy="2397546"/>
          </a:xfrm>
          <a:prstGeom prst="rect">
            <a:avLst/>
          </a:prstGeom>
          <a:noFill/>
          <a:ln>
            <a:noFill/>
          </a:ln>
        </p:spPr>
      </p:pic>
      <p:pic>
        <p:nvPicPr>
          <p:cNvPr id="275" name="Google Shape;275;p27"/>
          <p:cNvPicPr preferRelativeResize="0"/>
          <p:nvPr/>
        </p:nvPicPr>
        <p:blipFill rotWithShape="1">
          <a:blip r:embed="rId5">
            <a:alphaModFix/>
          </a:blip>
          <a:srcRect/>
          <a:stretch/>
        </p:blipFill>
        <p:spPr>
          <a:xfrm>
            <a:off x="597866" y="4186661"/>
            <a:ext cx="3847685" cy="2491230"/>
          </a:xfrm>
          <a:prstGeom prst="rect">
            <a:avLst/>
          </a:prstGeom>
          <a:noFill/>
          <a:ln>
            <a:noFill/>
          </a:ln>
        </p:spPr>
      </p:pic>
      <p:pic>
        <p:nvPicPr>
          <p:cNvPr id="276" name="Google Shape;276;p27"/>
          <p:cNvPicPr preferRelativeResize="0"/>
          <p:nvPr/>
        </p:nvPicPr>
        <p:blipFill rotWithShape="1">
          <a:blip r:embed="rId6">
            <a:alphaModFix/>
          </a:blip>
          <a:srcRect/>
          <a:stretch/>
        </p:blipFill>
        <p:spPr>
          <a:xfrm>
            <a:off x="4977981" y="4186659"/>
            <a:ext cx="3921767" cy="2519967"/>
          </a:xfrm>
          <a:prstGeom prst="rect">
            <a:avLst/>
          </a:prstGeom>
          <a:noFill/>
          <a:ln>
            <a:noFill/>
          </a:ln>
        </p:spPr>
      </p:pic>
      <p:sp>
        <p:nvSpPr>
          <p:cNvPr id="277" name="Google Shape;277;p27"/>
          <p:cNvSpPr txBox="1"/>
          <p:nvPr/>
        </p:nvSpPr>
        <p:spPr>
          <a:xfrm>
            <a:off x="194932" y="1589755"/>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78" name="Google Shape;278;p27"/>
          <p:cNvSpPr txBox="1"/>
          <p:nvPr/>
        </p:nvSpPr>
        <p:spPr>
          <a:xfrm>
            <a:off x="4575048" y="1589755"/>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79" name="Google Shape;279;p27"/>
          <p:cNvSpPr txBox="1"/>
          <p:nvPr/>
        </p:nvSpPr>
        <p:spPr>
          <a:xfrm>
            <a:off x="194931" y="4127334"/>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80" name="Google Shape;280;p27"/>
          <p:cNvSpPr txBox="1"/>
          <p:nvPr/>
        </p:nvSpPr>
        <p:spPr>
          <a:xfrm>
            <a:off x="4575048" y="4127334"/>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title"/>
          </p:nvPr>
        </p:nvSpPr>
        <p:spPr>
          <a:xfrm>
            <a:off x="628650" y="312372"/>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Stages</a:t>
            </a:r>
            <a:endParaRPr/>
          </a:p>
        </p:txBody>
      </p:sp>
      <p:sp>
        <p:nvSpPr>
          <p:cNvPr id="286" name="Google Shape;286;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The game has 6 stages with different goal, block speed, and operators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graphicFrame>
        <p:nvGraphicFramePr>
          <p:cNvPr id="287" name="Google Shape;287;p28"/>
          <p:cNvGraphicFramePr/>
          <p:nvPr>
            <p:extLst>
              <p:ext uri="{D42A27DB-BD31-4B8C-83A1-F6EECF244321}">
                <p14:modId xmlns:p14="http://schemas.microsoft.com/office/powerpoint/2010/main" val="246172749"/>
              </p:ext>
            </p:extLst>
          </p:nvPr>
        </p:nvGraphicFramePr>
        <p:xfrm>
          <a:off x="788998" y="3358012"/>
          <a:ext cx="7159250" cy="2565120"/>
        </p:xfrm>
        <a:graphic>
          <a:graphicData uri="http://schemas.openxmlformats.org/drawingml/2006/table">
            <a:tbl>
              <a:tblPr firstRow="1" bandRow="1">
                <a:noFill/>
                <a:tableStyleId>{C3C25C6A-3469-4722-8FC0-47A1E505C0B9}</a:tableStyleId>
              </a:tblPr>
              <a:tblGrid>
                <a:gridCol w="1288175">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2734725">
                  <a:extLst>
                    <a:ext uri="{9D8B030D-6E8A-4147-A177-3AD203B41FA5}">
                      <a16:colId xmlns:a16="http://schemas.microsoft.com/office/drawing/2014/main" val="20002"/>
                    </a:ext>
                  </a:extLst>
                </a:gridCol>
                <a:gridCol w="1652950">
                  <a:extLst>
                    <a:ext uri="{9D8B030D-6E8A-4147-A177-3AD203B41FA5}">
                      <a16:colId xmlns:a16="http://schemas.microsoft.com/office/drawing/2014/main" val="20003"/>
                    </a:ext>
                  </a:extLst>
                </a:gridCol>
              </a:tblGrid>
              <a:tr h="370500">
                <a:tc>
                  <a:txBody>
                    <a:bodyPr/>
                    <a:lstStyle/>
                    <a:p>
                      <a:pPr marL="0" marR="0" lvl="0" indent="0" algn="ctr" rtl="0">
                        <a:spcBef>
                          <a:spcPts val="0"/>
                        </a:spcBef>
                        <a:spcAft>
                          <a:spcPts val="0"/>
                        </a:spcAft>
                        <a:buNone/>
                      </a:pPr>
                      <a:r>
                        <a:rPr lang="en-US" sz="1800" u="none" strike="noStrike" cap="none"/>
                        <a:t>Stage</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Goal point</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Block speed</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Operator</a:t>
                      </a:r>
                      <a:endParaRPr sz="1800" u="none" strike="noStrike" cap="none"/>
                    </a:p>
                  </a:txBody>
                  <a:tcPr marL="91450" marR="91450" marT="45725" marB="45725" anchor="ctr"/>
                </a:tc>
                <a:extLst>
                  <a:ext uri="{0D108BD9-81ED-4DB2-BD59-A6C34878D82A}">
                    <a16:rowId xmlns:a16="http://schemas.microsoft.com/office/drawing/2014/main" val="10000"/>
                  </a:ext>
                </a:extLst>
              </a:tr>
              <a:tr h="3559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 (Initial speed) </a:t>
                      </a:r>
                      <a:endParaRPr sz="1800" u="none" strike="noStrike" cap="none"/>
                    </a:p>
                  </a:txBody>
                  <a:tcPr marL="91450" marR="91450" marT="45725" marB="45725" anchor="ctr"/>
                </a:tc>
                <a:tc rowSpan="3">
                  <a:txBody>
                    <a:bodyPr/>
                    <a:lstStyle/>
                    <a:p>
                      <a:pPr marL="0" marR="0" lvl="0" indent="0" algn="ctr" rtl="0">
                        <a:spcBef>
                          <a:spcPts val="0"/>
                        </a:spcBef>
                        <a:spcAft>
                          <a:spcPts val="0"/>
                        </a:spcAft>
                        <a:buNone/>
                      </a:pPr>
                      <a:r>
                        <a:rPr lang="en-US" sz="1800" u="none" strike="noStrike" cap="none" dirty="0" smtClean="0"/>
                        <a:t>+ </a:t>
                      </a:r>
                      <a:r>
                        <a:rPr lang="ko-KR" altLang="en-US" sz="1800" u="none" strike="noStrike" cap="none" dirty="0" smtClean="0"/>
                        <a:t>만 나오도록</a:t>
                      </a:r>
                      <a:endParaRPr sz="1800" u="none" strike="noStrike" cap="none" dirty="0"/>
                    </a:p>
                  </a:txBody>
                  <a:tcPr marL="91450" marR="91450" marT="45725" marB="45725" anchor="ctr"/>
                </a:tc>
                <a:extLst>
                  <a:ext uri="{0D108BD9-81ED-4DB2-BD59-A6C34878D82A}">
                    <a16:rowId xmlns:a16="http://schemas.microsoft.com/office/drawing/2014/main" val="10001"/>
                  </a:ext>
                </a:extLst>
              </a:tr>
              <a:tr h="355950">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300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a:t>1.3</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2"/>
                  </a:ext>
                </a:extLst>
              </a:tr>
              <a:tr h="355950">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500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3"/>
                  </a:ext>
                </a:extLst>
              </a:tr>
              <a:tr h="355950">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600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nchor="ctr"/>
                </a:tc>
                <a:tc rowSpan="3">
                  <a:txBody>
                    <a:bodyPr/>
                    <a:lstStyle/>
                    <a:p>
                      <a:pPr marL="0" marR="0" lvl="0" indent="0" algn="ctr" rtl="0">
                        <a:spcBef>
                          <a:spcPts val="0"/>
                        </a:spcBef>
                        <a:spcAft>
                          <a:spcPts val="0"/>
                        </a:spcAft>
                        <a:buNone/>
                      </a:pPr>
                      <a:r>
                        <a:rPr lang="en-US" sz="1800" u="none" strike="noStrike" cap="none"/>
                        <a:t>+, -</a:t>
                      </a:r>
                      <a:endParaRPr sz="1800" u="none" strike="noStrike" cap="none"/>
                    </a:p>
                  </a:txBody>
                  <a:tcPr marL="91450" marR="91450" marT="45725" marB="45725" anchor="ctr"/>
                </a:tc>
                <a:extLst>
                  <a:ext uri="{0D108BD9-81ED-4DB2-BD59-A6C34878D82A}">
                    <a16:rowId xmlns:a16="http://schemas.microsoft.com/office/drawing/2014/main" val="10004"/>
                  </a:ext>
                </a:extLst>
              </a:tr>
              <a:tr h="355950">
                <a:tc>
                  <a:txBody>
                    <a:bodyPr/>
                    <a:lstStyle/>
                    <a:p>
                      <a:pPr marL="0" marR="0" lvl="0" indent="0" algn="ctr" rtl="0">
                        <a:spcBef>
                          <a:spcPts val="0"/>
                        </a:spcBef>
                        <a:spcAft>
                          <a:spcPts val="0"/>
                        </a:spcAft>
                        <a:buNone/>
                      </a:pPr>
                      <a:r>
                        <a:rPr lang="en-US" sz="1800" u="none" strike="noStrike" cap="none"/>
                        <a:t>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750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5"/>
                  </a:ext>
                </a:extLst>
              </a:tr>
              <a:tr h="355950">
                <a:tc>
                  <a:txBody>
                    <a:bodyPr/>
                    <a:lstStyle/>
                    <a:p>
                      <a:pPr marL="0" marR="0" lvl="0" indent="0" algn="ctr" rtl="0">
                        <a:spcBef>
                          <a:spcPts val="0"/>
                        </a:spcBef>
                        <a:spcAft>
                          <a:spcPts val="0"/>
                        </a:spcAft>
                        <a:buNone/>
                      </a:pPr>
                      <a:r>
                        <a:rPr lang="en-US" sz="1800" u="none" strike="noStrike" cap="none"/>
                        <a:t>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850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2.5</a:t>
                      </a:r>
                      <a:endParaRPr sz="1800" u="none" strike="noStrike" cap="none" dirty="0"/>
                    </a:p>
                  </a:txBody>
                  <a:tcPr marL="91450" marR="91450" marT="45725" marB="45725" anchor="ctr"/>
                </a:tc>
                <a:tc vMerge="1">
                  <a:txBody>
                    <a:bodyPr/>
                    <a:lstStyle/>
                    <a:p>
                      <a:endParaRPr lang="ko-K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Stages</a:t>
            </a:r>
            <a:endParaRPr/>
          </a:p>
        </p:txBody>
      </p:sp>
      <p:sp>
        <p:nvSpPr>
          <p:cNvPr id="293" name="Google Shape;293;p29"/>
          <p:cNvSpPr txBox="1">
            <a:spLocks noGrp="1"/>
          </p:cNvSpPr>
          <p:nvPr>
            <p:ph type="body" idx="1"/>
          </p:nvPr>
        </p:nvSpPr>
        <p:spPr>
          <a:xfrm>
            <a:off x="628650" y="1825625"/>
            <a:ext cx="8164368" cy="49631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Player wins the stage when having reached the goal point</a:t>
            </a:r>
            <a:endParaRPr sz="2000" dirty="0"/>
          </a:p>
          <a:p>
            <a:pPr marL="228600" lvl="0" indent="-228600" algn="l" rtl="0">
              <a:lnSpc>
                <a:spcPct val="90000"/>
              </a:lnSpc>
              <a:spcBef>
                <a:spcPts val="1000"/>
              </a:spcBef>
              <a:spcAft>
                <a:spcPts val="0"/>
              </a:spcAft>
              <a:buClr>
                <a:schemeClr val="dk1"/>
              </a:buClr>
              <a:buSzPts val="2800"/>
              <a:buChar char="•"/>
            </a:pPr>
            <a:r>
              <a:rPr lang="en-US" dirty="0"/>
              <a:t>Player wins the game when cleared all stages</a:t>
            </a:r>
            <a:endParaRPr dirty="0"/>
          </a:p>
          <a:p>
            <a:pPr marL="228600" lvl="0" indent="-228600" algn="l" rtl="0">
              <a:lnSpc>
                <a:spcPct val="90000"/>
              </a:lnSpc>
              <a:spcBef>
                <a:spcPts val="1000"/>
              </a:spcBef>
              <a:spcAft>
                <a:spcPts val="0"/>
              </a:spcAft>
              <a:buClr>
                <a:schemeClr val="dk1"/>
              </a:buClr>
              <a:buSzPts val="2800"/>
              <a:buChar char="•"/>
            </a:pPr>
            <a:r>
              <a:rPr lang="en-US" dirty="0"/>
              <a:t>Player loses game when blocks reach up to the top of the game screen</a:t>
            </a:r>
            <a:endParaRPr dirty="0"/>
          </a:p>
          <a:p>
            <a:pPr marL="228600" lvl="0" indent="-228600" algn="l" rtl="0">
              <a:lnSpc>
                <a:spcPct val="90000"/>
              </a:lnSpc>
              <a:spcBef>
                <a:spcPts val="1000"/>
              </a:spcBef>
              <a:spcAft>
                <a:spcPts val="0"/>
              </a:spcAft>
              <a:buClr>
                <a:schemeClr val="dk1"/>
              </a:buClr>
              <a:buSzPts val="2800"/>
              <a:buChar char="•"/>
            </a:pPr>
            <a:r>
              <a:rPr lang="en-US" dirty="0"/>
              <a:t>The player must complete the previous stage for moving to the next stage</a:t>
            </a:r>
            <a:endParaRPr dirty="0"/>
          </a:p>
          <a:p>
            <a:pPr marL="228600" lvl="0" indent="-228600" algn="l" rtl="0">
              <a:lnSpc>
                <a:spcPct val="90000"/>
              </a:lnSpc>
              <a:spcBef>
                <a:spcPts val="1000"/>
              </a:spcBef>
              <a:spcAft>
                <a:spcPts val="0"/>
              </a:spcAft>
              <a:buClr>
                <a:schemeClr val="dk1"/>
              </a:buClr>
              <a:buSzPts val="2800"/>
              <a:buChar char="•"/>
            </a:pPr>
            <a:r>
              <a:rPr lang="en-US" dirty="0"/>
              <a:t>Each time the player move on to next stages, </a:t>
            </a:r>
            <a:r>
              <a:rPr lang="en-US" b="1" dirty="0"/>
              <a:t> </a:t>
            </a:r>
            <a:r>
              <a:rPr lang="en-US" b="1" dirty="0" smtClean="0"/>
              <a:t>corresponding </a:t>
            </a:r>
            <a:r>
              <a:rPr lang="en-US" b="1" dirty="0"/>
              <a:t>values of goal point and block speed need to be set and continues the game</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457200" lvl="1" indent="0" algn="l" rtl="0">
              <a:lnSpc>
                <a:spcPct val="90000"/>
              </a:lnSpc>
              <a:spcBef>
                <a:spcPts val="500"/>
              </a:spcBef>
              <a:spcAft>
                <a:spcPts val="0"/>
              </a:spcAft>
              <a:buClr>
                <a:schemeClr val="dk1"/>
              </a:buClr>
              <a:buSzPts val="24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Scoring Rule</a:t>
            </a:r>
            <a:endParaRPr/>
          </a:p>
        </p:txBody>
      </p:sp>
      <p:sp>
        <p:nvSpPr>
          <p:cNvPr id="299" name="Google Shape;299;p30"/>
          <p:cNvSpPr txBox="1">
            <a:spLocks noGrp="1"/>
          </p:cNvSpPr>
          <p:nvPr>
            <p:ph type="body" idx="1"/>
          </p:nvPr>
        </p:nvSpPr>
        <p:spPr>
          <a:xfrm>
            <a:off x="628650" y="1825625"/>
            <a:ext cx="8210550" cy="471372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When 2 blocks of 64 vanish, then player earns 10 points</a:t>
            </a:r>
            <a:endParaRPr/>
          </a:p>
          <a:p>
            <a:pPr marL="685800" lvl="1" indent="-228600" algn="l" rtl="0">
              <a:lnSpc>
                <a:spcPct val="90000"/>
              </a:lnSpc>
              <a:spcBef>
                <a:spcPts val="500"/>
              </a:spcBef>
              <a:spcAft>
                <a:spcPts val="0"/>
              </a:spcAft>
              <a:buClr>
                <a:schemeClr val="dk1"/>
              </a:buClr>
              <a:buSzPts val="2400"/>
              <a:buChar char="•"/>
            </a:pPr>
            <a:r>
              <a:rPr lang="en-US"/>
              <a:t>2 blocks – 10 points, 3 blocks – 20 points, 4 blocks – 30 points, and so on…</a:t>
            </a:r>
            <a:endParaRPr/>
          </a:p>
          <a:p>
            <a:pPr marL="685800" lvl="1" indent="-228600" algn="l" rtl="0">
              <a:lnSpc>
                <a:spcPct val="90000"/>
              </a:lnSpc>
              <a:spcBef>
                <a:spcPts val="500"/>
              </a:spcBef>
              <a:spcAft>
                <a:spcPts val="0"/>
              </a:spcAft>
              <a:buClr>
                <a:schemeClr val="dk1"/>
              </a:buClr>
              <a:buSzPts val="2400"/>
              <a:buChar char="•"/>
            </a:pPr>
            <a:r>
              <a:rPr lang="en-US"/>
              <a:t>When </a:t>
            </a:r>
            <a:r>
              <a:rPr lang="en-US" b="1"/>
              <a:t>‘Hard drop’</a:t>
            </a:r>
            <a:r>
              <a:rPr lang="en-US"/>
              <a:t> the block, 5 points are increased as a bonus</a:t>
            </a:r>
            <a:endParaRPr/>
          </a:p>
          <a:p>
            <a:pPr marL="228600" lvl="0" indent="-228600" algn="l" rtl="0">
              <a:lnSpc>
                <a:spcPct val="90000"/>
              </a:lnSpc>
              <a:spcBef>
                <a:spcPts val="1000"/>
              </a:spcBef>
              <a:spcAft>
                <a:spcPts val="0"/>
              </a:spcAft>
              <a:buClr>
                <a:schemeClr val="dk1"/>
              </a:buClr>
              <a:buSzPts val="2800"/>
              <a:buChar char="•"/>
            </a:pPr>
            <a:r>
              <a:rPr lang="en-US"/>
              <a:t>The score will be accumulated after the player clear the stages</a:t>
            </a:r>
            <a:endParaRPr/>
          </a:p>
          <a:p>
            <a:pPr marL="685800" lvl="1" indent="-228600" algn="l" rtl="0">
              <a:lnSpc>
                <a:spcPct val="90000"/>
              </a:lnSpc>
              <a:spcBef>
                <a:spcPts val="500"/>
              </a:spcBef>
              <a:spcAft>
                <a:spcPts val="0"/>
              </a:spcAft>
              <a:buClr>
                <a:schemeClr val="dk1"/>
              </a:buClr>
              <a:buSzPts val="2400"/>
              <a:buChar char="•"/>
            </a:pPr>
            <a:r>
              <a:rPr lang="en-US"/>
              <a:t>The score is reset when the game ends</a:t>
            </a:r>
            <a:endParaRPr/>
          </a:p>
          <a:p>
            <a:pPr marL="228600" lvl="0" indent="-228600" algn="l" rtl="0">
              <a:lnSpc>
                <a:spcPct val="90000"/>
              </a:lnSpc>
              <a:spcBef>
                <a:spcPts val="1000"/>
              </a:spcBef>
              <a:spcAft>
                <a:spcPts val="0"/>
              </a:spcAft>
              <a:buClr>
                <a:schemeClr val="dk1"/>
              </a:buClr>
              <a:buSzPts val="2800"/>
              <a:buChar char="•"/>
            </a:pPr>
            <a:r>
              <a:rPr lang="en-US"/>
              <a:t>The highest score is displayed until the program ends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Function key</a:t>
            </a:r>
            <a:endParaRPr/>
          </a:p>
        </p:txBody>
      </p:sp>
      <p:sp>
        <p:nvSpPr>
          <p:cNvPr id="305" name="Google Shape;305;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Player can ‘Pause’ game with pressing ‘p’ key from keyboard and resume by pressing ‘p’ again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Player can go back to ‘Main menu’ by pressing ‘Esc’ key from keyboard while playing game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Player can ‘Exit game’ by pressing ‘Esc’ key from keyboard in the main menu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Environment</a:t>
            </a:r>
            <a:endParaRPr/>
          </a:p>
        </p:txBody>
      </p:sp>
      <p:sp>
        <p:nvSpPr>
          <p:cNvPr id="96" name="Google Shape;96;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Windows 10</a:t>
            </a:r>
            <a:endParaRPr/>
          </a:p>
          <a:p>
            <a:pPr marL="228600" lvl="0" indent="-228600" algn="l" rtl="0">
              <a:lnSpc>
                <a:spcPct val="90000"/>
              </a:lnSpc>
              <a:spcBef>
                <a:spcPts val="1000"/>
              </a:spcBef>
              <a:spcAft>
                <a:spcPts val="0"/>
              </a:spcAft>
              <a:buClr>
                <a:schemeClr val="dk1"/>
              </a:buClr>
              <a:buSzPts val="2800"/>
              <a:buChar char="•"/>
            </a:pPr>
            <a:r>
              <a:rPr lang="en-US"/>
              <a:t>Visual Studio 2017</a:t>
            </a:r>
            <a:endParaRPr/>
          </a:p>
          <a:p>
            <a:pPr marL="228600" lvl="0" indent="-228600" algn="l" rtl="0">
              <a:lnSpc>
                <a:spcPct val="90000"/>
              </a:lnSpc>
              <a:spcBef>
                <a:spcPts val="1000"/>
              </a:spcBef>
              <a:spcAft>
                <a:spcPts val="0"/>
              </a:spcAft>
              <a:buClr>
                <a:schemeClr val="dk1"/>
              </a:buClr>
              <a:buSzPts val="2800"/>
              <a:buChar char="•"/>
            </a:pPr>
            <a:r>
              <a:rPr lang="en-US"/>
              <a:t>Programming language: C </a:t>
            </a:r>
            <a:r>
              <a:rPr lang="en-US" sz="2400"/>
              <a:t>(C++ will not be allowed.)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Note</a:t>
            </a:r>
            <a:endParaRPr/>
          </a:p>
        </p:txBody>
      </p:sp>
      <p:sp>
        <p:nvSpPr>
          <p:cNvPr id="311" name="Google Shape;311;p32"/>
          <p:cNvSpPr txBox="1">
            <a:spLocks noGrp="1"/>
          </p:cNvSpPr>
          <p:nvPr>
            <p:ph type="body" idx="1"/>
          </p:nvPr>
        </p:nvSpPr>
        <p:spPr>
          <a:xfrm>
            <a:off x="628649" y="1825625"/>
            <a:ext cx="8284441"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Use the given sample code to complete your project</a:t>
            </a:r>
            <a:endParaRPr/>
          </a:p>
          <a:p>
            <a:pPr marL="685800" lvl="1" indent="-228600" algn="l" rtl="0">
              <a:lnSpc>
                <a:spcPct val="90000"/>
              </a:lnSpc>
              <a:spcBef>
                <a:spcPts val="500"/>
              </a:spcBef>
              <a:spcAft>
                <a:spcPts val="0"/>
              </a:spcAft>
              <a:buClr>
                <a:schemeClr val="dk1"/>
              </a:buClr>
              <a:buSzPts val="2400"/>
              <a:buChar char="•"/>
            </a:pPr>
            <a:r>
              <a:rPr lang="en-US"/>
              <a:t>You can add or modify the specified area in the sample code as you want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Exceptions need to be well handled including invalid inputs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Submission Format</a:t>
            </a:r>
            <a:endParaRPr/>
          </a:p>
        </p:txBody>
      </p:sp>
      <p:sp>
        <p:nvSpPr>
          <p:cNvPr id="317" name="Google Shape;317;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Submit a file “Student ID_prj2.zip”</a:t>
            </a:r>
            <a:endParaRPr/>
          </a:p>
          <a:p>
            <a:pPr marL="685800" lvl="1" indent="-228600" algn="l" rtl="0">
              <a:lnSpc>
                <a:spcPct val="90000"/>
              </a:lnSpc>
              <a:spcBef>
                <a:spcPts val="500"/>
              </a:spcBef>
              <a:spcAft>
                <a:spcPts val="0"/>
              </a:spcAft>
              <a:buClr>
                <a:schemeClr val="dk1"/>
              </a:buClr>
              <a:buSzPts val="2400"/>
              <a:buChar char="•"/>
            </a:pPr>
            <a:r>
              <a:rPr lang="en-US"/>
              <a:t>Source File “Student ID_prj2.c”</a:t>
            </a:r>
            <a:endParaRPr/>
          </a:p>
          <a:p>
            <a:pPr marL="685800" lvl="1" indent="-228600" algn="l" rtl="0">
              <a:lnSpc>
                <a:spcPct val="90000"/>
              </a:lnSpc>
              <a:spcBef>
                <a:spcPts val="500"/>
              </a:spcBef>
              <a:spcAft>
                <a:spcPts val="0"/>
              </a:spcAft>
              <a:buClr>
                <a:schemeClr val="dk1"/>
              </a:buClr>
              <a:buSzPts val="2400"/>
              <a:buChar char="•"/>
            </a:pPr>
            <a:r>
              <a:rPr lang="en-US"/>
              <a:t>Several Screenshots “screenshot #”</a:t>
            </a:r>
            <a:endParaRPr/>
          </a:p>
          <a:p>
            <a:pPr marL="1143000" lvl="2" indent="-228600" algn="l" rtl="0">
              <a:lnSpc>
                <a:spcPct val="90000"/>
              </a:lnSpc>
              <a:spcBef>
                <a:spcPts val="500"/>
              </a:spcBef>
              <a:spcAft>
                <a:spcPts val="0"/>
              </a:spcAft>
              <a:buClr>
                <a:schemeClr val="dk1"/>
              </a:buClr>
              <a:buSzPts val="2000"/>
              <a:buChar char="•"/>
            </a:pPr>
            <a:r>
              <a:rPr lang="en-US"/>
              <a:t>Menu screen</a:t>
            </a:r>
            <a:endParaRPr/>
          </a:p>
          <a:p>
            <a:pPr marL="1143000" lvl="2" indent="-228600" algn="l" rtl="0">
              <a:lnSpc>
                <a:spcPct val="90000"/>
              </a:lnSpc>
              <a:spcBef>
                <a:spcPts val="500"/>
              </a:spcBef>
              <a:spcAft>
                <a:spcPts val="0"/>
              </a:spcAft>
              <a:buClr>
                <a:schemeClr val="dk1"/>
              </a:buClr>
              <a:buSzPts val="2000"/>
              <a:buChar char="•"/>
            </a:pPr>
            <a:r>
              <a:rPr lang="en-US"/>
              <a:t>Stage screen before start</a:t>
            </a:r>
            <a:endParaRPr/>
          </a:p>
          <a:p>
            <a:pPr marL="1143000" lvl="2" indent="-228600" algn="l" rtl="0">
              <a:lnSpc>
                <a:spcPct val="90000"/>
              </a:lnSpc>
              <a:spcBef>
                <a:spcPts val="500"/>
              </a:spcBef>
              <a:spcAft>
                <a:spcPts val="0"/>
              </a:spcAft>
              <a:buClr>
                <a:schemeClr val="dk1"/>
              </a:buClr>
              <a:buSzPts val="2000"/>
              <a:buChar char="•"/>
            </a:pPr>
            <a:r>
              <a:rPr lang="en-US"/>
              <a:t>Stage screen with the score</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BlackBoard (kulms.korea.ac.kr)</a:t>
            </a:r>
            <a:endParaRPr/>
          </a:p>
          <a:p>
            <a:pPr marL="228600" lvl="0" indent="-50800" algn="l" rtl="0">
              <a:lnSpc>
                <a:spcPct val="90000"/>
              </a:lnSpc>
              <a:spcBef>
                <a:spcPts val="1000"/>
              </a:spcBef>
              <a:spcAft>
                <a:spcPts val="0"/>
              </a:spcAft>
              <a:buClr>
                <a:schemeClr val="dk1"/>
              </a:buClr>
              <a:buSzPts val="2800"/>
              <a:buNone/>
            </a:pPr>
            <a:endParaRPr/>
          </a:p>
        </p:txBody>
      </p:sp>
      <p:pic>
        <p:nvPicPr>
          <p:cNvPr id="318" name="Google Shape;318;p33"/>
          <p:cNvPicPr preferRelativeResize="0"/>
          <p:nvPr/>
        </p:nvPicPr>
        <p:blipFill rotWithShape="1">
          <a:blip r:embed="rId3">
            <a:alphaModFix/>
          </a:blip>
          <a:srcRect/>
          <a:stretch/>
        </p:blipFill>
        <p:spPr>
          <a:xfrm>
            <a:off x="5802050" y="3156080"/>
            <a:ext cx="2842800" cy="1305995"/>
          </a:xfrm>
          <a:prstGeom prst="rect">
            <a:avLst/>
          </a:prstGeom>
          <a:noFill/>
          <a:ln>
            <a:noFill/>
          </a:ln>
        </p:spPr>
      </p:pic>
      <p:pic>
        <p:nvPicPr>
          <p:cNvPr id="319" name="Google Shape;319;p33"/>
          <p:cNvPicPr preferRelativeResize="0"/>
          <p:nvPr/>
        </p:nvPicPr>
        <p:blipFill rotWithShape="1">
          <a:blip r:embed="rId4">
            <a:alphaModFix/>
          </a:blip>
          <a:srcRect/>
          <a:stretch/>
        </p:blipFill>
        <p:spPr>
          <a:xfrm>
            <a:off x="5802050" y="4558829"/>
            <a:ext cx="2842800" cy="18542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Submission Due Date</a:t>
            </a:r>
            <a:endParaRPr/>
          </a:p>
        </p:txBody>
      </p:sp>
      <p:sp>
        <p:nvSpPr>
          <p:cNvPr id="325" name="Google Shape;325;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Deadline:  </a:t>
            </a:r>
            <a:r>
              <a:rPr lang="en-US">
                <a:solidFill>
                  <a:srgbClr val="FF0000"/>
                </a:solidFill>
              </a:rPr>
              <a:t>23:59, June 14, 2019</a:t>
            </a:r>
            <a:endParaRPr/>
          </a:p>
          <a:p>
            <a:pPr marL="228600" lvl="0" indent="-228600" algn="l" rtl="0">
              <a:lnSpc>
                <a:spcPct val="90000"/>
              </a:lnSpc>
              <a:spcBef>
                <a:spcPts val="1000"/>
              </a:spcBef>
              <a:spcAft>
                <a:spcPts val="0"/>
              </a:spcAft>
              <a:buClr>
                <a:schemeClr val="dk1"/>
              </a:buClr>
              <a:buSzPts val="2800"/>
              <a:buChar char="•"/>
            </a:pPr>
            <a:r>
              <a:rPr lang="en-US"/>
              <a:t>Please try to submit a little bit earlier than deadline </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Late submission would not be accepted </a:t>
            </a:r>
            <a:r>
              <a:rPr lang="en-US"/>
              <a:t>without exception</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Any cheating</a:t>
            </a:r>
            <a:r>
              <a:rPr lang="en-US"/>
              <a:t> (e.g., code sharing, copy, writing by deputy, and so on) will be </a:t>
            </a:r>
            <a:r>
              <a:rPr lang="en-US">
                <a:solidFill>
                  <a:srgbClr val="FF0000"/>
                </a:solidFill>
              </a:rPr>
              <a:t>seriously penalized </a:t>
            </a:r>
            <a:endParaRPr/>
          </a:p>
          <a:p>
            <a:pPr marL="685800" lvl="1" indent="-228600" algn="l" rtl="0">
              <a:lnSpc>
                <a:spcPct val="90000"/>
              </a:lnSpc>
              <a:spcBef>
                <a:spcPts val="500"/>
              </a:spcBef>
              <a:spcAft>
                <a:spcPts val="0"/>
              </a:spcAft>
              <a:buClr>
                <a:schemeClr val="dk1"/>
              </a:buClr>
              <a:buSzPts val="2400"/>
              <a:buChar char="•"/>
            </a:pPr>
            <a:r>
              <a:rPr lang="en-US"/>
              <a:t>All people related with cheating (not only those who copied it, but also those who showed it by posting it on the public board such as blog, SNS, …) will get 0 point and F grade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Project 2 – 64 PuyoPuyo</a:t>
            </a:r>
            <a:endParaRPr/>
          </a:p>
        </p:txBody>
      </p:sp>
      <p:sp>
        <p:nvSpPr>
          <p:cNvPr id="102" name="Google Shape;102;p15"/>
          <p:cNvSpPr txBox="1">
            <a:spLocks noGrp="1"/>
          </p:cNvSpPr>
          <p:nvPr>
            <p:ph type="body" idx="1"/>
          </p:nvPr>
        </p:nvSpPr>
        <p:spPr>
          <a:xfrm>
            <a:off x="628649" y="1825625"/>
            <a:ext cx="8072005"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Write a program “64 PuyoPuyo”</a:t>
            </a:r>
            <a:endParaRPr/>
          </a:p>
          <a:p>
            <a:pPr marL="228600" lvl="0" indent="-228600" algn="l" rtl="0">
              <a:lnSpc>
                <a:spcPct val="90000"/>
              </a:lnSpc>
              <a:spcBef>
                <a:spcPts val="1000"/>
              </a:spcBef>
              <a:spcAft>
                <a:spcPts val="0"/>
              </a:spcAft>
              <a:buClr>
                <a:schemeClr val="dk1"/>
              </a:buClr>
              <a:buSzPts val="2800"/>
              <a:buChar char="•"/>
            </a:pPr>
            <a:r>
              <a:rPr lang="en-US"/>
              <a:t>64 PuyoPuyo is a block-matching puzzle game</a:t>
            </a:r>
            <a:endParaRPr/>
          </a:p>
          <a:p>
            <a:pPr marL="228600" lvl="0" indent="-228600" algn="l" rtl="0">
              <a:lnSpc>
                <a:spcPct val="90000"/>
              </a:lnSpc>
              <a:spcBef>
                <a:spcPts val="1000"/>
              </a:spcBef>
              <a:spcAft>
                <a:spcPts val="0"/>
              </a:spcAft>
              <a:buClr>
                <a:schemeClr val="dk1"/>
              </a:buClr>
              <a:buSzPts val="2800"/>
              <a:buChar char="•"/>
            </a:pPr>
            <a:r>
              <a:rPr lang="en-US"/>
              <a:t>Each block consists of a number and a binary arithmetic operator (addition or difference)</a:t>
            </a:r>
            <a:endParaRPr/>
          </a:p>
          <a:p>
            <a:pPr marL="228600" lvl="0" indent="-228600" algn="l" rtl="0">
              <a:lnSpc>
                <a:spcPct val="90000"/>
              </a:lnSpc>
              <a:spcBef>
                <a:spcPts val="1000"/>
              </a:spcBef>
              <a:spcAft>
                <a:spcPts val="0"/>
              </a:spcAft>
              <a:buClr>
                <a:schemeClr val="dk1"/>
              </a:buClr>
              <a:buSzPts val="2800"/>
              <a:buChar char="•"/>
            </a:pPr>
            <a:r>
              <a:rPr lang="en-US"/>
              <a:t>Merge two numbers with one operator</a:t>
            </a:r>
            <a:endParaRPr/>
          </a:p>
          <a:p>
            <a:pPr marL="228600" lvl="0" indent="-228600" algn="l" rtl="0">
              <a:lnSpc>
                <a:spcPct val="90000"/>
              </a:lnSpc>
              <a:spcBef>
                <a:spcPts val="1000"/>
              </a:spcBef>
              <a:spcAft>
                <a:spcPts val="0"/>
              </a:spcAft>
              <a:buClr>
                <a:schemeClr val="dk1"/>
              </a:buClr>
              <a:buSzPts val="2800"/>
              <a:buChar char="•"/>
            </a:pPr>
            <a:r>
              <a:rPr lang="en-US"/>
              <a:t>When it reaches 64, the block vanishes and user earns points</a:t>
            </a:r>
            <a:endParaRPr/>
          </a:p>
          <a:p>
            <a:pPr marL="228600" lvl="0" indent="-228600" algn="l" rtl="0">
              <a:lnSpc>
                <a:spcPct val="90000"/>
              </a:lnSpc>
              <a:spcBef>
                <a:spcPts val="1000"/>
              </a:spcBef>
              <a:spcAft>
                <a:spcPts val="0"/>
              </a:spcAft>
              <a:buClr>
                <a:schemeClr val="dk1"/>
              </a:buClr>
              <a:buSzPts val="2800"/>
              <a:buChar char="•"/>
            </a:pPr>
            <a:r>
              <a:rPr lang="en-US"/>
              <a:t>Goal of each stage is to earn certain points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New Block</a:t>
            </a:r>
            <a:endParaRPr/>
          </a:p>
        </p:txBody>
      </p:sp>
      <p:sp>
        <p:nvSpPr>
          <p:cNvPr id="108" name="Google Shape;108;p16"/>
          <p:cNvSpPr txBox="1">
            <a:spLocks noGrp="1"/>
          </p:cNvSpPr>
          <p:nvPr>
            <p:ph type="body" idx="1"/>
          </p:nvPr>
        </p:nvSpPr>
        <p:spPr>
          <a:xfrm>
            <a:off x="628650" y="1825624"/>
            <a:ext cx="7886700" cy="47334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The number of a new block</a:t>
            </a:r>
            <a:r>
              <a:rPr lang="en-US" b="1"/>
              <a:t> </a:t>
            </a:r>
            <a:r>
              <a:rPr lang="en-US"/>
              <a:t>has</a:t>
            </a:r>
            <a:r>
              <a:rPr lang="en-US" b="1"/>
              <a:t> </a:t>
            </a:r>
            <a:r>
              <a:rPr lang="en-US"/>
              <a:t>one of the following numbers with certain ratio</a:t>
            </a:r>
            <a:endParaRPr/>
          </a:p>
          <a:p>
            <a:pPr marL="685800" lvl="1" indent="-228600" algn="l" rtl="0">
              <a:lnSpc>
                <a:spcPct val="90000"/>
              </a:lnSpc>
              <a:spcBef>
                <a:spcPts val="500"/>
              </a:spcBef>
              <a:spcAft>
                <a:spcPts val="0"/>
              </a:spcAft>
              <a:buClr>
                <a:schemeClr val="dk1"/>
              </a:buClr>
              <a:buSzPts val="2400"/>
              <a:buChar char="•"/>
            </a:pPr>
            <a:r>
              <a:rPr lang="en-US"/>
              <a:t>2 for 50%</a:t>
            </a:r>
            <a:endParaRPr/>
          </a:p>
          <a:p>
            <a:pPr marL="685800" lvl="1" indent="-228600" algn="l" rtl="0">
              <a:lnSpc>
                <a:spcPct val="90000"/>
              </a:lnSpc>
              <a:spcBef>
                <a:spcPts val="500"/>
              </a:spcBef>
              <a:spcAft>
                <a:spcPts val="0"/>
              </a:spcAft>
              <a:buClr>
                <a:schemeClr val="dk1"/>
              </a:buClr>
              <a:buSzPts val="2400"/>
              <a:buChar char="•"/>
            </a:pPr>
            <a:r>
              <a:rPr lang="en-US"/>
              <a:t>4 for 30%</a:t>
            </a:r>
            <a:endParaRPr/>
          </a:p>
          <a:p>
            <a:pPr marL="685800" lvl="1" indent="-228600" algn="l" rtl="0">
              <a:lnSpc>
                <a:spcPct val="90000"/>
              </a:lnSpc>
              <a:spcBef>
                <a:spcPts val="500"/>
              </a:spcBef>
              <a:spcAft>
                <a:spcPts val="0"/>
              </a:spcAft>
              <a:buClr>
                <a:schemeClr val="dk1"/>
              </a:buClr>
              <a:buSzPts val="2400"/>
              <a:buChar char="•"/>
            </a:pPr>
            <a:r>
              <a:rPr lang="en-US"/>
              <a:t>8 for 20%</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The arithmetic operator of a new block has one of the following operators with certain ratio</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Addition (+) for 50% </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Difference (-)  for 50% (e.g., 3-5 = 2, not -2)</a:t>
            </a:r>
            <a:endParaRPr/>
          </a:p>
          <a:p>
            <a:pPr marL="685800" lvl="1" indent="-228600" algn="l" rtl="0">
              <a:lnSpc>
                <a:spcPct val="90000"/>
              </a:lnSpc>
              <a:spcBef>
                <a:spcPts val="500"/>
              </a:spcBef>
              <a:spcAft>
                <a:spcPts val="0"/>
              </a:spcAft>
              <a:buClr>
                <a:schemeClr val="dk1"/>
              </a:buClr>
              <a:buSzPts val="2400"/>
              <a:buChar char="•"/>
            </a:pPr>
            <a:r>
              <a:rPr lang="en-US"/>
              <a:t>From stage 1 to 3, only addition is assigned to the block</a:t>
            </a: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New Block</a:t>
            </a:r>
            <a:endParaRPr/>
          </a:p>
        </p:txBody>
      </p:sp>
      <p:sp>
        <p:nvSpPr>
          <p:cNvPr id="114" name="Google Shape;114;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Each block should be created and starts falling from </a:t>
            </a:r>
            <a:r>
              <a:rPr lang="en-US" b="1"/>
              <a:t>the top of game screen</a:t>
            </a:r>
            <a:endParaRPr/>
          </a:p>
          <a:p>
            <a:pPr marL="228600" lvl="0" indent="-228600" algn="l" rtl="0">
              <a:lnSpc>
                <a:spcPct val="90000"/>
              </a:lnSpc>
              <a:spcBef>
                <a:spcPts val="1000"/>
              </a:spcBef>
              <a:spcAft>
                <a:spcPts val="0"/>
              </a:spcAft>
              <a:buClr>
                <a:schemeClr val="dk1"/>
              </a:buClr>
              <a:buSzPts val="2800"/>
              <a:buChar char="•"/>
            </a:pPr>
            <a:r>
              <a:rPr lang="en-US"/>
              <a:t>It consists of two blocks of numbers and operators and is generated only in </a:t>
            </a:r>
            <a:r>
              <a:rPr lang="en-US" b="1"/>
              <a:t>the horizontal direction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horizontal coordinate of new blocks should be determined </a:t>
            </a:r>
            <a:r>
              <a:rPr lang="en-US" b="1"/>
              <a:t>randomly</a:t>
            </a:r>
            <a:endParaRPr/>
          </a:p>
          <a:p>
            <a:pPr marL="228600" lvl="0" indent="-228600" algn="l" rtl="0">
              <a:lnSpc>
                <a:spcPct val="90000"/>
              </a:lnSpc>
              <a:spcBef>
                <a:spcPts val="1000"/>
              </a:spcBef>
              <a:spcAft>
                <a:spcPts val="0"/>
              </a:spcAft>
              <a:buClr>
                <a:schemeClr val="dk1"/>
              </a:buClr>
              <a:buSzPts val="2800"/>
              <a:buChar char="•"/>
            </a:pPr>
            <a:r>
              <a:rPr lang="en-US"/>
              <a:t>If the block cannot fall anymore, the next block should be created, and starts falling down again</a:t>
            </a:r>
            <a:endParaRPr/>
          </a:p>
          <a:p>
            <a:pPr marL="228600" lvl="0" indent="-50800" algn="l" rtl="0">
              <a:lnSpc>
                <a:spcPct val="90000"/>
              </a:lnSpc>
              <a:spcBef>
                <a:spcPts val="1000"/>
              </a:spcBef>
              <a:spcAft>
                <a:spcPts val="0"/>
              </a:spcAft>
              <a:buClr>
                <a:schemeClr val="dk1"/>
              </a:buClr>
              <a:buSzPts val="2800"/>
              <a:buNone/>
            </a:pPr>
            <a:endParaRPr/>
          </a:p>
        </p:txBody>
      </p:sp>
      <p:sp>
        <p:nvSpPr>
          <p:cNvPr id="115" name="Google Shape;115;p17"/>
          <p:cNvSpPr/>
          <p:nvPr/>
        </p:nvSpPr>
        <p:spPr>
          <a:xfrm>
            <a:off x="2233577" y="3615661"/>
            <a:ext cx="486681" cy="29086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a:t>
            </a:r>
            <a:endParaRPr sz="1800" b="0" i="0" u="none" strike="noStrike" cap="none">
              <a:solidFill>
                <a:schemeClr val="lt1"/>
              </a:solidFill>
              <a:latin typeface="Calibri"/>
              <a:ea typeface="Calibri"/>
              <a:cs typeface="Calibri"/>
              <a:sym typeface="Calibri"/>
            </a:endParaRPr>
          </a:p>
        </p:txBody>
      </p:sp>
      <p:sp>
        <p:nvSpPr>
          <p:cNvPr id="116" name="Google Shape;116;p17"/>
          <p:cNvSpPr/>
          <p:nvPr/>
        </p:nvSpPr>
        <p:spPr>
          <a:xfrm>
            <a:off x="1736404" y="3615661"/>
            <a:ext cx="486680" cy="29086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a:t>
            </a:r>
            <a:endParaRPr sz="1800" b="0" i="0" u="none" strike="noStrike" cap="none">
              <a:solidFill>
                <a:schemeClr val="lt1"/>
              </a:solidFill>
              <a:latin typeface="Calibri"/>
              <a:ea typeface="Calibri"/>
              <a:cs typeface="Calibri"/>
              <a:sym typeface="Calibri"/>
            </a:endParaRPr>
          </a:p>
        </p:txBody>
      </p:sp>
      <p:sp>
        <p:nvSpPr>
          <p:cNvPr id="117" name="Google Shape;117;p17"/>
          <p:cNvSpPr txBox="1"/>
          <p:nvPr/>
        </p:nvSpPr>
        <p:spPr>
          <a:xfrm>
            <a:off x="2720258" y="3615661"/>
            <a:ext cx="5838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O )</a:t>
            </a:r>
            <a:endParaRPr sz="1800">
              <a:solidFill>
                <a:schemeClr val="dk1"/>
              </a:solidFill>
              <a:latin typeface="Calibri"/>
              <a:ea typeface="Calibri"/>
              <a:cs typeface="Calibri"/>
              <a:sym typeface="Calibri"/>
            </a:endParaRPr>
          </a:p>
        </p:txBody>
      </p:sp>
      <p:sp>
        <p:nvSpPr>
          <p:cNvPr id="118" name="Google Shape;118;p17"/>
          <p:cNvSpPr/>
          <p:nvPr/>
        </p:nvSpPr>
        <p:spPr>
          <a:xfrm>
            <a:off x="3528374" y="3813294"/>
            <a:ext cx="486680" cy="2487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19" name="Google Shape;119;p17"/>
          <p:cNvSpPr/>
          <p:nvPr/>
        </p:nvSpPr>
        <p:spPr>
          <a:xfrm>
            <a:off x="3528374" y="3564564"/>
            <a:ext cx="486680" cy="2487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20" name="Google Shape;120;p17"/>
          <p:cNvSpPr txBox="1"/>
          <p:nvPr/>
        </p:nvSpPr>
        <p:spPr>
          <a:xfrm>
            <a:off x="4025548" y="3615661"/>
            <a:ext cx="55175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X )</a:t>
            </a:r>
            <a:endParaRPr sz="1800">
              <a:solidFill>
                <a:schemeClr val="dk1"/>
              </a:solidFill>
              <a:latin typeface="Calibri"/>
              <a:ea typeface="Calibri"/>
              <a:cs typeface="Calibri"/>
              <a:sym typeface="Calibri"/>
            </a:endParaRPr>
          </a:p>
        </p:txBody>
      </p:sp>
      <p:sp>
        <p:nvSpPr>
          <p:cNvPr id="121" name="Google Shape;121;p17"/>
          <p:cNvSpPr txBox="1"/>
          <p:nvPr/>
        </p:nvSpPr>
        <p:spPr>
          <a:xfrm>
            <a:off x="1182848" y="3523376"/>
            <a:ext cx="48656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Block control</a:t>
            </a:r>
            <a:endParaRPr/>
          </a:p>
        </p:txBody>
      </p:sp>
      <p:sp>
        <p:nvSpPr>
          <p:cNvPr id="127" name="Google Shape;127;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While the block is falling, the player can </a:t>
            </a:r>
            <a:r>
              <a:rPr lang="en-US" b="1" dirty="0"/>
              <a:t>flip the block </a:t>
            </a:r>
            <a:r>
              <a:rPr lang="en-US" dirty="0"/>
              <a:t>(change the locations of number and operator) with ‘up’ direction key, and move the block to </a:t>
            </a:r>
            <a:r>
              <a:rPr lang="en-US" b="1" dirty="0"/>
              <a:t>down,</a:t>
            </a:r>
            <a:r>
              <a:rPr lang="en-US" dirty="0"/>
              <a:t> </a:t>
            </a:r>
            <a:r>
              <a:rPr lang="en-US" b="1" dirty="0"/>
              <a:t>left, or right with each corresponding direction keys from the keyboard</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Cannot move after the block reaches to the bottom or other blocks which are already laid down</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Cannot move beyond boundary of the game screen</a:t>
            </a:r>
            <a:endParaRPr dirty="0"/>
          </a:p>
          <a:p>
            <a:pPr marL="228600" lvl="0" indent="-228600" algn="l" rtl="0">
              <a:lnSpc>
                <a:spcPct val="90000"/>
              </a:lnSpc>
              <a:spcBef>
                <a:spcPts val="1000"/>
              </a:spcBef>
              <a:spcAft>
                <a:spcPts val="0"/>
              </a:spcAft>
              <a:buClr>
                <a:schemeClr val="dk1"/>
              </a:buClr>
              <a:buSzPts val="2800"/>
              <a:buChar char="•"/>
            </a:pPr>
            <a:r>
              <a:rPr lang="ko-KR" altLang="en-US" dirty="0" err="1" smtClean="0"/>
              <a:t>스페이스바</a:t>
            </a:r>
            <a:r>
              <a:rPr lang="ko-KR" altLang="en-US" dirty="0" smtClean="0"/>
              <a:t> → 하드 드롭</a:t>
            </a:r>
            <a:r>
              <a:rPr lang="en-US" altLang="ko-KR" dirty="0" smtClean="0"/>
              <a:t>. </a:t>
            </a:r>
            <a:r>
              <a:rPr lang="ko-KR" altLang="en-US" dirty="0" smtClean="0"/>
              <a:t>바로 바닥으로 떨구기</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Separation of block</a:t>
            </a:r>
            <a:endParaRPr/>
          </a:p>
        </p:txBody>
      </p:sp>
      <p:sp>
        <p:nvSpPr>
          <p:cNvPr id="133" name="Google Shape;133;p19"/>
          <p:cNvSpPr txBox="1">
            <a:spLocks noGrp="1"/>
          </p:cNvSpPr>
          <p:nvPr>
            <p:ph type="body" idx="1"/>
          </p:nvPr>
        </p:nvSpPr>
        <p:spPr>
          <a:xfrm>
            <a:off x="628650" y="1825625"/>
            <a:ext cx="7886700" cy="81087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A block can be separated as follows</a:t>
            </a:r>
            <a:endParaRPr/>
          </a:p>
        </p:txBody>
      </p:sp>
      <p:sp>
        <p:nvSpPr>
          <p:cNvPr id="134" name="Google Shape;134;p19"/>
          <p:cNvSpPr/>
          <p:nvPr/>
        </p:nvSpPr>
        <p:spPr>
          <a:xfrm>
            <a:off x="1151671" y="458961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35" name="Google Shape;135;p19"/>
          <p:cNvSpPr/>
          <p:nvPr/>
        </p:nvSpPr>
        <p:spPr>
          <a:xfrm>
            <a:off x="1151671" y="417104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36" name="Google Shape;136;p19"/>
          <p:cNvSpPr/>
          <p:nvPr/>
        </p:nvSpPr>
        <p:spPr>
          <a:xfrm>
            <a:off x="535240" y="458887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7" name="Google Shape;137;p19"/>
          <p:cNvSpPr/>
          <p:nvPr/>
        </p:nvSpPr>
        <p:spPr>
          <a:xfrm>
            <a:off x="534696" y="417215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8" name="Google Shape;138;p19"/>
          <p:cNvSpPr/>
          <p:nvPr/>
        </p:nvSpPr>
        <p:spPr>
          <a:xfrm>
            <a:off x="1809255" y="2779827"/>
            <a:ext cx="613611" cy="40600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9" name="Google Shape;139;p19"/>
          <p:cNvSpPr/>
          <p:nvPr/>
        </p:nvSpPr>
        <p:spPr>
          <a:xfrm>
            <a:off x="1191118" y="2776761"/>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40" name="Google Shape;140;p19"/>
          <p:cNvCxnSpPr/>
          <p:nvPr/>
        </p:nvCxnSpPr>
        <p:spPr>
          <a:xfrm>
            <a:off x="1497924" y="3412561"/>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141" name="Google Shape;141;p19"/>
          <p:cNvSpPr/>
          <p:nvPr/>
        </p:nvSpPr>
        <p:spPr>
          <a:xfrm>
            <a:off x="4094838" y="4587440"/>
            <a:ext cx="615985"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2" name="Google Shape;142;p19"/>
          <p:cNvSpPr/>
          <p:nvPr/>
        </p:nvSpPr>
        <p:spPr>
          <a:xfrm>
            <a:off x="4099219" y="4178366"/>
            <a:ext cx="612000" cy="40926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3" name="Google Shape;143;p19"/>
          <p:cNvSpPr/>
          <p:nvPr/>
        </p:nvSpPr>
        <p:spPr>
          <a:xfrm>
            <a:off x="3485163" y="458985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4" name="Google Shape;144;p19"/>
          <p:cNvSpPr/>
          <p:nvPr/>
        </p:nvSpPr>
        <p:spPr>
          <a:xfrm>
            <a:off x="3485162" y="4178366"/>
            <a:ext cx="613611" cy="41148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5" name="Google Shape;145;p19"/>
          <p:cNvSpPr/>
          <p:nvPr/>
        </p:nvSpPr>
        <p:spPr>
          <a:xfrm>
            <a:off x="4715903" y="37625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6" name="Google Shape;146;p19"/>
          <p:cNvSpPr/>
          <p:nvPr/>
        </p:nvSpPr>
        <p:spPr>
          <a:xfrm>
            <a:off x="4097036" y="3762557"/>
            <a:ext cx="612000"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7" name="Google Shape;147;p19"/>
          <p:cNvSpPr/>
          <p:nvPr/>
        </p:nvSpPr>
        <p:spPr>
          <a:xfrm>
            <a:off x="6954786" y="462314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8" name="Google Shape;148;p19"/>
          <p:cNvSpPr/>
          <p:nvPr/>
        </p:nvSpPr>
        <p:spPr>
          <a:xfrm>
            <a:off x="6949471" y="419986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9" name="Google Shape;149;p19"/>
          <p:cNvSpPr/>
          <p:nvPr/>
        </p:nvSpPr>
        <p:spPr>
          <a:xfrm>
            <a:off x="6351205" y="4622928"/>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0" name="Google Shape;150;p19"/>
          <p:cNvSpPr/>
          <p:nvPr/>
        </p:nvSpPr>
        <p:spPr>
          <a:xfrm>
            <a:off x="6350232" y="4202886"/>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cxnSp>
        <p:nvCxnSpPr>
          <p:cNvPr id="151" name="Google Shape;151;p19"/>
          <p:cNvCxnSpPr>
            <a:stCxn id="145" idx="2"/>
          </p:cNvCxnSpPr>
          <p:nvPr/>
        </p:nvCxnSpPr>
        <p:spPr>
          <a:xfrm flipH="1">
            <a:off x="5020609" y="4171631"/>
            <a:ext cx="2100" cy="407400"/>
          </a:xfrm>
          <a:prstGeom prst="straightConnector1">
            <a:avLst/>
          </a:prstGeom>
          <a:noFill/>
          <a:ln w="9525" cap="flat" cmpd="sng">
            <a:solidFill>
              <a:schemeClr val="accent1"/>
            </a:solidFill>
            <a:prstDash val="solid"/>
            <a:miter lim="800000"/>
            <a:headEnd type="none" w="sm" len="sm"/>
            <a:tailEnd type="triangle" w="med" len="med"/>
          </a:ln>
        </p:spPr>
      </p:cxnSp>
      <p:sp>
        <p:nvSpPr>
          <p:cNvPr id="152" name="Google Shape;152;p19"/>
          <p:cNvSpPr txBox="1"/>
          <p:nvPr/>
        </p:nvSpPr>
        <p:spPr>
          <a:xfrm>
            <a:off x="628650" y="5043142"/>
            <a:ext cx="17960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 +)’ is created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and falling</a:t>
            </a:r>
            <a:endParaRPr sz="1800">
              <a:solidFill>
                <a:schemeClr val="dk1"/>
              </a:solidFill>
              <a:latin typeface="Calibri"/>
              <a:ea typeface="Calibri"/>
              <a:cs typeface="Calibri"/>
              <a:sym typeface="Calibri"/>
            </a:endParaRPr>
          </a:p>
        </p:txBody>
      </p:sp>
      <p:sp>
        <p:nvSpPr>
          <p:cNvPr id="153" name="Google Shape;153;p19"/>
          <p:cNvSpPr/>
          <p:nvPr/>
        </p:nvSpPr>
        <p:spPr>
          <a:xfrm>
            <a:off x="7578792" y="462468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4" name="Google Shape;154;p19"/>
          <p:cNvSpPr/>
          <p:nvPr/>
        </p:nvSpPr>
        <p:spPr>
          <a:xfrm>
            <a:off x="6966119" y="3790788"/>
            <a:ext cx="596963"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55" name="Google Shape;155;p19"/>
          <p:cNvSpPr txBox="1"/>
          <p:nvPr/>
        </p:nvSpPr>
        <p:spPr>
          <a:xfrm>
            <a:off x="3514776" y="5075153"/>
            <a:ext cx="178561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‘8’ reaches to ‘4’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and stop falling</a:t>
            </a:r>
            <a:endParaRPr sz="1800">
              <a:solidFill>
                <a:schemeClr val="dk1"/>
              </a:solidFill>
              <a:latin typeface="Calibri"/>
              <a:ea typeface="Calibri"/>
              <a:cs typeface="Calibri"/>
              <a:sym typeface="Calibri"/>
            </a:endParaRPr>
          </a:p>
        </p:txBody>
      </p:sp>
      <p:sp>
        <p:nvSpPr>
          <p:cNvPr id="156" name="Google Shape;156;p19"/>
          <p:cNvSpPr txBox="1"/>
          <p:nvPr/>
        </p:nvSpPr>
        <p:spPr>
          <a:xfrm>
            <a:off x="6216221" y="5134911"/>
            <a:ext cx="197746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 keep falling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until reaches to  ‘2’</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Separation of block</a:t>
            </a:r>
            <a:endParaRPr/>
          </a:p>
        </p:txBody>
      </p:sp>
      <p:pic>
        <p:nvPicPr>
          <p:cNvPr id="162" name="Google Shape;162;p20"/>
          <p:cNvPicPr preferRelativeResize="0">
            <a:picLocks noGrp="1"/>
          </p:cNvPicPr>
          <p:nvPr>
            <p:ph type="body" idx="1"/>
          </p:nvPr>
        </p:nvPicPr>
        <p:blipFill rotWithShape="1">
          <a:blip r:embed="rId3">
            <a:alphaModFix/>
          </a:blip>
          <a:srcRect/>
          <a:stretch/>
        </p:blipFill>
        <p:spPr>
          <a:xfrm>
            <a:off x="12969" y="2430708"/>
            <a:ext cx="4494159" cy="2756753"/>
          </a:xfrm>
          <a:prstGeom prst="rect">
            <a:avLst/>
          </a:prstGeom>
          <a:noFill/>
          <a:ln>
            <a:noFill/>
          </a:ln>
        </p:spPr>
      </p:pic>
      <p:pic>
        <p:nvPicPr>
          <p:cNvPr id="163" name="Google Shape;163;p20"/>
          <p:cNvPicPr preferRelativeResize="0"/>
          <p:nvPr/>
        </p:nvPicPr>
        <p:blipFill rotWithShape="1">
          <a:blip r:embed="rId4">
            <a:alphaModFix/>
          </a:blip>
          <a:srcRect/>
          <a:stretch/>
        </p:blipFill>
        <p:spPr>
          <a:xfrm>
            <a:off x="4554262" y="2448293"/>
            <a:ext cx="4602824" cy="2739168"/>
          </a:xfrm>
          <a:prstGeom prst="rect">
            <a:avLst/>
          </a:prstGeom>
          <a:noFill/>
          <a:ln>
            <a:noFill/>
          </a:ln>
        </p:spPr>
      </p:pic>
      <p:sp>
        <p:nvSpPr>
          <p:cNvPr id="164" name="Google Shape;164;p20"/>
          <p:cNvSpPr txBox="1"/>
          <p:nvPr/>
        </p:nvSpPr>
        <p:spPr>
          <a:xfrm>
            <a:off x="2716825" y="5696647"/>
            <a:ext cx="407083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Separation of block example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blocks</a:t>
            </a:r>
            <a:endParaRPr/>
          </a:p>
        </p:txBody>
      </p:sp>
      <p:sp>
        <p:nvSpPr>
          <p:cNvPr id="170" name="Google Shape;170;p21"/>
          <p:cNvSpPr txBox="1">
            <a:spLocks noGrp="1"/>
          </p:cNvSpPr>
          <p:nvPr>
            <p:ph type="body" idx="1"/>
          </p:nvPr>
        </p:nvSpPr>
        <p:spPr>
          <a:xfrm>
            <a:off x="628650" y="1825624"/>
            <a:ext cx="7886700" cy="49620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When the falling block reached to the bottom or another block which is already laid down, program finds out if there are any of surrounding blocks that can be merged</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Blocks can be merged if adjacent blocks are in an order of ‘number’ ‘operator’ ‘number’</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Blocks can be merged between vertical and horizontal adjacent blocks</a:t>
            </a:r>
            <a:endParaRPr dirty="0"/>
          </a:p>
          <a:p>
            <a:pPr marL="228600" lvl="0" indent="-228600" algn="l" rtl="0">
              <a:lnSpc>
                <a:spcPct val="90000"/>
              </a:lnSpc>
              <a:spcBef>
                <a:spcPts val="1000"/>
              </a:spcBef>
              <a:spcAft>
                <a:spcPts val="0"/>
              </a:spcAft>
              <a:buClr>
                <a:schemeClr val="dk1"/>
              </a:buClr>
              <a:buSzPts val="2800"/>
              <a:buChar char="•"/>
            </a:pPr>
            <a:r>
              <a:rPr lang="en-US" dirty="0"/>
              <a:t>The merging can happen consecutively</a:t>
            </a:r>
            <a:endParaRPr dirty="0"/>
          </a:p>
          <a:p>
            <a:pPr marL="685800" lvl="1" indent="-228600" algn="l" rtl="0">
              <a:lnSpc>
                <a:spcPct val="90000"/>
              </a:lnSpc>
              <a:spcBef>
                <a:spcPts val="500"/>
              </a:spcBef>
              <a:spcAft>
                <a:spcPts val="0"/>
              </a:spcAft>
              <a:buClr>
                <a:schemeClr val="dk1"/>
              </a:buClr>
              <a:buSzPts val="2400"/>
              <a:buChar char="•"/>
            </a:pPr>
            <a:r>
              <a:rPr lang="en-US" dirty="0"/>
              <a:t>If a merged output results in another merging condition, those blocks should be merged consecutively</a:t>
            </a:r>
            <a:endParaRPr dirty="0"/>
          </a:p>
          <a:p>
            <a:pPr marL="457200" lvl="1" indent="0" algn="l" rtl="0">
              <a:lnSpc>
                <a:spcPct val="90000"/>
              </a:lnSpc>
              <a:spcBef>
                <a:spcPts val="500"/>
              </a:spcBef>
              <a:spcAft>
                <a:spcPts val="0"/>
              </a:spcAft>
              <a:buClr>
                <a:schemeClr val="dk1"/>
              </a:buClr>
              <a:buSzPts val="2400"/>
              <a:buNone/>
            </a:pPr>
            <a:endParaRPr dirty="0"/>
          </a:p>
        </p:txBody>
      </p:sp>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1043</Words>
  <Application>Microsoft Office PowerPoint</Application>
  <PresentationFormat>화면 슬라이드 쇼(4:3)</PresentationFormat>
  <Paragraphs>204</Paragraphs>
  <Slides>22</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Arial</vt:lpstr>
      <vt:lpstr>Calibri</vt:lpstr>
      <vt:lpstr>Office 테마</vt:lpstr>
      <vt:lpstr>Computer Programming Ⅰ (COSE101)</vt:lpstr>
      <vt:lpstr>Environment</vt:lpstr>
      <vt:lpstr>Project 2 – 64 PuyoPuyo</vt:lpstr>
      <vt:lpstr>New Block</vt:lpstr>
      <vt:lpstr>New Block</vt:lpstr>
      <vt:lpstr>Block control</vt:lpstr>
      <vt:lpstr>Separation of block</vt:lpstr>
      <vt:lpstr>Separation of block</vt:lpstr>
      <vt:lpstr>Merging blocks</vt:lpstr>
      <vt:lpstr>Merging Rule</vt:lpstr>
      <vt:lpstr>Merging Rule</vt:lpstr>
      <vt:lpstr>Merging Example</vt:lpstr>
      <vt:lpstr>Merging Example</vt:lpstr>
      <vt:lpstr>Merging Rule</vt:lpstr>
      <vt:lpstr>Merging Rule  </vt:lpstr>
      <vt:lpstr>Stages</vt:lpstr>
      <vt:lpstr>Stages</vt:lpstr>
      <vt:lpstr>Scoring Rule</vt:lpstr>
      <vt:lpstr>Function key</vt:lpstr>
      <vt:lpstr>Note</vt:lpstr>
      <vt:lpstr>Submission Format</vt:lpstr>
      <vt:lpstr>Submission Due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Ⅰ (COSE101)</dc:title>
  <cp:lastModifiedBy>황상민[ 학부재학 / 컴퓨터학과 ]</cp:lastModifiedBy>
  <cp:revision>6</cp:revision>
  <dcterms:modified xsi:type="dcterms:W3CDTF">2019-05-27T03:11:39Z</dcterms:modified>
</cp:coreProperties>
</file>