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8" r:id="rId5"/>
    <p:sldId id="284" r:id="rId6"/>
    <p:sldId id="285" r:id="rId7"/>
    <p:sldId id="286" r:id="rId8"/>
    <p:sldId id="265" r:id="rId9"/>
    <p:sldId id="266" r:id="rId10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0" y="28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20839"/>
            <a:ext cx="9144000" cy="137160"/>
          </a:xfrm>
          <a:custGeom>
            <a:avLst/>
            <a:gdLst/>
            <a:ahLst/>
            <a:cxnLst/>
            <a:rect l="l" t="t" r="r" b="b"/>
            <a:pathLst>
              <a:path w="9144000" h="137159">
                <a:moveTo>
                  <a:pt x="0" y="137160"/>
                </a:moveTo>
                <a:lnTo>
                  <a:pt x="9144000" y="137160"/>
                </a:lnTo>
                <a:lnTo>
                  <a:pt x="914400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7B1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37160"/>
          </a:xfrm>
          <a:custGeom>
            <a:avLst/>
            <a:gdLst/>
            <a:ahLst/>
            <a:cxnLst/>
            <a:rect l="l" t="t" r="r" b="b"/>
            <a:pathLst>
              <a:path w="9144000" h="137160">
                <a:moveTo>
                  <a:pt x="0" y="137159"/>
                </a:moveTo>
                <a:lnTo>
                  <a:pt x="9144000" y="137159"/>
                </a:lnTo>
                <a:lnTo>
                  <a:pt x="9144000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7B1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93947" y="6298691"/>
            <a:ext cx="1159764" cy="382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90288" y="6298691"/>
            <a:ext cx="1159764" cy="382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143761" y="3559302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>
                <a:moveTo>
                  <a:pt x="0" y="0"/>
                </a:moveTo>
                <a:lnTo>
                  <a:pt x="6858000" y="0"/>
                </a:lnTo>
              </a:path>
            </a:pathLst>
          </a:custGeom>
          <a:ln w="28956">
            <a:solidFill>
              <a:srgbClr val="7B11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67739" y="2770632"/>
            <a:ext cx="7236714" cy="1009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9418" y="2891104"/>
            <a:ext cx="6665163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20839"/>
            <a:ext cx="9144000" cy="137160"/>
          </a:xfrm>
          <a:custGeom>
            <a:avLst/>
            <a:gdLst/>
            <a:ahLst/>
            <a:cxnLst/>
            <a:rect l="l" t="t" r="r" b="b"/>
            <a:pathLst>
              <a:path w="9144000" h="137159">
                <a:moveTo>
                  <a:pt x="0" y="137160"/>
                </a:moveTo>
                <a:lnTo>
                  <a:pt x="9144000" y="137160"/>
                </a:lnTo>
                <a:lnTo>
                  <a:pt x="914400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7B1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37160"/>
          </a:xfrm>
          <a:custGeom>
            <a:avLst/>
            <a:gdLst/>
            <a:ahLst/>
            <a:cxnLst/>
            <a:rect l="l" t="t" r="r" b="b"/>
            <a:pathLst>
              <a:path w="9144000" h="137160">
                <a:moveTo>
                  <a:pt x="0" y="137159"/>
                </a:moveTo>
                <a:lnTo>
                  <a:pt x="9144000" y="137159"/>
                </a:lnTo>
                <a:lnTo>
                  <a:pt x="9144000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7B1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93947" y="6298691"/>
            <a:ext cx="1159764" cy="3825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90288" y="6298691"/>
            <a:ext cx="1159764" cy="3825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362534"/>
            <a:ext cx="7728915" cy="528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542" y="1078179"/>
            <a:ext cx="7728915" cy="1515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82558" y="6479844"/>
            <a:ext cx="167004" cy="140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spc="-70" dirty="0"/>
              <a:t>‹#›</a:t>
            </a:fld>
            <a:endParaRPr spc="-7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abc@korea.ac.k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dkku2124@XXXX.ac.kr" TargetMode="External"/><Relationship Id="rId2" Type="http://schemas.openxmlformats.org/officeDocument/2006/relationships/hyperlink" Target="mailto:dkku2124@korea.ac.k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bc@korea.ac.kr" TargetMode="External"/><Relationship Id="rId4" Type="http://schemas.openxmlformats.org/officeDocument/2006/relationships/hyperlink" Target="mailto:abc@XXXX.ac.k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1110" y="2895600"/>
            <a:ext cx="66636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Programming Assignment</a:t>
            </a:r>
            <a:r>
              <a:rPr sz="3600" b="1" spc="-14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(#4)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2400" y="3733800"/>
            <a:ext cx="148082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75" dirty="0">
                <a:latin typeface="Arial"/>
                <a:cs typeface="Arial"/>
              </a:rPr>
              <a:t>20</a:t>
            </a:r>
            <a:r>
              <a:rPr lang="en-US" altLang="ko-KR" sz="1500" spc="-75" dirty="0">
                <a:latin typeface="Arial"/>
                <a:cs typeface="Arial"/>
              </a:rPr>
              <a:t>20</a:t>
            </a:r>
            <a:r>
              <a:rPr sz="1500" spc="-75" dirty="0">
                <a:latin typeface="Arial"/>
                <a:cs typeface="Arial"/>
              </a:rPr>
              <a:t>. </a:t>
            </a:r>
            <a:r>
              <a:rPr sz="1500" spc="-70" dirty="0">
                <a:latin typeface="Arial"/>
                <a:cs typeface="Arial"/>
              </a:rPr>
              <a:t>0</a:t>
            </a:r>
            <a:r>
              <a:rPr lang="en-US" altLang="ko-KR" sz="1500" spc="-70" dirty="0">
                <a:latin typeface="Arial"/>
                <a:cs typeface="Arial"/>
              </a:rPr>
              <a:t>5</a:t>
            </a:r>
            <a:r>
              <a:rPr sz="1500" spc="-70" dirty="0">
                <a:latin typeface="Arial"/>
                <a:cs typeface="Arial"/>
              </a:rPr>
              <a:t>. </a:t>
            </a:r>
            <a:r>
              <a:rPr lang="en-US" altLang="ko-KR" sz="1500" spc="-70" dirty="0">
                <a:latin typeface="Arial"/>
                <a:cs typeface="Arial"/>
              </a:rPr>
              <a:t>18</a:t>
            </a:r>
            <a:r>
              <a:rPr sz="1500" spc="-70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92083" y="6431279"/>
            <a:ext cx="214109" cy="259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70" dirty="0"/>
              <a:t>1</a:t>
            </a:fld>
            <a:endParaRPr spc="-7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4455" y="2667761"/>
            <a:ext cx="7433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30" dirty="0">
                <a:latin typeface="Arial"/>
                <a:cs typeface="Arial"/>
              </a:rPr>
              <a:t>Before </a:t>
            </a:r>
            <a:r>
              <a:rPr sz="2800" b="0" spc="-114" dirty="0">
                <a:latin typeface="Arial"/>
                <a:cs typeface="Arial"/>
              </a:rPr>
              <a:t>reading </a:t>
            </a:r>
            <a:r>
              <a:rPr sz="2800" b="0" spc="-60" dirty="0">
                <a:latin typeface="Arial"/>
                <a:cs typeface="Arial"/>
              </a:rPr>
              <a:t>this </a:t>
            </a:r>
            <a:r>
              <a:rPr sz="2800" b="0" spc="-35" dirty="0">
                <a:latin typeface="Arial"/>
                <a:cs typeface="Arial"/>
              </a:rPr>
              <a:t>file, </a:t>
            </a:r>
            <a:r>
              <a:rPr sz="2800" b="0" spc="-105" dirty="0">
                <a:latin typeface="Arial"/>
                <a:cs typeface="Arial"/>
              </a:rPr>
              <a:t>we </a:t>
            </a:r>
            <a:r>
              <a:rPr sz="2800" b="0" spc="-120" dirty="0">
                <a:latin typeface="Arial"/>
                <a:cs typeface="Arial"/>
              </a:rPr>
              <a:t>recommend you </a:t>
            </a:r>
            <a:r>
              <a:rPr sz="2800" b="0" spc="20" dirty="0">
                <a:latin typeface="Arial"/>
                <a:cs typeface="Arial"/>
              </a:rPr>
              <a:t>to</a:t>
            </a:r>
            <a:r>
              <a:rPr sz="2800" b="0" spc="-440" dirty="0">
                <a:latin typeface="Arial"/>
                <a:cs typeface="Arial"/>
              </a:rPr>
              <a:t> </a:t>
            </a:r>
            <a:r>
              <a:rPr sz="2800" b="0" spc="-120" dirty="0">
                <a:latin typeface="Arial"/>
                <a:cs typeface="Arial"/>
              </a:rPr>
              <a:t>read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944" y="3196285"/>
            <a:ext cx="7246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15" dirty="0">
                <a:latin typeface="Trebuchet MS"/>
                <a:cs typeface="Trebuchet MS"/>
              </a:rPr>
              <a:t>TA </a:t>
            </a:r>
            <a:r>
              <a:rPr sz="2800" b="1" spc="-125" dirty="0">
                <a:latin typeface="Trebuchet MS"/>
                <a:cs typeface="Trebuchet MS"/>
              </a:rPr>
              <a:t>session </a:t>
            </a:r>
            <a:r>
              <a:rPr sz="2800" b="1" spc="-155" dirty="0">
                <a:latin typeface="Trebuchet MS"/>
                <a:cs typeface="Trebuchet MS"/>
              </a:rPr>
              <a:t>materials </a:t>
            </a:r>
            <a:r>
              <a:rPr sz="2800" spc="-105" dirty="0">
                <a:latin typeface="Arial"/>
                <a:cs typeface="Arial"/>
              </a:rPr>
              <a:t>uploaded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Blackboard.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92083" y="6431279"/>
            <a:ext cx="214109" cy="259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70" dirty="0"/>
              <a:t>2</a:t>
            </a:fld>
            <a:endParaRPr spc="-7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542" y="362534"/>
            <a:ext cx="7728915" cy="553998"/>
          </a:xfrm>
        </p:spPr>
        <p:txBody>
          <a:bodyPr/>
          <a:lstStyle/>
          <a:p>
            <a:r>
              <a:rPr lang="en-US" altLang="ko-KR" sz="3600" spc="-140" dirty="0"/>
              <a:t>P1. </a:t>
            </a:r>
            <a:r>
              <a:rPr lang="en-US" altLang="ko-KR" sz="3600" spc="-110" dirty="0"/>
              <a:t>Morse Code Decipher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7542" y="1074935"/>
            <a:ext cx="7728915" cy="4001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70" dirty="0">
                <a:latin typeface="Arial"/>
                <a:cs typeface="Arial"/>
              </a:rPr>
              <a:t>Description:</a:t>
            </a:r>
          </a:p>
          <a:p>
            <a:pPr lvl="1"/>
            <a:r>
              <a:rPr lang="en-US" altLang="ko-KR" spc="-110" dirty="0">
                <a:latin typeface="Trebuchet MS"/>
                <a:cs typeface="Trebuchet MS"/>
              </a:rPr>
              <a:t>The goal of this problem is to </a:t>
            </a:r>
            <a:r>
              <a:rPr lang="en-US" altLang="ko-KR" spc="-110" dirty="0">
                <a:solidFill>
                  <a:srgbClr val="FF0000"/>
                </a:solidFill>
                <a:latin typeface="Trebuchet MS"/>
                <a:cs typeface="Trebuchet MS"/>
              </a:rPr>
              <a:t>decipher</a:t>
            </a:r>
            <a:r>
              <a:rPr lang="en-US" altLang="ko-KR" spc="-110" dirty="0">
                <a:latin typeface="Trebuchet MS"/>
                <a:cs typeface="Trebuchet MS"/>
              </a:rPr>
              <a:t> Morse  code to a </a:t>
            </a:r>
            <a:r>
              <a:rPr lang="en-US" altLang="ko-KR" b="1" spc="-110" dirty="0">
                <a:latin typeface="Trebuchet MS"/>
                <a:cs typeface="Trebuchet MS"/>
              </a:rPr>
              <a:t>URL.</a:t>
            </a:r>
          </a:p>
          <a:p>
            <a:pPr lvl="1"/>
            <a:endParaRPr lang="en-US" altLang="ko-KR" b="1" spc="-110" dirty="0">
              <a:latin typeface="Trebuchet MS"/>
              <a:cs typeface="Trebuchet MS"/>
            </a:endParaRPr>
          </a:p>
          <a:p>
            <a:pPr lvl="1"/>
            <a:r>
              <a:rPr lang="en-US" altLang="ko-KR" spc="-125" dirty="0">
                <a:latin typeface="Trebuchet MS"/>
                <a:cs typeface="Trebuchet MS"/>
              </a:rPr>
              <a:t>Morse code is a method used in telecommunication to encode text characters as standardized sequences of two different signal durations, </a:t>
            </a:r>
            <a:r>
              <a:rPr lang="en-US" altLang="ko-KR" b="1" spc="-125" dirty="0">
                <a:latin typeface="Trebuchet MS"/>
                <a:cs typeface="Trebuchet MS"/>
              </a:rPr>
              <a:t>dots </a:t>
            </a:r>
            <a:r>
              <a:rPr lang="en-US" altLang="ko-KR" spc="-125" dirty="0">
                <a:latin typeface="Trebuchet MS"/>
                <a:cs typeface="Trebuchet MS"/>
              </a:rPr>
              <a:t>and </a:t>
            </a:r>
            <a:r>
              <a:rPr lang="en-US" altLang="ko-KR" b="1" spc="-125" dirty="0">
                <a:latin typeface="Trebuchet MS"/>
                <a:cs typeface="Trebuchet MS"/>
              </a:rPr>
              <a:t>dashes</a:t>
            </a:r>
            <a:r>
              <a:rPr lang="en-US" altLang="ko-KR" spc="-125" dirty="0">
                <a:latin typeface="Trebuchet MS"/>
                <a:cs typeface="Trebuchet MS"/>
              </a:rPr>
              <a:t>. </a:t>
            </a:r>
          </a:p>
          <a:p>
            <a:pPr lvl="1"/>
            <a:r>
              <a:rPr lang="en-US" altLang="ko-KR" spc="-125" dirty="0">
                <a:latin typeface="Trebuchet MS"/>
                <a:cs typeface="Trebuchet MS"/>
              </a:rPr>
              <a:t>For this Assignment we denote dots with “.” and dashes with “-”</a:t>
            </a:r>
          </a:p>
          <a:p>
            <a:pPr lvl="1"/>
            <a:endParaRPr lang="en-US" altLang="ko-KR" spc="-125" dirty="0">
              <a:latin typeface="Trebuchet MS"/>
              <a:cs typeface="Trebuchet MS"/>
            </a:endParaRPr>
          </a:p>
          <a:p>
            <a:pPr lvl="1"/>
            <a:r>
              <a:rPr lang="en-US" altLang="ko-KR" spc="-125" dirty="0">
                <a:latin typeface="Trebuchet MS"/>
                <a:cs typeface="Trebuchet MS"/>
              </a:rPr>
              <a:t>For this problem, you will be given a string consists of ‘.’(period) and ‘-’(minus) </a:t>
            </a:r>
          </a:p>
          <a:p>
            <a:pPr lvl="1"/>
            <a:endParaRPr lang="en-US" altLang="ko-KR" spc="-125" dirty="0">
              <a:latin typeface="Trebuchet MS"/>
              <a:cs typeface="Trebuchet MS"/>
            </a:endParaRPr>
          </a:p>
          <a:p>
            <a:pPr lvl="1"/>
            <a:r>
              <a:rPr lang="en-US" altLang="ko-KR" sz="1600" spc="-125" dirty="0">
                <a:latin typeface="Trebuchet MS"/>
                <a:cs typeface="Trebuchet MS"/>
              </a:rPr>
              <a:t>Convert the Morse code into a readable English alphabets and you will get a URL to problem #2</a:t>
            </a:r>
          </a:p>
          <a:p>
            <a:pPr lvl="1"/>
            <a:endParaRPr lang="en-US" altLang="ko-KR" sz="1600" spc="-125" dirty="0">
              <a:latin typeface="Trebuchet MS"/>
              <a:cs typeface="Trebuchet MS"/>
            </a:endParaRPr>
          </a:p>
          <a:p>
            <a:pPr lvl="1" algn="ctr"/>
            <a:endParaRPr lang="en-US" altLang="ko-KR" sz="1600" spc="-125" dirty="0">
              <a:latin typeface="Trebuchet MS"/>
              <a:cs typeface="Trebuchet MS"/>
            </a:endParaRPr>
          </a:p>
          <a:p>
            <a:pPr lvl="1" algn="ctr"/>
            <a:r>
              <a:rPr lang="en-US" altLang="ko-KR" sz="1600" spc="-125" dirty="0">
                <a:solidFill>
                  <a:srgbClr val="FF0000"/>
                </a:solidFill>
                <a:latin typeface="Trebuchet MS"/>
                <a:ea typeface="Batang" panose="02030600000101010101" pitchFamily="18" charset="-127"/>
                <a:cs typeface="Trebuchet MS"/>
              </a:rPr>
              <a:t>★ Note: You will end up with all upper-case alphabets, please convert them into </a:t>
            </a:r>
          </a:p>
          <a:p>
            <a:pPr lvl="1" algn="ctr"/>
            <a:r>
              <a:rPr lang="en-US" altLang="ko-KR" sz="1600" spc="-125" dirty="0">
                <a:solidFill>
                  <a:srgbClr val="FF0000"/>
                </a:solidFill>
                <a:latin typeface="Trebuchet MS"/>
                <a:ea typeface="Batang" panose="02030600000101010101" pitchFamily="18" charset="-127"/>
                <a:cs typeface="Trebuchet MS"/>
              </a:rPr>
              <a:t>	</a:t>
            </a:r>
            <a:r>
              <a:rPr lang="en-US" altLang="ko-KR" sz="1600" b="1" spc="-125" dirty="0">
                <a:solidFill>
                  <a:srgbClr val="FF0000"/>
                </a:solidFill>
                <a:latin typeface="Trebuchet MS"/>
                <a:ea typeface="Batang" panose="02030600000101010101" pitchFamily="18" charset="-127"/>
                <a:cs typeface="Trebuchet MS"/>
              </a:rPr>
              <a:t>ALL  LOWER-CASE </a:t>
            </a:r>
            <a:r>
              <a:rPr lang="en-US" altLang="ko-KR" sz="1600" spc="-125" dirty="0">
                <a:solidFill>
                  <a:srgbClr val="FF0000"/>
                </a:solidFill>
                <a:latin typeface="Trebuchet MS"/>
                <a:ea typeface="Batang" panose="02030600000101010101" pitchFamily="18" charset="-127"/>
                <a:cs typeface="Trebuchet MS"/>
              </a:rPr>
              <a:t>to get to correct page for problem #2 </a:t>
            </a:r>
            <a:r>
              <a:rPr lang="en-US" altLang="ko-KR" sz="1600" spc="-125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rebuchet MS"/>
              </a:rPr>
              <a:t>★</a:t>
            </a:r>
            <a:endParaRPr lang="en-US" altLang="ko-KR" sz="1600" spc="-125" dirty="0">
              <a:latin typeface="Trebuchet MS"/>
              <a:cs typeface="Trebuchet MS"/>
            </a:endParaRPr>
          </a:p>
          <a:p>
            <a:pPr lvl="2"/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3585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542" y="362534"/>
            <a:ext cx="7728915" cy="553998"/>
          </a:xfrm>
        </p:spPr>
        <p:txBody>
          <a:bodyPr/>
          <a:lstStyle/>
          <a:p>
            <a:r>
              <a:rPr lang="en-US" altLang="ko-KR" sz="3600" spc="-140" dirty="0"/>
              <a:t>P1. </a:t>
            </a:r>
            <a:r>
              <a:rPr lang="en-US" altLang="ko-KR" sz="3600" spc="-110" dirty="0"/>
              <a:t>Morse Code Decipher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7542" y="1074934"/>
            <a:ext cx="7728915" cy="3728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70" dirty="0">
                <a:latin typeface="Arial"/>
                <a:cs typeface="Arial"/>
              </a:rPr>
              <a:t>Morse Code Alphabet</a:t>
            </a:r>
          </a:p>
          <a:p>
            <a:pPr lvl="1"/>
            <a:endParaRPr lang="en-US" altLang="ko-KR" spc="-125" dirty="0">
              <a:latin typeface="Trebuchet MS"/>
              <a:cs typeface="Trebuchet MS"/>
            </a:endParaRPr>
          </a:p>
          <a:p>
            <a:pPr lvl="1"/>
            <a:endParaRPr lang="en-US" altLang="ko-KR" sz="1600" spc="-125" dirty="0">
              <a:latin typeface="Trebuchet MS"/>
              <a:cs typeface="Trebuchet MS"/>
            </a:endParaRPr>
          </a:p>
          <a:p>
            <a:pPr lvl="1"/>
            <a:endParaRPr lang="en-US" altLang="ko-KR" sz="1600" spc="-125" dirty="0">
              <a:latin typeface="Trebuchet MS"/>
              <a:cs typeface="Trebuchet MS"/>
            </a:endParaRPr>
          </a:p>
          <a:p>
            <a:pPr lvl="1"/>
            <a:endParaRPr lang="en-US" altLang="ko-KR" sz="1600" spc="-125" dirty="0">
              <a:latin typeface="Trebuchet MS"/>
              <a:cs typeface="Trebuchet MS"/>
            </a:endParaRPr>
          </a:p>
          <a:p>
            <a:pPr lvl="2"/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5" name="그림 4" descr="캐비닛, 실내, 하얀색, 테이블이(가) 표시된 사진&#10;&#10;자동 생성된 설명">
            <a:extLst>
              <a:ext uri="{FF2B5EF4-FFF2-40B4-BE49-F238E27FC236}">
                <a16:creationId xmlns:a16="http://schemas.microsoft.com/office/drawing/2014/main" id="{95C42B47-B1B8-42CC-A52C-084AB3E94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7" y="1606202"/>
            <a:ext cx="7733579" cy="16315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17179E-BD05-4475-A183-01C101836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7" y="3396106"/>
            <a:ext cx="7733579" cy="693159"/>
          </a:xfrm>
          <a:prstGeom prst="rect">
            <a:avLst/>
          </a:prstGeom>
        </p:spPr>
      </p:pic>
      <p:pic>
        <p:nvPicPr>
          <p:cNvPr id="9" name="그림 8" descr="스크린샷, 컴퓨터, 하얀색, 테이블이(가) 표시된 사진&#10;&#10;자동 생성된 설명">
            <a:extLst>
              <a:ext uri="{FF2B5EF4-FFF2-40B4-BE49-F238E27FC236}">
                <a16:creationId xmlns:a16="http://schemas.microsoft.com/office/drawing/2014/main" id="{18D23538-6CD3-49D3-82CA-F9BFADC0B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41" y="4247667"/>
            <a:ext cx="7728915" cy="13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6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542" y="362534"/>
            <a:ext cx="7728915" cy="553998"/>
          </a:xfrm>
        </p:spPr>
        <p:txBody>
          <a:bodyPr/>
          <a:lstStyle/>
          <a:p>
            <a:r>
              <a:rPr lang="en-US" altLang="ko-KR" sz="3600" spc="-140" dirty="0"/>
              <a:t>P1. </a:t>
            </a:r>
            <a:r>
              <a:rPr lang="en-US" altLang="ko-KR" sz="3600" spc="-110" dirty="0"/>
              <a:t>Morse Code Decipher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7542" y="1074935"/>
            <a:ext cx="7728915" cy="44935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70" dirty="0">
                <a:latin typeface="Arial"/>
                <a:cs typeface="Arial"/>
              </a:rPr>
              <a:t>I/O:</a:t>
            </a:r>
          </a:p>
          <a:p>
            <a:pPr lvl="1"/>
            <a:r>
              <a:rPr lang="en-US" altLang="ko-KR" sz="1600" spc="-110" dirty="0">
                <a:latin typeface="Trebuchet MS"/>
                <a:cs typeface="Trebuchet MS"/>
              </a:rPr>
              <a:t>Input:</a:t>
            </a:r>
          </a:p>
          <a:p>
            <a:pPr lvl="1"/>
            <a:r>
              <a:rPr lang="en-US" altLang="ko-KR" sz="1600" spc="-110" dirty="0">
                <a:latin typeface="Trebuchet MS"/>
                <a:cs typeface="Trebuchet MS"/>
              </a:rPr>
              <a:t>	You program should take all string consist of “.” and “-” as input</a:t>
            </a:r>
          </a:p>
          <a:p>
            <a:pPr lvl="1"/>
            <a:endParaRPr lang="en-US" altLang="ko-KR" sz="1600" spc="-110" dirty="0">
              <a:latin typeface="Trebuchet MS"/>
              <a:cs typeface="Trebuchet MS"/>
            </a:endParaRPr>
          </a:p>
          <a:p>
            <a:pPr lvl="1"/>
            <a:r>
              <a:rPr lang="en-US" altLang="ko-KR" sz="1600" spc="-110" dirty="0">
                <a:latin typeface="Trebuchet MS"/>
                <a:cs typeface="Trebuchet MS"/>
              </a:rPr>
              <a:t>Output:</a:t>
            </a:r>
          </a:p>
          <a:p>
            <a:pPr lvl="1"/>
            <a:r>
              <a:rPr lang="en-US" altLang="ko-KR" sz="1600" spc="-110" dirty="0">
                <a:latin typeface="Trebuchet MS"/>
                <a:cs typeface="Trebuchet MS"/>
              </a:rPr>
              <a:t>	Your program should print a URL to the next problem</a:t>
            </a:r>
            <a:endParaRPr lang="en-US" altLang="ko-KR" sz="1600" spc="-125" dirty="0">
              <a:latin typeface="Trebuchet MS"/>
              <a:cs typeface="Trebuchet MS"/>
            </a:endParaRPr>
          </a:p>
          <a:p>
            <a:pPr lvl="1" algn="ctr"/>
            <a:endParaRPr lang="en-US" altLang="ko-KR" sz="1600" spc="-125" dirty="0">
              <a:latin typeface="Trebuchet MS"/>
              <a:cs typeface="Trebuchet MS"/>
            </a:endParaRPr>
          </a:p>
          <a:p>
            <a:pPr lvl="1" algn="ctr"/>
            <a:endParaRPr lang="en-US" altLang="ko-KR" sz="1600" spc="-125" dirty="0">
              <a:latin typeface="Trebuchet MS"/>
              <a:cs typeface="Trebuchet MS"/>
            </a:endParaRPr>
          </a:p>
          <a:p>
            <a:pPr lvl="1" algn="ctr"/>
            <a:r>
              <a:rPr lang="en-US" altLang="ko-KR" sz="1600" spc="-125" dirty="0">
                <a:solidFill>
                  <a:srgbClr val="FF0000"/>
                </a:solidFill>
                <a:latin typeface="Trebuchet MS"/>
                <a:ea typeface="Batang" panose="02030600000101010101" pitchFamily="18" charset="-127"/>
                <a:cs typeface="Trebuchet MS"/>
              </a:rPr>
              <a:t>★ Note: You will end up with all upper-case alphabets, please convert them into </a:t>
            </a:r>
          </a:p>
          <a:p>
            <a:pPr lvl="1" algn="ctr"/>
            <a:r>
              <a:rPr lang="en-US" altLang="ko-KR" sz="1600" spc="-125" dirty="0">
                <a:solidFill>
                  <a:srgbClr val="FF0000"/>
                </a:solidFill>
                <a:latin typeface="Trebuchet MS"/>
                <a:ea typeface="Batang" panose="02030600000101010101" pitchFamily="18" charset="-127"/>
                <a:cs typeface="Trebuchet MS"/>
              </a:rPr>
              <a:t>	</a:t>
            </a:r>
            <a:r>
              <a:rPr lang="en-US" altLang="ko-KR" sz="1600" b="1" spc="-125" dirty="0">
                <a:solidFill>
                  <a:srgbClr val="FF0000"/>
                </a:solidFill>
                <a:latin typeface="Trebuchet MS"/>
                <a:ea typeface="Batang" panose="02030600000101010101" pitchFamily="18" charset="-127"/>
                <a:cs typeface="Trebuchet MS"/>
              </a:rPr>
              <a:t>ALL  LOWER-CASE </a:t>
            </a:r>
            <a:r>
              <a:rPr lang="en-US" altLang="ko-KR" sz="1600" spc="-125" dirty="0">
                <a:solidFill>
                  <a:srgbClr val="FF0000"/>
                </a:solidFill>
                <a:latin typeface="Trebuchet MS"/>
                <a:ea typeface="Batang" panose="02030600000101010101" pitchFamily="18" charset="-127"/>
                <a:cs typeface="Trebuchet MS"/>
              </a:rPr>
              <a:t>to get to correct page for problem #2 </a:t>
            </a:r>
            <a:r>
              <a:rPr lang="en-US" altLang="ko-KR" sz="1600" spc="-125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rebuchet MS"/>
              </a:rPr>
              <a:t>★</a:t>
            </a:r>
          </a:p>
          <a:p>
            <a:pPr lvl="1" algn="ctr"/>
            <a:endParaRPr lang="en-US" altLang="ko-KR" sz="1600" spc="-125" dirty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  <a:cs typeface="Trebuchet MS"/>
            </a:endParaRPr>
          </a:p>
          <a:p>
            <a:pPr lvl="1" algn="ctr"/>
            <a:endParaRPr lang="en-US" altLang="ko-KR" sz="1600" spc="-125" dirty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  <a:cs typeface="Trebuchet MS"/>
            </a:endParaRPr>
          </a:p>
          <a:p>
            <a:pPr lvl="1" algn="l"/>
            <a:r>
              <a:rPr lang="en-US" altLang="ko-KR" sz="1600" spc="-125" dirty="0">
                <a:latin typeface="Trebuchet MS"/>
                <a:cs typeface="Trebuchet MS"/>
              </a:rPr>
              <a:t>Input example					Output example</a:t>
            </a:r>
          </a:p>
          <a:p>
            <a:pPr lvl="1" algn="l"/>
            <a:endParaRPr lang="en-US" altLang="ko-KR" sz="1600" spc="-125" dirty="0">
              <a:latin typeface="Trebuchet MS"/>
              <a:cs typeface="Trebuchet MS"/>
            </a:endParaRPr>
          </a:p>
          <a:p>
            <a:pPr lvl="1" algn="l"/>
            <a:r>
              <a:rPr lang="en-US" altLang="ko-KR" sz="1600" spc="-125" dirty="0">
                <a:latin typeface="Trebuchet MS"/>
                <a:cs typeface="Trebuchet MS"/>
              </a:rPr>
              <a:t>“-. .- ...- . .-. .-.-.- -.-. --- --”				“NAVER.COM”</a:t>
            </a:r>
          </a:p>
          <a:p>
            <a:pPr lvl="1" algn="l"/>
            <a:r>
              <a:rPr lang="en-US" altLang="ko-KR" sz="1600" spc="-125" dirty="0">
                <a:latin typeface="Trebuchet MS"/>
                <a:cs typeface="Trebuchet MS"/>
              </a:rPr>
              <a:t>“.... - - .--. ... ---... -..-. -..-. --. --- --- --. .-.. . .-.-.- -.-. --- --”	“HTTPS://GOOGLE.COM”</a:t>
            </a:r>
          </a:p>
          <a:p>
            <a:pPr lvl="1" algn="l"/>
            <a:endParaRPr lang="en-US" altLang="ko-KR" sz="1600" spc="-125" dirty="0">
              <a:latin typeface="Trebuchet MS"/>
              <a:cs typeface="Trebuchet MS"/>
            </a:endParaRPr>
          </a:p>
          <a:p>
            <a:pPr lvl="2"/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9965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045" y="337820"/>
            <a:ext cx="6988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P2. </a:t>
            </a:r>
            <a:r>
              <a:rPr sz="3600" spc="-130" dirty="0"/>
              <a:t>Personal </a:t>
            </a:r>
            <a:r>
              <a:rPr sz="3600" spc="-135" dirty="0"/>
              <a:t>Information</a:t>
            </a:r>
            <a:r>
              <a:rPr sz="3600" spc="-580" dirty="0"/>
              <a:t> </a:t>
            </a:r>
            <a:r>
              <a:rPr sz="3600" spc="-135" dirty="0"/>
              <a:t>Classifier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95045" y="1059560"/>
            <a:ext cx="7620000" cy="313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75" dirty="0">
                <a:latin typeface="Arial"/>
                <a:cs typeface="Arial"/>
              </a:rPr>
              <a:t>Description: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85" dirty="0">
                <a:latin typeface="Trebuchet MS"/>
                <a:cs typeface="Trebuchet MS"/>
              </a:rPr>
              <a:t>Read</a:t>
            </a:r>
            <a:r>
              <a:rPr sz="1800" spc="-229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21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text</a:t>
            </a:r>
            <a:r>
              <a:rPr sz="1800" spc="-22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file</a:t>
            </a:r>
            <a:r>
              <a:rPr sz="1800" spc="-229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and</a:t>
            </a:r>
            <a:r>
              <a:rPr sz="1800" spc="-22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Identify</a:t>
            </a:r>
            <a:r>
              <a:rPr sz="1800" spc="-2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229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personal</a:t>
            </a:r>
            <a:r>
              <a:rPr sz="1800" spc="-24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information</a:t>
            </a:r>
            <a:endParaRPr sz="1800">
              <a:latin typeface="Trebuchet MS"/>
              <a:cs typeface="Trebuchet MS"/>
            </a:endParaRPr>
          </a:p>
          <a:p>
            <a:pPr marL="927100" marR="5080">
              <a:lnSpc>
                <a:spcPct val="100000"/>
              </a:lnSpc>
            </a:pPr>
            <a:r>
              <a:rPr sz="1800" spc="-85" dirty="0">
                <a:latin typeface="Trebuchet MS"/>
                <a:cs typeface="Trebuchet MS"/>
              </a:rPr>
              <a:t>Then</a:t>
            </a:r>
            <a:r>
              <a:rPr sz="1800" spc="-22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you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have</a:t>
            </a:r>
            <a:r>
              <a:rPr sz="1800" spc="-21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to</a:t>
            </a:r>
            <a:r>
              <a:rPr sz="1800" spc="-240" dirty="0"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FF0000"/>
                </a:solidFill>
                <a:latin typeface="Trebuchet MS"/>
                <a:cs typeface="Trebuchet MS"/>
              </a:rPr>
              <a:t>count</a:t>
            </a:r>
            <a:r>
              <a:rPr sz="1800" spc="-22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800" spc="-2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FF0000"/>
                </a:solidFill>
                <a:latin typeface="Trebuchet MS"/>
                <a:cs typeface="Trebuchet MS"/>
              </a:rPr>
              <a:t>number</a:t>
            </a:r>
            <a:r>
              <a:rPr sz="1800" spc="-22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1800" spc="-2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0000"/>
                </a:solidFill>
                <a:latin typeface="Trebuchet MS"/>
                <a:cs typeface="Trebuchet MS"/>
              </a:rPr>
              <a:t>each</a:t>
            </a:r>
            <a:r>
              <a:rPr sz="1800" spc="-2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FF0000"/>
                </a:solidFill>
                <a:latin typeface="Trebuchet MS"/>
                <a:cs typeface="Trebuchet MS"/>
              </a:rPr>
              <a:t>category</a:t>
            </a:r>
            <a:r>
              <a:rPr sz="1800" spc="-2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to</a:t>
            </a:r>
            <a:r>
              <a:rPr sz="1800" spc="-24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complete</a:t>
            </a:r>
            <a:r>
              <a:rPr sz="1800" spc="-23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the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URL  </a:t>
            </a:r>
            <a:r>
              <a:rPr sz="1800" spc="-60" dirty="0">
                <a:latin typeface="Trebuchet MS"/>
                <a:cs typeface="Trebuchet MS"/>
              </a:rPr>
              <a:t>to</a:t>
            </a:r>
            <a:r>
              <a:rPr sz="1800" spc="-229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the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question</a:t>
            </a:r>
            <a:r>
              <a:rPr sz="1800" spc="-24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number</a:t>
            </a:r>
            <a:r>
              <a:rPr sz="1800" spc="-2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rebuchet MS"/>
              <a:cs typeface="Trebuchet MS"/>
            </a:endParaRPr>
          </a:p>
          <a:p>
            <a:pPr marL="469265">
              <a:lnSpc>
                <a:spcPts val="2160"/>
              </a:lnSpc>
            </a:pPr>
            <a:r>
              <a:rPr sz="18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Input: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ts val="1920"/>
              </a:lnSpc>
            </a:pPr>
            <a:r>
              <a:rPr sz="1600" spc="-80" dirty="0">
                <a:latin typeface="Trebuchet MS"/>
                <a:cs typeface="Trebuchet MS"/>
              </a:rPr>
              <a:t>All</a:t>
            </a:r>
            <a:r>
              <a:rPr sz="1600" spc="-20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of</a:t>
            </a:r>
            <a:r>
              <a:rPr sz="1600" spc="-21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the</a:t>
            </a:r>
            <a:r>
              <a:rPr sz="1600" spc="-215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text</a:t>
            </a:r>
            <a:r>
              <a:rPr sz="1600" spc="-21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in</a:t>
            </a:r>
            <a:r>
              <a:rPr sz="1600" spc="-215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URL’s</a:t>
            </a:r>
            <a:r>
              <a:rPr sz="1600" spc="-195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report</a:t>
            </a:r>
            <a:r>
              <a:rPr sz="1600" spc="-204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must</a:t>
            </a:r>
            <a:r>
              <a:rPr sz="1600" spc="-21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be</a:t>
            </a:r>
            <a:r>
              <a:rPr sz="1600" spc="-215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accepted</a:t>
            </a:r>
            <a:r>
              <a:rPr sz="1600" spc="-24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as</a:t>
            </a:r>
            <a:r>
              <a:rPr sz="1600" spc="-215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input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rebuchet MS"/>
              <a:cs typeface="Trebuchet MS"/>
            </a:endParaRPr>
          </a:p>
          <a:p>
            <a:pPr marL="469265">
              <a:lnSpc>
                <a:spcPts val="2160"/>
              </a:lnSpc>
            </a:pPr>
            <a:r>
              <a:rPr sz="1800" b="1" u="sng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Output: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ts val="1920"/>
              </a:lnSpc>
            </a:pPr>
            <a:r>
              <a:rPr sz="1600" spc="-90" dirty="0">
                <a:latin typeface="Trebuchet MS"/>
                <a:cs typeface="Trebuchet MS"/>
              </a:rPr>
              <a:t>Print</a:t>
            </a:r>
            <a:r>
              <a:rPr sz="1600" spc="-215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the</a:t>
            </a:r>
            <a:r>
              <a:rPr sz="1600" spc="-215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number</a:t>
            </a:r>
            <a:r>
              <a:rPr sz="1600" spc="-21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of</a:t>
            </a:r>
            <a:r>
              <a:rPr sz="1600" spc="-210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each</a:t>
            </a:r>
            <a:r>
              <a:rPr sz="1600" spc="-229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personal</a:t>
            </a:r>
            <a:r>
              <a:rPr sz="1600" spc="-225" dirty="0">
                <a:latin typeface="Trebuchet MS"/>
                <a:cs typeface="Trebuchet MS"/>
              </a:rPr>
              <a:t> </a:t>
            </a:r>
            <a:r>
              <a:rPr sz="1600" spc="-105" dirty="0">
                <a:latin typeface="Trebuchet MS"/>
                <a:cs typeface="Trebuchet MS"/>
              </a:rPr>
              <a:t>information</a:t>
            </a:r>
            <a:r>
              <a:rPr sz="1600" spc="-195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type</a:t>
            </a:r>
            <a:r>
              <a:rPr sz="1600" spc="-22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in</a:t>
            </a:r>
            <a:r>
              <a:rPr sz="1600" spc="-200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order.</a:t>
            </a:r>
            <a:endParaRPr sz="1600">
              <a:latin typeface="Trebuchet MS"/>
              <a:cs typeface="Trebuchet MS"/>
            </a:endParaRPr>
          </a:p>
          <a:p>
            <a:pPr marL="1189355" lvl="1" indent="-262890">
              <a:lnSpc>
                <a:spcPct val="100000"/>
              </a:lnSpc>
              <a:buAutoNum type="arabicParenBoth"/>
              <a:tabLst>
                <a:tab pos="1189990" algn="l"/>
              </a:tabLst>
            </a:pPr>
            <a:r>
              <a:rPr sz="1600" spc="-95" dirty="0">
                <a:latin typeface="Trebuchet MS"/>
                <a:cs typeface="Trebuchet MS"/>
              </a:rPr>
              <a:t>social </a:t>
            </a:r>
            <a:r>
              <a:rPr sz="1600" spc="-100" dirty="0">
                <a:latin typeface="Trebuchet MS"/>
                <a:cs typeface="Trebuchet MS"/>
              </a:rPr>
              <a:t>security</a:t>
            </a:r>
            <a:r>
              <a:rPr sz="1600" spc="-345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number</a:t>
            </a:r>
            <a:endParaRPr sz="1600">
              <a:latin typeface="Trebuchet MS"/>
              <a:cs typeface="Trebuchet MS"/>
            </a:endParaRPr>
          </a:p>
          <a:p>
            <a:pPr marL="1188720" lvl="1" indent="-262255">
              <a:lnSpc>
                <a:spcPct val="100000"/>
              </a:lnSpc>
              <a:buAutoNum type="arabicParenBoth"/>
              <a:tabLst>
                <a:tab pos="1189355" algn="l"/>
              </a:tabLst>
            </a:pPr>
            <a:r>
              <a:rPr sz="1600" spc="-90" dirty="0">
                <a:latin typeface="Trebuchet MS"/>
                <a:cs typeface="Trebuchet MS"/>
              </a:rPr>
              <a:t>email</a:t>
            </a:r>
            <a:r>
              <a:rPr sz="1600" spc="-220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address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7705" y="4413250"/>
            <a:ext cx="1352550" cy="751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95"/>
              </a:lnSpc>
              <a:spcBef>
                <a:spcPts val="95"/>
              </a:spcBef>
            </a:pPr>
            <a:r>
              <a:rPr sz="1600" b="1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Output</a:t>
            </a:r>
            <a:r>
              <a:rPr sz="1600" b="1" u="sng" spc="-2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example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895"/>
              </a:lnSpc>
            </a:pP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Trebuchet MS"/>
                <a:cs typeface="Trebuchet MS"/>
              </a:rPr>
              <a:t>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2245" y="4413250"/>
            <a:ext cx="260032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95"/>
              </a:lnSpc>
              <a:spcBef>
                <a:spcPts val="95"/>
              </a:spcBef>
            </a:pPr>
            <a:r>
              <a:rPr sz="1600" b="1" u="sng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Input</a:t>
            </a:r>
            <a:r>
              <a:rPr sz="1600" b="1" u="sng" spc="-2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example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895"/>
              </a:lnSpc>
            </a:pPr>
            <a:r>
              <a:rPr sz="1600" spc="-5" dirty="0">
                <a:latin typeface="Calibri"/>
                <a:cs typeface="Calibri"/>
              </a:rPr>
              <a:t>research of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ksyang...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Calibri"/>
                <a:cs typeface="Calibri"/>
              </a:rPr>
              <a:t>bbb 960122-1011111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aaa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spc="-100" dirty="0">
                <a:latin typeface="Trebuchet MS"/>
                <a:cs typeface="Trebuchet MS"/>
              </a:rPr>
              <a:t>Korea</a:t>
            </a:r>
            <a:r>
              <a:rPr sz="1600" spc="-275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korea</a:t>
            </a:r>
            <a:r>
              <a:rPr sz="1600" spc="-275" dirty="0">
                <a:latin typeface="Trebuchet MS"/>
                <a:cs typeface="Trebuchet MS"/>
              </a:rPr>
              <a:t> </a:t>
            </a:r>
            <a:r>
              <a:rPr sz="1600" spc="-114" dirty="0">
                <a:latin typeface="Trebuchet MS"/>
                <a:cs typeface="Trebuchet MS"/>
                <a:hlinkClick r:id="rId2"/>
              </a:rPr>
              <a:t>abc@korea.ac.kr</a:t>
            </a:r>
            <a:r>
              <a:rPr sz="1600" spc="-290" dirty="0">
                <a:latin typeface="Trebuchet MS"/>
                <a:cs typeface="Trebuchet MS"/>
                <a:hlinkClick r:id="rId2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ccc</a:t>
            </a:r>
            <a:endParaRPr sz="1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515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044" y="337820"/>
            <a:ext cx="814415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P3. </a:t>
            </a:r>
            <a:r>
              <a:rPr spc="-130" dirty="0"/>
              <a:t>Anonymize </a:t>
            </a:r>
            <a:r>
              <a:rPr spc="-130" dirty="0" smtClean="0"/>
              <a:t>Personal</a:t>
            </a:r>
            <a:r>
              <a:rPr lang="en-US" spc="-130" dirty="0" smtClean="0"/>
              <a:t> </a:t>
            </a:r>
            <a:r>
              <a:rPr spc="-635" dirty="0" smtClean="0"/>
              <a:t> </a:t>
            </a:r>
            <a:r>
              <a:rPr spc="-135" dirty="0"/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6368" y="1308481"/>
            <a:ext cx="64782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75" dirty="0">
                <a:latin typeface="Arial"/>
                <a:cs typeface="Arial"/>
              </a:rPr>
              <a:t>Description:</a:t>
            </a:r>
            <a:endParaRPr sz="1800" dirty="0">
              <a:latin typeface="Arial"/>
              <a:cs typeface="Arial"/>
            </a:endParaRPr>
          </a:p>
          <a:p>
            <a:pPr marL="927100" marR="844550">
              <a:lnSpc>
                <a:spcPct val="100000"/>
              </a:lnSpc>
            </a:pPr>
            <a:r>
              <a:rPr sz="1800" b="1" spc="-85" dirty="0">
                <a:latin typeface="Trebuchet MS"/>
                <a:cs typeface="Trebuchet MS"/>
              </a:rPr>
              <a:t>R</a:t>
            </a:r>
            <a:r>
              <a:rPr sz="1800" spc="-85" dirty="0">
                <a:latin typeface="Trebuchet MS"/>
                <a:cs typeface="Trebuchet MS"/>
              </a:rPr>
              <a:t>ead</a:t>
            </a:r>
            <a:r>
              <a:rPr sz="1800" spc="-2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21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text</a:t>
            </a:r>
            <a:r>
              <a:rPr sz="1800" spc="-22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file</a:t>
            </a:r>
            <a:r>
              <a:rPr sz="1800" spc="-22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and</a:t>
            </a:r>
            <a:r>
              <a:rPr sz="1800" spc="-22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Identify</a:t>
            </a:r>
            <a:r>
              <a:rPr sz="1800" spc="-2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21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personal</a:t>
            </a:r>
            <a:r>
              <a:rPr sz="1800" spc="-24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information  </a:t>
            </a:r>
            <a:r>
              <a:rPr sz="1800" spc="-85" dirty="0">
                <a:latin typeface="Trebuchet MS"/>
                <a:cs typeface="Trebuchet MS"/>
              </a:rPr>
              <a:t>Then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FF0000"/>
                </a:solidFill>
                <a:latin typeface="Trebuchet MS"/>
                <a:cs typeface="Trebuchet MS"/>
              </a:rPr>
              <a:t>anonymize</a:t>
            </a:r>
            <a:r>
              <a:rPr sz="1800" spc="-2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the</a:t>
            </a:r>
            <a:r>
              <a:rPr sz="1800" spc="-21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personal</a:t>
            </a:r>
            <a:r>
              <a:rPr sz="1800" spc="-24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information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you</a:t>
            </a:r>
            <a:r>
              <a:rPr sz="1800" spc="-229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found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Trebuchet MS"/>
              <a:cs typeface="Trebuchet MS"/>
            </a:endParaRPr>
          </a:p>
          <a:p>
            <a:pPr marL="1170940" lvl="1" indent="-2444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171575" algn="l"/>
              </a:tabLst>
            </a:pPr>
            <a:r>
              <a:rPr sz="1800" b="1" spc="-90" dirty="0">
                <a:latin typeface="Trebuchet MS"/>
                <a:cs typeface="Trebuchet MS"/>
              </a:rPr>
              <a:t>Social </a:t>
            </a:r>
            <a:r>
              <a:rPr sz="1800" b="1" spc="-100" dirty="0">
                <a:latin typeface="Trebuchet MS"/>
                <a:cs typeface="Trebuchet MS"/>
              </a:rPr>
              <a:t>security</a:t>
            </a:r>
            <a:r>
              <a:rPr sz="1800" b="1" spc="-395" dirty="0">
                <a:latin typeface="Trebuchet MS"/>
                <a:cs typeface="Trebuchet MS"/>
              </a:rPr>
              <a:t> </a:t>
            </a:r>
            <a:r>
              <a:rPr sz="1800" b="1" spc="-95" dirty="0">
                <a:latin typeface="Trebuchet MS"/>
                <a:cs typeface="Trebuchet MS"/>
              </a:rPr>
              <a:t>number</a:t>
            </a:r>
            <a:endParaRPr sz="1800" dirty="0">
              <a:latin typeface="Trebuchet MS"/>
              <a:cs typeface="Trebuchet MS"/>
            </a:endParaRPr>
          </a:p>
          <a:p>
            <a:pPr marL="2127885" lvl="2" indent="-287020">
              <a:lnSpc>
                <a:spcPct val="100000"/>
              </a:lnSpc>
              <a:buFont typeface="Arial"/>
              <a:buChar char="•"/>
              <a:tabLst>
                <a:tab pos="2127885" algn="l"/>
                <a:tab pos="2128520" algn="l"/>
              </a:tabLst>
            </a:pPr>
            <a:r>
              <a:rPr sz="1800" spc="-105" dirty="0">
                <a:latin typeface="Trebuchet MS"/>
                <a:cs typeface="Trebuchet MS"/>
              </a:rPr>
              <a:t>YYMMDD-GAAAANC </a:t>
            </a:r>
            <a:r>
              <a:rPr sz="1800" spc="-55" dirty="0">
                <a:latin typeface="Trebuchet MS"/>
                <a:cs typeface="Trebuchet MS"/>
              </a:rPr>
              <a:t>-&gt;</a:t>
            </a:r>
            <a:r>
              <a:rPr sz="1800" spc="-37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YYMMDD-GXXXXXX</a:t>
            </a:r>
            <a:endParaRPr sz="1800" dirty="0">
              <a:latin typeface="Trebuchet MS"/>
              <a:cs typeface="Trebuchet MS"/>
            </a:endParaRPr>
          </a:p>
          <a:p>
            <a:pPr marL="1170940" lvl="1" indent="-244475">
              <a:lnSpc>
                <a:spcPct val="100000"/>
              </a:lnSpc>
              <a:buAutoNum type="arabicPeriod"/>
              <a:tabLst>
                <a:tab pos="1171575" algn="l"/>
              </a:tabLst>
            </a:pPr>
            <a:r>
              <a:rPr sz="1800" b="1" spc="-90" dirty="0">
                <a:latin typeface="Trebuchet MS"/>
                <a:cs typeface="Trebuchet MS"/>
              </a:rPr>
              <a:t>Email</a:t>
            </a:r>
            <a:r>
              <a:rPr sz="1800" b="1" spc="-240" dirty="0">
                <a:latin typeface="Trebuchet MS"/>
                <a:cs typeface="Trebuchet MS"/>
              </a:rPr>
              <a:t> </a:t>
            </a:r>
            <a:r>
              <a:rPr sz="1800" b="1" spc="-95" dirty="0">
                <a:latin typeface="Trebuchet MS"/>
                <a:cs typeface="Trebuchet MS"/>
              </a:rPr>
              <a:t>address</a:t>
            </a:r>
            <a:endParaRPr sz="1800" dirty="0">
              <a:latin typeface="Trebuchet MS"/>
              <a:cs typeface="Trebuchet MS"/>
            </a:endParaRPr>
          </a:p>
          <a:p>
            <a:pPr marL="2127885" lvl="2" indent="-287020">
              <a:lnSpc>
                <a:spcPct val="100000"/>
              </a:lnSpc>
              <a:buFont typeface="Arial"/>
              <a:buChar char="•"/>
              <a:tabLst>
                <a:tab pos="2127885" algn="l"/>
                <a:tab pos="2128520" algn="l"/>
              </a:tabLst>
            </a:pPr>
            <a:r>
              <a:rPr sz="1800" spc="-105" dirty="0">
                <a:latin typeface="Trebuchet MS"/>
                <a:cs typeface="Trebuchet MS"/>
                <a:hlinkClick r:id="rId2"/>
              </a:rPr>
              <a:t>dkku2124@korea.ac.kr </a:t>
            </a:r>
            <a:r>
              <a:rPr sz="1800" spc="-55" dirty="0">
                <a:latin typeface="Trebuchet MS"/>
                <a:cs typeface="Trebuchet MS"/>
              </a:rPr>
              <a:t>-&gt;</a:t>
            </a:r>
            <a:r>
              <a:rPr sz="1800" spc="-38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  <a:hlinkClick r:id="rId3"/>
              </a:rPr>
              <a:t>dkku2124@XXXX.ac.kr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3986022"/>
            <a:ext cx="1434465" cy="751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sz="1600" b="1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Output</a:t>
            </a:r>
            <a:r>
              <a:rPr sz="1600" b="1" u="sng" spc="-2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example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ts val="1900"/>
              </a:lnSpc>
            </a:pPr>
            <a:r>
              <a:rPr sz="1600" spc="-10" dirty="0">
                <a:latin typeface="Calibri"/>
                <a:cs typeface="Calibri"/>
              </a:rPr>
              <a:t>960122-1XXXXXX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20" dirty="0">
                <a:latin typeface="Trebuchet MS"/>
                <a:cs typeface="Trebuchet MS"/>
                <a:hlinkClick r:id="rId4"/>
              </a:rPr>
              <a:t>abc@XXXX.ac.kr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3380" y="3986022"/>
            <a:ext cx="260032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sz="1600" b="1" u="sng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Input</a:t>
            </a:r>
            <a:r>
              <a:rPr sz="1600" b="1" u="sng" spc="-2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example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research of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ksyang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…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spc="-100" dirty="0">
                <a:latin typeface="Trebuchet MS"/>
                <a:cs typeface="Trebuchet MS"/>
              </a:rPr>
              <a:t>Korea</a:t>
            </a:r>
            <a:r>
              <a:rPr sz="1600" spc="-275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korea</a:t>
            </a:r>
            <a:r>
              <a:rPr sz="1600" spc="-275" dirty="0">
                <a:latin typeface="Trebuchet MS"/>
                <a:cs typeface="Trebuchet MS"/>
              </a:rPr>
              <a:t> </a:t>
            </a:r>
            <a:r>
              <a:rPr sz="1600" spc="-114" dirty="0">
                <a:latin typeface="Trebuchet MS"/>
                <a:cs typeface="Trebuchet MS"/>
                <a:hlinkClick r:id="rId5"/>
              </a:rPr>
              <a:t>abc@korea.ac.kr</a:t>
            </a:r>
            <a:r>
              <a:rPr sz="1600" spc="-290" dirty="0">
                <a:latin typeface="Trebuchet MS"/>
                <a:cs typeface="Trebuchet MS"/>
                <a:hlinkClick r:id="rId5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ccc</a:t>
            </a: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7224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248" y="251459"/>
            <a:ext cx="782574" cy="927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3419" y="251459"/>
            <a:ext cx="3388614" cy="927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542" y="362534"/>
            <a:ext cx="309816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pc="-5" dirty="0"/>
              <a:t>2</a:t>
            </a:r>
            <a:r>
              <a:rPr spc="-5"/>
              <a:t>.</a:t>
            </a:r>
            <a:r>
              <a:rPr spc="-60"/>
              <a:t> </a:t>
            </a:r>
            <a:r>
              <a:rPr spc="-5" dirty="0"/>
              <a:t>Submissions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7542" y="1047693"/>
            <a:ext cx="7742020" cy="502701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340"/>
              </a:spcBef>
              <a:buChar char="•"/>
              <a:tabLst>
                <a:tab pos="185420" algn="l"/>
              </a:tabLst>
            </a:pPr>
            <a:r>
              <a:rPr sz="2100" spc="-225" dirty="0">
                <a:latin typeface="Arial"/>
                <a:cs typeface="Arial"/>
              </a:rPr>
              <a:t>You </a:t>
            </a:r>
            <a:r>
              <a:rPr sz="2100" spc="-130" dirty="0">
                <a:latin typeface="Arial"/>
                <a:cs typeface="Arial"/>
              </a:rPr>
              <a:t>have </a:t>
            </a:r>
            <a:r>
              <a:rPr sz="2100" spc="20" dirty="0">
                <a:latin typeface="Arial"/>
                <a:cs typeface="Arial"/>
              </a:rPr>
              <a:t>to </a:t>
            </a:r>
            <a:r>
              <a:rPr sz="2100" spc="-55" dirty="0">
                <a:latin typeface="Arial"/>
                <a:cs typeface="Arial"/>
              </a:rPr>
              <a:t>submit </a:t>
            </a:r>
            <a:r>
              <a:rPr sz="2100" spc="-45" dirty="0">
                <a:latin typeface="Arial"/>
                <a:cs typeface="Arial"/>
              </a:rPr>
              <a:t>following</a:t>
            </a:r>
            <a:r>
              <a:rPr sz="2100" spc="-125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materials</a:t>
            </a:r>
            <a:endParaRPr sz="2100" dirty="0">
              <a:latin typeface="Arial"/>
              <a:cs typeface="Arial"/>
            </a:endParaRPr>
          </a:p>
          <a:p>
            <a:pPr marL="697865" marR="61594" lvl="1" indent="-342265">
              <a:lnSpc>
                <a:spcPts val="1939"/>
              </a:lnSpc>
              <a:spcBef>
                <a:spcPts val="455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sz="1800" b="1" spc="-114" dirty="0">
                <a:solidFill>
                  <a:srgbClr val="FF0000"/>
                </a:solidFill>
                <a:latin typeface="Trebuchet MS"/>
                <a:cs typeface="Trebuchet MS"/>
              </a:rPr>
              <a:t>Source</a:t>
            </a:r>
            <a:r>
              <a:rPr sz="1800" b="1" spc="-1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FF0000"/>
                </a:solidFill>
                <a:latin typeface="Trebuchet MS"/>
                <a:cs typeface="Trebuchet MS"/>
              </a:rPr>
              <a:t>code</a:t>
            </a:r>
            <a:r>
              <a:rPr sz="1800" b="1" spc="-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100" dirty="0">
                <a:latin typeface="Arial"/>
                <a:cs typeface="Arial"/>
              </a:rPr>
              <a:t>an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FF0000"/>
                </a:solidFill>
                <a:latin typeface="Trebuchet MS"/>
                <a:cs typeface="Trebuchet MS"/>
              </a:rPr>
              <a:t>executable</a:t>
            </a:r>
            <a:r>
              <a:rPr sz="1800" b="1" spc="-1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110" dirty="0" smtClean="0">
                <a:solidFill>
                  <a:srgbClr val="FF0000"/>
                </a:solidFill>
                <a:latin typeface="Trebuchet MS"/>
                <a:cs typeface="Trebuchet MS"/>
              </a:rPr>
              <a:t>file</a:t>
            </a:r>
            <a:r>
              <a:rPr lang="en-US" sz="1800" b="1" spc="-110" dirty="0" smtClean="0">
                <a:solidFill>
                  <a:srgbClr val="FF0000"/>
                </a:solidFill>
                <a:latin typeface="Trebuchet MS"/>
                <a:cs typeface="Trebuchet MS"/>
              </a:rPr>
              <a:t> (exe for c/</a:t>
            </a:r>
            <a:r>
              <a:rPr lang="en-US" sz="1800" b="1" spc="-110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c++</a:t>
            </a:r>
            <a:r>
              <a:rPr lang="en-US" sz="1800" b="1" spc="-110" dirty="0" smtClean="0">
                <a:solidFill>
                  <a:srgbClr val="FF0000"/>
                </a:solidFill>
                <a:latin typeface="Trebuchet MS"/>
                <a:cs typeface="Trebuchet MS"/>
              </a:rPr>
              <a:t>, jar for java)</a:t>
            </a:r>
            <a:r>
              <a:rPr sz="1800" b="1" spc="-150" dirty="0" smtClean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program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checks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40" dirty="0" smtClean="0">
                <a:latin typeface="Arial"/>
                <a:cs typeface="Arial"/>
              </a:rPr>
              <a:t>validity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input </a:t>
            </a:r>
            <a:r>
              <a:rPr sz="1800" spc="-55" dirty="0">
                <a:latin typeface="Arial"/>
                <a:cs typeface="Arial"/>
              </a:rPr>
              <a:t>string </a:t>
            </a:r>
            <a:r>
              <a:rPr lang="en-US" altLang="ko-KR" sz="1800" spc="-55" dirty="0">
                <a:latin typeface="Arial"/>
                <a:cs typeface="Arial"/>
              </a:rPr>
              <a:t>by </a:t>
            </a:r>
            <a:r>
              <a:rPr lang="en-US" altLang="ko-KR" sz="1800" spc="-20" dirty="0">
                <a:latin typeface="Arial"/>
                <a:cs typeface="Arial"/>
              </a:rPr>
              <a:t>using </a:t>
            </a:r>
            <a:r>
              <a:rPr lang="en-US" altLang="ko-KR" sz="1800" spc="-5" dirty="0">
                <a:latin typeface="Arial"/>
                <a:cs typeface="Arial"/>
              </a:rPr>
              <a:t>one of the below </a:t>
            </a:r>
            <a:r>
              <a:rPr lang="en-US" altLang="ko-KR" sz="1800" spc="-5" dirty="0" smtClean="0">
                <a:latin typeface="Arial"/>
                <a:cs typeface="Arial"/>
              </a:rPr>
              <a:t>libraries (or any other regex library is fine)</a:t>
            </a:r>
            <a:endParaRPr lang="en-US" altLang="ko-KR" sz="1800" spc="-5" dirty="0">
              <a:latin typeface="Arial"/>
              <a:cs typeface="Arial"/>
            </a:endParaRPr>
          </a:p>
          <a:p>
            <a:pPr marL="1155065" marR="61594" lvl="2" indent="-342265">
              <a:lnSpc>
                <a:spcPts val="1939"/>
              </a:lnSpc>
              <a:spcBef>
                <a:spcPts val="455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lang="en-US" altLang="ko-KR" b="1" spc="-100" dirty="0">
                <a:latin typeface="Arial"/>
                <a:cs typeface="Arial"/>
              </a:rPr>
              <a:t>Python re (recommended</a:t>
            </a:r>
            <a:r>
              <a:rPr lang="en-US" altLang="ko-KR" b="1" spc="-100" dirty="0" smtClean="0">
                <a:latin typeface="Arial"/>
                <a:cs typeface="Arial"/>
              </a:rPr>
              <a:t>) </a:t>
            </a:r>
            <a:endParaRPr lang="en-US" altLang="ko-KR" b="1" spc="-100" dirty="0">
              <a:latin typeface="Arial"/>
              <a:cs typeface="Arial"/>
            </a:endParaRPr>
          </a:p>
          <a:p>
            <a:pPr marL="1155065" marR="61594" lvl="2" indent="-342265">
              <a:lnSpc>
                <a:spcPts val="1939"/>
              </a:lnSpc>
              <a:spcBef>
                <a:spcPts val="455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lang="en-US" altLang="ko-KR" spc="-100" dirty="0">
                <a:latin typeface="Arial"/>
                <a:cs typeface="Arial"/>
              </a:rPr>
              <a:t>PCRE (recommended)</a:t>
            </a:r>
          </a:p>
          <a:p>
            <a:pPr marL="1155065" marR="61594" lvl="2" indent="-342265">
              <a:lnSpc>
                <a:spcPts val="1939"/>
              </a:lnSpc>
              <a:spcBef>
                <a:spcPts val="455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lang="en-US" altLang="ko-KR" dirty="0"/>
              <a:t>Regex </a:t>
            </a:r>
          </a:p>
          <a:p>
            <a:pPr marL="697865" marR="61594" lvl="1" indent="-342265">
              <a:lnSpc>
                <a:spcPts val="1939"/>
              </a:lnSpc>
              <a:spcBef>
                <a:spcPts val="455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sz="1800" spc="-160" dirty="0">
                <a:latin typeface="Arial"/>
                <a:cs typeface="Arial"/>
              </a:rPr>
              <a:t>A </a:t>
            </a:r>
            <a:r>
              <a:rPr lang="en-US" altLang="ko-KR" sz="1800" spc="-160" dirty="0"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FF0000"/>
                </a:solidFill>
                <a:latin typeface="Trebuchet MS"/>
                <a:cs typeface="Trebuchet MS"/>
              </a:rPr>
              <a:t>report </a:t>
            </a:r>
            <a:r>
              <a:rPr sz="1800" b="1" spc="-95" dirty="0">
                <a:solidFill>
                  <a:srgbClr val="FF0000"/>
                </a:solidFill>
                <a:latin typeface="Trebuchet MS"/>
                <a:cs typeface="Trebuchet MS"/>
              </a:rPr>
              <a:t>file</a:t>
            </a:r>
            <a:r>
              <a:rPr sz="1800" spc="-95" dirty="0">
                <a:latin typeface="Arial"/>
                <a:cs typeface="Arial"/>
              </a:rPr>
              <a:t>. </a:t>
            </a:r>
            <a:r>
              <a:rPr sz="1800" spc="25" dirty="0">
                <a:latin typeface="Arial"/>
                <a:cs typeface="Arial"/>
              </a:rPr>
              <a:t>It </a:t>
            </a:r>
            <a:r>
              <a:rPr lang="en-US" spc="-70" dirty="0" smtClean="0">
                <a:latin typeface="Arial"/>
                <a:cs typeface="Arial"/>
              </a:rPr>
              <a:t>must include the </a:t>
            </a:r>
            <a:r>
              <a:rPr lang="en-US" b="1" spc="-70" dirty="0" smtClean="0">
                <a:latin typeface="Arial"/>
                <a:cs typeface="Arial"/>
              </a:rPr>
              <a:t>regular expression</a:t>
            </a:r>
            <a:r>
              <a:rPr lang="en-US" spc="-70" dirty="0" smtClean="0">
                <a:latin typeface="Arial"/>
                <a:cs typeface="Arial"/>
              </a:rPr>
              <a:t> you used, and the </a:t>
            </a:r>
            <a:r>
              <a:rPr lang="en-US" b="1" spc="-70" dirty="0" smtClean="0">
                <a:latin typeface="Arial"/>
                <a:cs typeface="Arial"/>
              </a:rPr>
              <a:t>resulting output</a:t>
            </a:r>
            <a:r>
              <a:rPr lang="en-US" spc="-70" dirty="0" smtClean="0">
                <a:latin typeface="Arial"/>
                <a:cs typeface="Arial"/>
              </a:rPr>
              <a:t>. You should also </a:t>
            </a:r>
            <a:r>
              <a:rPr sz="1800" spc="-85" dirty="0" smtClean="0">
                <a:latin typeface="Arial"/>
                <a:cs typeface="Arial"/>
              </a:rPr>
              <a:t>describe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b="1" spc="-50" dirty="0">
                <a:latin typeface="Arial"/>
                <a:cs typeface="Arial"/>
              </a:rPr>
              <a:t>environment, </a:t>
            </a:r>
            <a:r>
              <a:rPr sz="1800" b="1" spc="-40" dirty="0" smtClean="0">
                <a:latin typeface="Arial"/>
                <a:cs typeface="Arial"/>
              </a:rPr>
              <a:t>algorithm</a:t>
            </a:r>
            <a:r>
              <a:rPr lang="en-US" sz="1800" b="1" spc="-40" dirty="0" smtClean="0">
                <a:latin typeface="Arial"/>
                <a:cs typeface="Arial"/>
              </a:rPr>
              <a:t> </a:t>
            </a:r>
            <a:r>
              <a:rPr lang="en-US" sz="1800" spc="-40" dirty="0" smtClean="0">
                <a:latin typeface="Arial"/>
                <a:cs typeface="Arial"/>
              </a:rPr>
              <a:t>and</a:t>
            </a:r>
            <a:r>
              <a:rPr lang="en-US" sz="1800" b="1" spc="-40" dirty="0" smtClean="0">
                <a:latin typeface="Arial"/>
                <a:cs typeface="Arial"/>
              </a:rPr>
              <a:t> an</a:t>
            </a:r>
            <a:r>
              <a:rPr sz="1800" b="1" spc="-40" dirty="0" smtClean="0">
                <a:latin typeface="Arial"/>
                <a:cs typeface="Arial"/>
              </a:rPr>
              <a:t> </a:t>
            </a:r>
            <a:r>
              <a:rPr sz="1800" b="1" spc="-65" dirty="0">
                <a:latin typeface="Arial"/>
                <a:cs typeface="Arial"/>
              </a:rPr>
              <a:t>explanation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-10" dirty="0" smtClean="0">
                <a:latin typeface="Arial"/>
                <a:cs typeface="Arial"/>
              </a:rPr>
              <a:t>of</a:t>
            </a:r>
            <a:r>
              <a:rPr lang="en-US" sz="1800" b="1" spc="-10" dirty="0" smtClean="0">
                <a:latin typeface="Arial"/>
                <a:cs typeface="Arial"/>
              </a:rPr>
              <a:t> </a:t>
            </a:r>
            <a:r>
              <a:rPr sz="1800" b="1" spc="-50" dirty="0" smtClean="0">
                <a:latin typeface="Arial"/>
                <a:cs typeface="Arial"/>
              </a:rPr>
              <a:t>your </a:t>
            </a:r>
            <a:r>
              <a:rPr sz="1800" b="1" spc="-90" dirty="0" smtClean="0">
                <a:latin typeface="Arial"/>
                <a:cs typeface="Arial"/>
              </a:rPr>
              <a:t>code</a:t>
            </a:r>
            <a:r>
              <a:rPr sz="1800" spc="-80" dirty="0" smtClean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lang="en-US" altLang="ko-KR" sz="155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84785" marR="410845" indent="-172085">
              <a:lnSpc>
                <a:spcPts val="2270"/>
              </a:lnSpc>
              <a:buChar char="•"/>
              <a:tabLst>
                <a:tab pos="185420" algn="l"/>
              </a:tabLst>
            </a:pPr>
            <a:r>
              <a:rPr sz="2100" spc="-160" dirty="0">
                <a:latin typeface="Arial"/>
                <a:cs typeface="Arial"/>
              </a:rPr>
              <a:t>Please </a:t>
            </a:r>
            <a:r>
              <a:rPr sz="2100" spc="-55" dirty="0">
                <a:latin typeface="Arial"/>
                <a:cs typeface="Arial"/>
              </a:rPr>
              <a:t>submit </a:t>
            </a:r>
            <a:r>
              <a:rPr sz="2100" spc="-70" dirty="0">
                <a:latin typeface="Arial"/>
                <a:cs typeface="Arial"/>
              </a:rPr>
              <a:t>on </a:t>
            </a:r>
            <a:r>
              <a:rPr lang="en-US" sz="2100" spc="-85" dirty="0" smtClean="0">
                <a:latin typeface="Arial"/>
                <a:cs typeface="Arial"/>
              </a:rPr>
              <a:t>B</a:t>
            </a:r>
            <a:r>
              <a:rPr sz="2100" spc="-85" dirty="0" smtClean="0">
                <a:latin typeface="Arial"/>
                <a:cs typeface="Arial"/>
              </a:rPr>
              <a:t>lackboard </a:t>
            </a:r>
            <a:r>
              <a:rPr sz="2100" spc="-5" dirty="0">
                <a:latin typeface="Arial"/>
                <a:cs typeface="Arial"/>
              </a:rPr>
              <a:t>until</a:t>
            </a:r>
            <a:r>
              <a:rPr lang="en-US" altLang="ko-KR" sz="2100" spc="-5" dirty="0">
                <a:latin typeface="Arial"/>
                <a:cs typeface="Arial"/>
              </a:rPr>
              <a:t> </a:t>
            </a:r>
            <a:r>
              <a:rPr lang="en-US" altLang="ko-KR" sz="2100" b="1" spc="-5" dirty="0">
                <a:latin typeface="Arial"/>
                <a:cs typeface="Arial"/>
              </a:rPr>
              <a:t>Monday</a:t>
            </a:r>
            <a:r>
              <a:rPr sz="2100" b="1" spc="-160" dirty="0">
                <a:latin typeface="Trebuchet MS"/>
                <a:cs typeface="Trebuchet MS"/>
              </a:rPr>
              <a:t>, </a:t>
            </a:r>
            <a:r>
              <a:rPr lang="en-US" sz="2100" b="1" spc="5" dirty="0">
                <a:latin typeface="Trebuchet MS"/>
                <a:cs typeface="Trebuchet MS"/>
              </a:rPr>
              <a:t>June</a:t>
            </a:r>
            <a:r>
              <a:rPr sz="2100" b="1" spc="-450" dirty="0">
                <a:latin typeface="Trebuchet MS"/>
                <a:cs typeface="Trebuchet MS"/>
              </a:rPr>
              <a:t> </a:t>
            </a:r>
            <a:r>
              <a:rPr lang="en-US" altLang="ko-KR" sz="2100" b="1" spc="-160" dirty="0">
                <a:latin typeface="Trebuchet MS"/>
                <a:cs typeface="Trebuchet MS"/>
              </a:rPr>
              <a:t>1</a:t>
            </a:r>
            <a:r>
              <a:rPr sz="2100" b="1" spc="-160" dirty="0">
                <a:latin typeface="Trebuchet MS"/>
                <a:cs typeface="Trebuchet MS"/>
              </a:rPr>
              <a:t>th, </a:t>
            </a:r>
            <a:r>
              <a:rPr sz="2100" b="1" spc="-180" dirty="0">
                <a:latin typeface="Trebuchet MS"/>
                <a:cs typeface="Trebuchet MS"/>
              </a:rPr>
              <a:t>20</a:t>
            </a:r>
            <a:r>
              <a:rPr lang="en-US" altLang="ko-KR" sz="2100" b="1" spc="-180" dirty="0">
                <a:latin typeface="Trebuchet MS"/>
                <a:cs typeface="Trebuchet MS"/>
              </a:rPr>
              <a:t>20</a:t>
            </a:r>
            <a:r>
              <a:rPr sz="2100" b="1" spc="-180" dirty="0">
                <a:latin typeface="Trebuchet MS"/>
                <a:cs typeface="Trebuchet MS"/>
              </a:rPr>
              <a:t>,  </a:t>
            </a:r>
            <a:r>
              <a:rPr sz="2100" b="1" spc="-175" dirty="0">
                <a:latin typeface="Trebuchet MS"/>
                <a:cs typeface="Trebuchet MS"/>
              </a:rPr>
              <a:t>11:59</a:t>
            </a:r>
            <a:r>
              <a:rPr sz="2100" b="1" spc="-180" dirty="0">
                <a:latin typeface="Trebuchet MS"/>
                <a:cs typeface="Trebuchet MS"/>
              </a:rPr>
              <a:t> </a:t>
            </a:r>
            <a:r>
              <a:rPr sz="2100" b="1" spc="-85" dirty="0">
                <a:latin typeface="Trebuchet MS"/>
                <a:cs typeface="Trebuchet MS"/>
              </a:rPr>
              <a:t>PM(KST)</a:t>
            </a:r>
            <a:r>
              <a:rPr sz="2100" spc="-85" dirty="0"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  <a:p>
            <a:pPr marL="184785" indent="-172085">
              <a:lnSpc>
                <a:spcPts val="2395"/>
              </a:lnSpc>
              <a:spcBef>
                <a:spcPts val="505"/>
              </a:spcBef>
              <a:buChar char="•"/>
              <a:tabLst>
                <a:tab pos="185420" algn="l"/>
              </a:tabLst>
            </a:pPr>
            <a:r>
              <a:rPr sz="2100" spc="-125" dirty="0">
                <a:latin typeface="Arial"/>
                <a:cs typeface="Arial"/>
              </a:rPr>
              <a:t>Late </a:t>
            </a:r>
            <a:r>
              <a:rPr sz="2100" spc="-105" dirty="0">
                <a:latin typeface="Arial"/>
                <a:cs typeface="Arial"/>
              </a:rPr>
              <a:t>submission </a:t>
            </a:r>
            <a:r>
              <a:rPr sz="2100" spc="-110" dirty="0">
                <a:latin typeface="Arial"/>
                <a:cs typeface="Arial"/>
              </a:rPr>
              <a:t>is </a:t>
            </a:r>
            <a:r>
              <a:rPr sz="2100" spc="-100" dirty="0">
                <a:latin typeface="Arial"/>
                <a:cs typeface="Arial"/>
              </a:rPr>
              <a:t>penalized </a:t>
            </a:r>
            <a:r>
              <a:rPr sz="2100" spc="-190" dirty="0">
                <a:latin typeface="Arial"/>
                <a:cs typeface="Arial"/>
              </a:rPr>
              <a:t>10% </a:t>
            </a:r>
            <a:r>
              <a:rPr sz="2100" spc="-10" dirty="0">
                <a:latin typeface="Arial"/>
                <a:cs typeface="Arial"/>
              </a:rPr>
              <a:t>for </a:t>
            </a:r>
            <a:r>
              <a:rPr sz="2100" spc="-85" dirty="0">
                <a:latin typeface="Arial"/>
                <a:cs typeface="Arial"/>
              </a:rPr>
              <a:t>one </a:t>
            </a:r>
            <a:r>
              <a:rPr sz="2100" spc="-145" dirty="0">
                <a:latin typeface="Arial"/>
                <a:cs typeface="Arial"/>
              </a:rPr>
              <a:t>day, </a:t>
            </a:r>
            <a:r>
              <a:rPr sz="2100" spc="-190" dirty="0">
                <a:latin typeface="Arial"/>
                <a:cs typeface="Arial"/>
              </a:rPr>
              <a:t>20% </a:t>
            </a:r>
            <a:r>
              <a:rPr sz="2100" spc="-10" dirty="0">
                <a:latin typeface="Arial"/>
                <a:cs typeface="Arial"/>
              </a:rPr>
              <a:t>for </a:t>
            </a:r>
            <a:r>
              <a:rPr sz="2100" spc="-85" dirty="0">
                <a:latin typeface="Arial"/>
                <a:cs typeface="Arial"/>
              </a:rPr>
              <a:t>one </a:t>
            </a:r>
            <a:r>
              <a:rPr sz="2100" spc="-90" dirty="0">
                <a:latin typeface="Arial"/>
                <a:cs typeface="Arial"/>
              </a:rPr>
              <a:t>week.</a:t>
            </a:r>
            <a:r>
              <a:rPr sz="2100" spc="-170" dirty="0">
                <a:latin typeface="Arial"/>
                <a:cs typeface="Arial"/>
              </a:rPr>
              <a:t> </a:t>
            </a:r>
            <a:r>
              <a:rPr sz="2100" spc="-110" dirty="0">
                <a:latin typeface="Arial"/>
                <a:cs typeface="Arial"/>
              </a:rPr>
              <a:t>No</a:t>
            </a:r>
            <a:endParaRPr sz="2100" dirty="0">
              <a:latin typeface="Arial"/>
              <a:cs typeface="Arial"/>
            </a:endParaRPr>
          </a:p>
          <a:p>
            <a:pPr marL="184785">
              <a:lnSpc>
                <a:spcPts val="2395"/>
              </a:lnSpc>
            </a:pPr>
            <a:r>
              <a:rPr sz="2100" spc="-10" dirty="0">
                <a:latin typeface="Arial"/>
                <a:cs typeface="Arial"/>
              </a:rPr>
              <a:t>further </a:t>
            </a:r>
            <a:r>
              <a:rPr sz="2100" spc="-105" dirty="0">
                <a:latin typeface="Arial"/>
                <a:cs typeface="Arial"/>
              </a:rPr>
              <a:t>submission </a:t>
            </a:r>
            <a:r>
              <a:rPr sz="2100" spc="5" dirty="0">
                <a:latin typeface="Arial"/>
                <a:cs typeface="Arial"/>
              </a:rPr>
              <a:t>will </a:t>
            </a:r>
            <a:r>
              <a:rPr sz="2100" spc="-100" dirty="0">
                <a:latin typeface="Arial"/>
                <a:cs typeface="Arial"/>
              </a:rPr>
              <a:t>be</a:t>
            </a:r>
            <a:r>
              <a:rPr sz="2100" spc="-290" dirty="0">
                <a:latin typeface="Arial"/>
                <a:cs typeface="Arial"/>
              </a:rPr>
              <a:t> </a:t>
            </a:r>
            <a:r>
              <a:rPr sz="2100" spc="-95" dirty="0">
                <a:latin typeface="Arial"/>
                <a:cs typeface="Arial"/>
              </a:rPr>
              <a:t>accepted.</a:t>
            </a:r>
            <a:endParaRPr sz="2100" dirty="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550"/>
              </a:spcBef>
              <a:buChar char="•"/>
              <a:tabLst>
                <a:tab pos="185420" algn="l"/>
              </a:tabLst>
            </a:pPr>
            <a:r>
              <a:rPr sz="2100" spc="-55">
                <a:latin typeface="Arial"/>
                <a:cs typeface="Arial"/>
              </a:rPr>
              <a:t>All </a:t>
            </a:r>
            <a:r>
              <a:rPr sz="2100" spc="-75" smtClean="0">
                <a:latin typeface="Arial"/>
                <a:cs typeface="Arial"/>
              </a:rPr>
              <a:t>compile </a:t>
            </a:r>
            <a:r>
              <a:rPr sz="2100" spc="-100" dirty="0">
                <a:latin typeface="Arial"/>
                <a:cs typeface="Arial"/>
              </a:rPr>
              <a:t>and </a:t>
            </a:r>
            <a:r>
              <a:rPr sz="2100" spc="-80" dirty="0">
                <a:latin typeface="Arial"/>
                <a:cs typeface="Arial"/>
              </a:rPr>
              <a:t>execution </a:t>
            </a:r>
            <a:r>
              <a:rPr sz="2100" spc="-30" dirty="0" smtClean="0">
                <a:latin typeface="Arial"/>
                <a:cs typeface="Arial"/>
              </a:rPr>
              <a:t>error</a:t>
            </a:r>
            <a:r>
              <a:rPr lang="en-US" sz="2100" spc="-30" dirty="0" smtClean="0">
                <a:latin typeface="Arial"/>
                <a:cs typeface="Arial"/>
              </a:rPr>
              <a:t>s</a:t>
            </a:r>
            <a:r>
              <a:rPr sz="2100" spc="-30" dirty="0" smtClean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will</a:t>
            </a:r>
            <a:r>
              <a:rPr sz="2100" spc="-355" dirty="0">
                <a:latin typeface="Arial"/>
                <a:cs typeface="Arial"/>
              </a:rPr>
              <a:t> </a:t>
            </a:r>
            <a:r>
              <a:rPr sz="2100" spc="-100" dirty="0">
                <a:latin typeface="Arial"/>
                <a:cs typeface="Arial"/>
              </a:rPr>
              <a:t>be </a:t>
            </a:r>
            <a:r>
              <a:rPr sz="2100" b="1" spc="-90">
                <a:solidFill>
                  <a:srgbClr val="FF0000"/>
                </a:solidFill>
                <a:latin typeface="Arial"/>
                <a:cs typeface="Arial"/>
              </a:rPr>
              <a:t>penalized</a:t>
            </a:r>
            <a:r>
              <a:rPr sz="2100" spc="-90" smtClean="0">
                <a:latin typeface="Arial"/>
                <a:cs typeface="Arial"/>
              </a:rPr>
              <a:t>.</a:t>
            </a:r>
            <a:r>
              <a:rPr lang="en-US" sz="2100" spc="-90" smtClean="0">
                <a:latin typeface="Arial"/>
                <a:cs typeface="Arial"/>
              </a:rPr>
              <a:t> 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34171" y="6431279"/>
            <a:ext cx="272033" cy="2598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70" dirty="0"/>
              <a:t>8</a:t>
            </a:fld>
            <a:endParaRPr spc="-7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248" y="251459"/>
            <a:ext cx="1696974" cy="927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362534"/>
            <a:ext cx="117284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 &amp;</a:t>
            </a:r>
            <a:r>
              <a:rPr spc="-235" dirty="0"/>
              <a:t> 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542" y="1078179"/>
            <a:ext cx="4603750" cy="2441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60" dirty="0">
                <a:latin typeface="Arial"/>
                <a:cs typeface="Arial"/>
              </a:rPr>
              <a:t>Please </a:t>
            </a:r>
            <a:r>
              <a:rPr sz="2100" b="1" spc="-105" dirty="0">
                <a:latin typeface="Trebuchet MS"/>
                <a:cs typeface="Trebuchet MS"/>
              </a:rPr>
              <a:t>mail </a:t>
            </a:r>
            <a:r>
              <a:rPr sz="2100" spc="-150" dirty="0">
                <a:latin typeface="Arial"/>
                <a:cs typeface="Arial"/>
              </a:rPr>
              <a:t>us </a:t>
            </a:r>
            <a:r>
              <a:rPr sz="2100" spc="35" dirty="0">
                <a:latin typeface="Arial"/>
                <a:cs typeface="Arial"/>
              </a:rPr>
              <a:t>if </a:t>
            </a:r>
            <a:r>
              <a:rPr sz="2100" spc="-85" dirty="0">
                <a:latin typeface="Arial"/>
                <a:cs typeface="Arial"/>
              </a:rPr>
              <a:t>you </a:t>
            </a:r>
            <a:r>
              <a:rPr sz="2100" spc="-135" dirty="0">
                <a:latin typeface="Arial"/>
                <a:cs typeface="Arial"/>
              </a:rPr>
              <a:t>have </a:t>
            </a:r>
            <a:r>
              <a:rPr sz="2100" spc="-125" dirty="0">
                <a:latin typeface="Arial"/>
                <a:cs typeface="Arial"/>
              </a:rPr>
              <a:t>any</a:t>
            </a:r>
            <a:r>
              <a:rPr sz="2100" spc="-204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questions!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18515" algn="l"/>
              </a:tabLst>
            </a:pPr>
            <a:r>
              <a:rPr sz="2100" spc="-215" dirty="0">
                <a:latin typeface="Arial"/>
                <a:cs typeface="Arial"/>
              </a:rPr>
              <a:t>TA:	</a:t>
            </a:r>
            <a:r>
              <a:rPr lang="en-US" sz="2100" spc="-215" dirty="0">
                <a:latin typeface="Arial"/>
                <a:cs typeface="Arial"/>
              </a:rPr>
              <a:t>nooryyaa</a:t>
            </a:r>
            <a:r>
              <a:rPr lang="en-US" altLang="ko-KR" sz="2100" dirty="0"/>
              <a:t>@korea.ac.kr </a:t>
            </a:r>
          </a:p>
          <a:p>
            <a:pPr marL="12700">
              <a:lnSpc>
                <a:spcPct val="100000"/>
              </a:lnSpc>
              <a:tabLst>
                <a:tab pos="818515" algn="l"/>
              </a:tabLst>
            </a:pPr>
            <a:r>
              <a:rPr lang="en-US" altLang="ko-KR" sz="2100" dirty="0"/>
              <a:t>	ks8171235@korea.ac.kr</a:t>
            </a:r>
          </a:p>
          <a:p>
            <a:pPr marL="12700">
              <a:lnSpc>
                <a:spcPct val="100000"/>
              </a:lnSpc>
              <a:tabLst>
                <a:tab pos="818515" algn="l"/>
              </a:tabLst>
            </a:pPr>
            <a:r>
              <a:rPr lang="en-US" altLang="ko-KR" sz="2100" dirty="0"/>
              <a:t>	dongwook2014@korea.ac.kr	yjkellyjoo@korea.ac.kr</a:t>
            </a:r>
          </a:p>
          <a:p>
            <a:pPr marL="12700">
              <a:lnSpc>
                <a:spcPct val="100000"/>
              </a:lnSpc>
              <a:tabLst>
                <a:tab pos="818515" algn="l"/>
              </a:tabLst>
            </a:pPr>
            <a:r>
              <a:rPr lang="en-US" sz="2100" dirty="0">
                <a:latin typeface="Arial"/>
                <a:cs typeface="Arial"/>
              </a:rPr>
              <a:t>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7542" y="3416934"/>
            <a:ext cx="45624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70" dirty="0">
                <a:latin typeface="Arial"/>
                <a:cs typeface="Arial"/>
              </a:rPr>
              <a:t>Office: </a:t>
            </a:r>
            <a:r>
              <a:rPr sz="2100" spc="-90" dirty="0">
                <a:latin typeface="Arial"/>
                <a:cs typeface="Arial"/>
              </a:rPr>
              <a:t>Woojung </a:t>
            </a:r>
            <a:r>
              <a:rPr sz="2100" spc="-290" dirty="0">
                <a:latin typeface="Arial"/>
                <a:cs typeface="Arial"/>
              </a:rPr>
              <a:t>CIC </a:t>
            </a:r>
            <a:r>
              <a:rPr sz="2100" spc="-80" dirty="0">
                <a:latin typeface="Arial"/>
                <a:cs typeface="Arial"/>
              </a:rPr>
              <a:t>Building </a:t>
            </a:r>
            <a:r>
              <a:rPr sz="2100" spc="-160" dirty="0">
                <a:latin typeface="Arial"/>
                <a:cs typeface="Arial"/>
              </a:rPr>
              <a:t>Room</a:t>
            </a:r>
            <a:r>
              <a:rPr sz="2100" spc="-285" dirty="0">
                <a:latin typeface="Arial"/>
                <a:cs typeface="Arial"/>
              </a:rPr>
              <a:t> </a:t>
            </a:r>
            <a:r>
              <a:rPr sz="2100" spc="-145" dirty="0">
                <a:latin typeface="Arial"/>
                <a:cs typeface="Arial"/>
              </a:rPr>
              <a:t>#307B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34171" y="6431279"/>
            <a:ext cx="272033" cy="259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70" dirty="0"/>
              <a:t>9</a:t>
            </a:fld>
            <a:endParaRPr spc="-7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5299</TotalTime>
  <Words>462</Words>
  <Application>Microsoft Office PowerPoint</Application>
  <PresentationFormat>화면 슬라이드 쇼(4:3)</PresentationFormat>
  <Paragraphs>99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Batang</vt:lpstr>
      <vt:lpstr>Arial</vt:lpstr>
      <vt:lpstr>Calibri</vt:lpstr>
      <vt:lpstr>Times New Roman</vt:lpstr>
      <vt:lpstr>Trebuchet MS</vt:lpstr>
      <vt:lpstr>Office Theme</vt:lpstr>
      <vt:lpstr>PowerPoint 프레젠테이션</vt:lpstr>
      <vt:lpstr>Before reading this file, we recommend you to read</vt:lpstr>
      <vt:lpstr>P1. Morse Code Decipher </vt:lpstr>
      <vt:lpstr>P1. Morse Code Decipher </vt:lpstr>
      <vt:lpstr>P1. Morse Code Decipher </vt:lpstr>
      <vt:lpstr>P2. Personal Information Classifier</vt:lpstr>
      <vt:lpstr>P3. Anonymize Personal  Information</vt:lpstr>
      <vt:lpstr>2. Submissions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CCSLAB-1</dc:creator>
  <cp:lastModifiedBy>Yeojin Kelly Joo</cp:lastModifiedBy>
  <cp:revision>105</cp:revision>
  <dcterms:created xsi:type="dcterms:W3CDTF">2019-05-02T06:30:49Z</dcterms:created>
  <dcterms:modified xsi:type="dcterms:W3CDTF">2020-05-19T07:14:25Z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2019-05-02T00:00:00Z</vt:filetime>
  </property>
</Properties>
</file>