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3" r:id="rId2"/>
    <p:sldId id="274" r:id="rId3"/>
    <p:sldId id="263" r:id="rId4"/>
    <p:sldId id="258" r:id="rId5"/>
    <p:sldId id="268" r:id="rId6"/>
    <p:sldId id="275" r:id="rId7"/>
    <p:sldId id="269" r:id="rId8"/>
    <p:sldId id="314" r:id="rId9"/>
    <p:sldId id="315" r:id="rId10"/>
    <p:sldId id="292" r:id="rId11"/>
    <p:sldId id="293" r:id="rId12"/>
    <p:sldId id="294" r:id="rId13"/>
    <p:sldId id="304" r:id="rId14"/>
    <p:sldId id="295" r:id="rId15"/>
    <p:sldId id="296" r:id="rId16"/>
    <p:sldId id="27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A6EC3-9191-4BA4-BAEC-007854175C69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19E51-A14D-4F43-8AA6-014441B5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9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00008"/>
            <a:ext cx="6858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70000"/>
              </a:lnSpc>
              <a:buNone/>
              <a:defRPr sz="1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altLang="ko-KR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EE55-8F12-4290-B010-934A915E48F7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BA7D920-31DD-4AC0-948F-6C6C988C969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143000" y="3558947"/>
            <a:ext cx="6858000" cy="0"/>
          </a:xfrm>
          <a:prstGeom prst="line">
            <a:avLst/>
          </a:prstGeom>
          <a:ln w="28575">
            <a:solidFill>
              <a:srgbClr val="7C11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85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3770-D8B0-4D6D-BB45-9B78FA269A91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7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F45C-C3DC-4F35-80B7-40C2439950FD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3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7977"/>
            <a:ext cx="7886700" cy="7125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4014"/>
            <a:ext cx="7886700" cy="50829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1A60-7115-4A4E-AEF1-A039E6B224C2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0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00"/>
            <a:ext cx="7886700" cy="712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94400"/>
            <a:ext cx="3886200" cy="488700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94401"/>
            <a:ext cx="3886200" cy="488700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554-73D2-48D5-BAC1-10E1C97BFDD3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5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9C27-E824-4AAE-A437-ED380FF661BF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02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740E-8786-4201-9E84-F66F57B71D4C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05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EE2-4205-47F7-9238-8861EBA951CB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51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674B-3166-4828-A1A5-95320417F6CD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65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EE72-947D-4A67-A695-B48FF53280F1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02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B1A6-30A3-40A0-BD43-B7EEB4E1A29C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2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8513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9766"/>
            <a:ext cx="7886700" cy="479719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73BF7-66DB-4BBC-B7A6-DC7266F089B1}" type="datetime1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defRPr>
            </a:lvl1pPr>
          </a:lstStyle>
          <a:p>
            <a:fld id="{FBA7D920-31DD-4AC0-948F-6C6C988C969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721476"/>
            <a:ext cx="9144000" cy="136524"/>
          </a:xfrm>
          <a:prstGeom prst="rect">
            <a:avLst/>
          </a:prstGeom>
          <a:solidFill>
            <a:srgbClr val="7C11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350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4000" cy="136524"/>
          </a:xfrm>
          <a:prstGeom prst="rect">
            <a:avLst/>
          </a:prstGeom>
          <a:solidFill>
            <a:srgbClr val="7C11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350"/>
          </a:p>
        </p:txBody>
      </p:sp>
      <p:grpSp>
        <p:nvGrpSpPr>
          <p:cNvPr id="16" name="그룹 15"/>
          <p:cNvGrpSpPr/>
          <p:nvPr/>
        </p:nvGrpSpPr>
        <p:grpSpPr>
          <a:xfrm>
            <a:off x="3394614" y="6299239"/>
            <a:ext cx="2354772" cy="381600"/>
            <a:chOff x="3376593" y="6311899"/>
            <a:chExt cx="2354772" cy="3816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13">
              <a:alphaModFix/>
              <a:lum/>
            </a:blip>
            <a:stretch>
              <a:fillRect/>
            </a:stretch>
          </p:blipFill>
          <p:spPr>
            <a:xfrm>
              <a:off x="3376593" y="6311982"/>
              <a:ext cx="1159329" cy="38151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14">
              <a:alphaModFix/>
              <a:lum/>
            </a:blip>
            <a:stretch>
              <a:fillRect/>
            </a:stretch>
          </p:blipFill>
          <p:spPr>
            <a:xfrm>
              <a:off x="4572000" y="6311899"/>
              <a:ext cx="1159365" cy="38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09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4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Calibri"/>
        <a:buChar char="›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Calibri"/>
        <a:buChar char="◦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Theory of Computation</a:t>
            </a:r>
            <a:br>
              <a:rPr lang="en-US" altLang="ko-KR" sz="3600" dirty="0"/>
            </a:br>
            <a:r>
              <a:rPr lang="en-US" altLang="ko-KR" sz="3600" dirty="0"/>
              <a:t>TA</a:t>
            </a:r>
            <a:r>
              <a:rPr lang="ko-KR" altLang="en-US" sz="3600" dirty="0"/>
              <a:t> </a:t>
            </a:r>
            <a:r>
              <a:rPr lang="en-US" altLang="ko-KR" sz="3600" dirty="0"/>
              <a:t>Session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D7839B5-62BF-40B0-943D-3FAF2B415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3600" dirty="0"/>
              <a:t>Regular Expression Tutorial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44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Patterns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Base character classes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\w</a:t>
            </a:r>
            <a:r>
              <a:rPr lang="en-US" altLang="ko-KR" dirty="0"/>
              <a:t> – any word character. Same as [a-zA-Z0-9_]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\W</a:t>
            </a:r>
            <a:r>
              <a:rPr lang="en-US" altLang="ko-KR" dirty="0"/>
              <a:t> – any non-word character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\s</a:t>
            </a:r>
            <a:r>
              <a:rPr lang="en-US" altLang="ko-KR" dirty="0"/>
              <a:t> – whitespace character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\S</a:t>
            </a:r>
            <a:r>
              <a:rPr lang="en-US" altLang="ko-KR" dirty="0"/>
              <a:t> – any non whitespace character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\d</a:t>
            </a:r>
            <a:r>
              <a:rPr lang="en-US" altLang="ko-KR" dirty="0"/>
              <a:t> – digits. Same as [0-9]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\D</a:t>
            </a:r>
            <a:r>
              <a:rPr lang="en-US" altLang="ko-KR" dirty="0"/>
              <a:t> – any non digit character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Quantifiers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n*</a:t>
            </a:r>
            <a:r>
              <a:rPr lang="en-US" altLang="ko-KR" dirty="0"/>
              <a:t> – zero or more of n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n+</a:t>
            </a:r>
            <a:r>
              <a:rPr lang="en-US" altLang="ko-KR" dirty="0"/>
              <a:t> – one or more of n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n?</a:t>
            </a:r>
            <a:r>
              <a:rPr lang="en-US" altLang="ko-KR" dirty="0"/>
              <a:t> – zero or one occurrences of n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{n}</a:t>
            </a:r>
            <a:r>
              <a:rPr lang="en-US" altLang="ko-KR" dirty="0"/>
              <a:t> – n occurrences exactly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{n,}</a:t>
            </a:r>
            <a:r>
              <a:rPr lang="en-US" altLang="ko-KR" dirty="0"/>
              <a:t> – at least n occurrences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{,m}</a:t>
            </a:r>
            <a:r>
              <a:rPr lang="en-US" altLang="ko-KR" dirty="0"/>
              <a:t> – at most m occurrences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{n, m} </a:t>
            </a:r>
            <a:r>
              <a:rPr lang="en-US" altLang="ko-KR" dirty="0"/>
              <a:t>– between n and m occurrences (inclusive)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429222" y="2930569"/>
            <a:ext cx="4471496" cy="159088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Wingdings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Calibri"/>
              <a:buChar char="›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Calibri"/>
              <a:buChar char="◦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Meta characters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[</a:t>
            </a:r>
            <a:r>
              <a:rPr lang="en-US" altLang="ko-KR" dirty="0"/>
              <a:t> – start character class definition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]</a:t>
            </a:r>
            <a:r>
              <a:rPr lang="en-US" altLang="ko-KR" dirty="0"/>
              <a:t> – end character class definition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|</a:t>
            </a:r>
            <a:r>
              <a:rPr lang="en-US" altLang="ko-KR" dirty="0"/>
              <a:t> – alternates, e.g., (</a:t>
            </a:r>
            <a:r>
              <a:rPr lang="en-US" altLang="ko-KR" dirty="0" err="1"/>
              <a:t>a|b</a:t>
            </a:r>
            <a:r>
              <a:rPr lang="en-US" altLang="ko-KR" dirty="0"/>
              <a:t>) matches a or b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95901" y="606848"/>
            <a:ext cx="62048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Reference) </a:t>
            </a:r>
            <a:r>
              <a:rPr lang="ko-KR" altLang="en-US" sz="1600" b="1" dirty="0">
                <a:solidFill>
                  <a:srgbClr val="FF0000"/>
                </a:solidFill>
              </a:rPr>
              <a:t>https://www.debuggex.com/cheatsheet/regex/pcre</a:t>
            </a:r>
          </a:p>
        </p:txBody>
      </p:sp>
    </p:spTree>
    <p:extLst>
      <p:ext uri="{BB962C8B-B14F-4D97-AF65-F5344CB8AC3E}">
        <p14:creationId xmlns:p14="http://schemas.microsoft.com/office/powerpoint/2010/main" val="300019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Patterns (examples)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94014"/>
            <a:ext cx="4518791" cy="5082950"/>
          </a:xfrm>
        </p:spPr>
        <p:txBody>
          <a:bodyPr>
            <a:normAutofit/>
          </a:bodyPr>
          <a:lstStyle/>
          <a:p>
            <a:r>
              <a:rPr lang="en-US" altLang="ko-KR" dirty="0"/>
              <a:t>Examples</a:t>
            </a:r>
          </a:p>
          <a:p>
            <a:pPr marL="685800" lvl="1" indent="-342900">
              <a:buFont typeface="+mj-ea"/>
              <a:buAutoNum type="circleNumDbPlain"/>
            </a:pPr>
            <a:r>
              <a:rPr lang="en-US" altLang="ko-KR" dirty="0"/>
              <a:t>Pattern: </a:t>
            </a:r>
            <a:r>
              <a:rPr lang="en-US" altLang="ko-KR" dirty="0">
                <a:solidFill>
                  <a:srgbClr val="FF0000"/>
                </a:solidFill>
              </a:rPr>
              <a:t>\w</a:t>
            </a:r>
            <a:r>
              <a:rPr lang="en-US" altLang="ko-KR" dirty="0"/>
              <a:t>+</a:t>
            </a:r>
          </a:p>
          <a:p>
            <a:pPr lvl="1"/>
            <a:r>
              <a:rPr lang="en-US" altLang="ko-KR" dirty="0"/>
              <a:t>String</a:t>
            </a:r>
          </a:p>
          <a:p>
            <a:pPr lvl="2"/>
            <a:r>
              <a:rPr lang="en-US" altLang="ko-KR" dirty="0"/>
              <a:t>“2016” – match</a:t>
            </a:r>
          </a:p>
          <a:p>
            <a:pPr lvl="2"/>
            <a:r>
              <a:rPr lang="en-US" altLang="ko-KR" dirty="0"/>
              <a:t>“1q2w3e4r” – match</a:t>
            </a:r>
          </a:p>
          <a:p>
            <a:pPr lvl="2"/>
            <a:endParaRPr lang="en-US" altLang="ko-KR" dirty="0"/>
          </a:p>
          <a:p>
            <a:pPr marL="685800" lvl="1" indent="-342900">
              <a:buFont typeface="+mj-ea"/>
              <a:buAutoNum type="circleNumDbPlain" startAt="2"/>
            </a:pPr>
            <a:r>
              <a:rPr lang="en-US" altLang="ko-KR" dirty="0"/>
              <a:t>Pattern: </a:t>
            </a:r>
            <a:r>
              <a:rPr lang="en-US" altLang="ko-KR" dirty="0">
                <a:solidFill>
                  <a:srgbClr val="FF0000"/>
                </a:solidFill>
              </a:rPr>
              <a:t>\d</a:t>
            </a:r>
            <a:r>
              <a:rPr lang="en-US" altLang="ko-KR" dirty="0"/>
              <a:t>==</a:t>
            </a:r>
            <a:r>
              <a:rPr lang="en-US" altLang="ko-KR" dirty="0">
                <a:solidFill>
                  <a:srgbClr val="FF0000"/>
                </a:solidFill>
              </a:rPr>
              <a:t>\d</a:t>
            </a:r>
          </a:p>
          <a:p>
            <a:pPr lvl="1"/>
            <a:r>
              <a:rPr lang="en-US" altLang="ko-KR" dirty="0"/>
              <a:t>string:</a:t>
            </a:r>
          </a:p>
          <a:p>
            <a:pPr lvl="2"/>
            <a:r>
              <a:rPr lang="en-US" altLang="ko-KR" dirty="0"/>
              <a:t>“0==0” – match</a:t>
            </a:r>
          </a:p>
          <a:p>
            <a:pPr lvl="2"/>
            <a:r>
              <a:rPr lang="en-US" altLang="ko-KR" dirty="0"/>
              <a:t>“K==k” – doesn’t match</a:t>
            </a:r>
          </a:p>
          <a:p>
            <a:endParaRPr lang="en-US" altLang="ko-KR" dirty="0"/>
          </a:p>
          <a:p>
            <a:pPr marL="685800" lvl="1" indent="-342900">
              <a:buFont typeface="+mj-ea"/>
              <a:buAutoNum type="circleNumDbPlain" startAt="3"/>
            </a:pPr>
            <a:r>
              <a:rPr lang="en-US" altLang="ko-KR" dirty="0"/>
              <a:t>Pattern: </a:t>
            </a:r>
            <a:r>
              <a:rPr lang="en-US" altLang="ko-KR" dirty="0">
                <a:solidFill>
                  <a:srgbClr val="FF0000"/>
                </a:solidFill>
              </a:rPr>
              <a:t>\w</a:t>
            </a:r>
            <a:r>
              <a:rPr lang="en-US" altLang="ko-KR" dirty="0"/>
              <a:t>{3,5}</a:t>
            </a:r>
            <a:r>
              <a:rPr lang="en-US" altLang="ko-KR" dirty="0">
                <a:solidFill>
                  <a:srgbClr val="FF0000"/>
                </a:solidFill>
              </a:rPr>
              <a:t>\s</a:t>
            </a:r>
            <a:r>
              <a:rPr lang="en-US" altLang="ko-KR" dirty="0"/>
              <a:t>*</a:t>
            </a:r>
            <a:r>
              <a:rPr lang="en-US" altLang="ko-KR" dirty="0">
                <a:solidFill>
                  <a:srgbClr val="FF0000"/>
                </a:solidFill>
              </a:rPr>
              <a:t>\d</a:t>
            </a:r>
            <a:r>
              <a:rPr lang="en-US" altLang="ko-KR" dirty="0"/>
              <a:t>+</a:t>
            </a:r>
            <a:r>
              <a:rPr lang="en-US" altLang="ko-KR" dirty="0">
                <a:solidFill>
                  <a:srgbClr val="FF0000"/>
                </a:solidFill>
              </a:rPr>
              <a:t>\w</a:t>
            </a:r>
            <a:r>
              <a:rPr lang="en-US" altLang="ko-KR" dirty="0"/>
              <a:t>+</a:t>
            </a:r>
            <a:r>
              <a:rPr lang="en-US" altLang="ko-KR" dirty="0">
                <a:solidFill>
                  <a:srgbClr val="FF0000"/>
                </a:solidFill>
              </a:rPr>
              <a:t>\s\w</a:t>
            </a:r>
            <a:r>
              <a:rPr lang="en-US" altLang="ko-KR" dirty="0"/>
              <a:t>*</a:t>
            </a:r>
          </a:p>
          <a:p>
            <a:pPr lvl="1"/>
            <a:r>
              <a:rPr lang="en-US" altLang="ko-KR" dirty="0"/>
              <a:t>String</a:t>
            </a:r>
          </a:p>
          <a:p>
            <a:pPr lvl="2"/>
            <a:r>
              <a:rPr lang="en-US" altLang="ko-KR" dirty="0"/>
              <a:t>“The       30th anniversary” – match</a:t>
            </a:r>
          </a:p>
          <a:p>
            <a:pPr lvl="2"/>
            <a:r>
              <a:rPr lang="en-US" altLang="ko-KR" dirty="0"/>
              <a:t>“Most people in the world” – doesn’t match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996559" y="1094014"/>
            <a:ext cx="4518791" cy="508295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Wingdings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Calibri"/>
              <a:buChar char="›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Calibri"/>
              <a:buChar char="◦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marL="685800" lvl="1" indent="-342900">
              <a:buFont typeface="+mj-ea"/>
              <a:buAutoNum type="circleNumDbPlain" startAt="4"/>
            </a:pPr>
            <a:r>
              <a:rPr lang="en-US" altLang="ko-KR" dirty="0"/>
              <a:t>Pattern: [1-5][d-g]*</a:t>
            </a:r>
          </a:p>
          <a:p>
            <a:pPr lvl="1"/>
            <a:r>
              <a:rPr lang="en-US" altLang="ko-KR" dirty="0"/>
              <a:t>String</a:t>
            </a:r>
          </a:p>
          <a:p>
            <a:pPr lvl="2"/>
            <a:r>
              <a:rPr lang="en-US" altLang="ko-KR" dirty="0"/>
              <a:t>“1dfdgfdfdgfdgfgdfdfgdf” – match</a:t>
            </a:r>
          </a:p>
          <a:p>
            <a:pPr lvl="2"/>
            <a:r>
              <a:rPr lang="en-US" altLang="ko-KR" dirty="0"/>
              <a:t>“12dfdfdfdfdf” – doesn’t match</a:t>
            </a:r>
          </a:p>
          <a:p>
            <a:pPr lvl="2"/>
            <a:endParaRPr lang="en-US" altLang="ko-KR" dirty="0"/>
          </a:p>
          <a:p>
            <a:pPr marL="685800" lvl="1" indent="-342900">
              <a:buFont typeface="+mj-ea"/>
              <a:buAutoNum type="circleNumDbPlain" startAt="5"/>
            </a:pPr>
            <a:r>
              <a:rPr lang="en-US" altLang="ko-KR" dirty="0"/>
              <a:t>Pattern: [1]</a:t>
            </a:r>
            <a:r>
              <a:rPr lang="en-US" altLang="ko-KR" dirty="0">
                <a:solidFill>
                  <a:srgbClr val="FF0000"/>
                </a:solidFill>
              </a:rPr>
              <a:t>\d</a:t>
            </a:r>
            <a:r>
              <a:rPr lang="en-US" altLang="ko-KR" dirty="0"/>
              <a:t>{1}</a:t>
            </a:r>
            <a:r>
              <a:rPr lang="en-US" altLang="ko-KR" dirty="0">
                <a:solidFill>
                  <a:srgbClr val="FF0000"/>
                </a:solidFill>
              </a:rPr>
              <a:t>\</a:t>
            </a:r>
            <a:r>
              <a:rPr lang="en-US" altLang="ko-KR" dirty="0" err="1">
                <a:solidFill>
                  <a:srgbClr val="FF0000"/>
                </a:solidFill>
              </a:rPr>
              <a:t>s</a:t>
            </a:r>
            <a:r>
              <a:rPr lang="en-US" altLang="ko-KR" dirty="0" err="1"/>
              <a:t>years</a:t>
            </a:r>
            <a:r>
              <a:rPr lang="en-US" altLang="ko-KR" dirty="0">
                <a:solidFill>
                  <a:srgbClr val="FF0000"/>
                </a:solidFill>
              </a:rPr>
              <a:t>\s</a:t>
            </a:r>
            <a:r>
              <a:rPr lang="en-US" altLang="ko-KR" dirty="0"/>
              <a:t>old</a:t>
            </a:r>
          </a:p>
          <a:p>
            <a:pPr lvl="1"/>
            <a:r>
              <a:rPr lang="en-US" altLang="ko-KR" dirty="0"/>
              <a:t>string:</a:t>
            </a:r>
          </a:p>
          <a:p>
            <a:pPr lvl="2"/>
            <a:r>
              <a:rPr lang="en-US" altLang="ko-KR" dirty="0"/>
              <a:t>“10 years old” – match</a:t>
            </a:r>
          </a:p>
          <a:p>
            <a:pPr lvl="2"/>
            <a:r>
              <a:rPr lang="en-US" altLang="ko-KR" dirty="0"/>
              <a:t>“16 years old” – match</a:t>
            </a:r>
          </a:p>
          <a:p>
            <a:pPr lvl="2"/>
            <a:r>
              <a:rPr lang="en-US" altLang="ko-KR" dirty="0"/>
              <a:t>“26 years old” – doesn’t match</a:t>
            </a:r>
          </a:p>
          <a:p>
            <a:pPr lvl="2"/>
            <a:r>
              <a:rPr lang="en-US" altLang="ko-KR" dirty="0"/>
              <a:t>“15 </a:t>
            </a:r>
            <a:r>
              <a:rPr lang="en-US" altLang="ko-KR" dirty="0" err="1"/>
              <a:t>yearsold</a:t>
            </a:r>
            <a:r>
              <a:rPr lang="en-US" altLang="ko-KR" dirty="0"/>
              <a:t>” – doesn’t match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6895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Patterns (playground)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0335D4-4CCC-40EB-90E5-FFCE16E8A461}"/>
              </a:ext>
            </a:extLst>
          </p:cNvPr>
          <p:cNvSpPr/>
          <p:nvPr/>
        </p:nvSpPr>
        <p:spPr>
          <a:xfrm>
            <a:off x="628650" y="1094014"/>
            <a:ext cx="53523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Reference) https://regex101.com/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B5C21B-42AE-4A7F-A101-47067C728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36" y="1850748"/>
            <a:ext cx="8197728" cy="36753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4456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Example Code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13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429000"/>
            <a:ext cx="7886700" cy="2984781"/>
          </a:xfrm>
        </p:spPr>
        <p:txBody>
          <a:bodyPr/>
          <a:lstStyle/>
          <a:p>
            <a:r>
              <a:rPr lang="en-US" altLang="ko-KR" dirty="0"/>
              <a:t>Example code used regular expression “[1]\d{1}\</a:t>
            </a:r>
            <a:r>
              <a:rPr lang="en-US" altLang="ko-KR" dirty="0" err="1"/>
              <a:t>syears</a:t>
            </a:r>
            <a:r>
              <a:rPr lang="en-US" altLang="ko-KR" dirty="0"/>
              <a:t>\sold”(33line)</a:t>
            </a:r>
          </a:p>
          <a:p>
            <a:r>
              <a:rPr lang="en-US" altLang="ko-KR" dirty="0"/>
              <a:t>The first argument is the path to the input file </a:t>
            </a:r>
          </a:p>
          <a:p>
            <a:r>
              <a:rPr lang="en-US" altLang="ko-KR" dirty="0"/>
              <a:t>The first line of the input file is the number of test cases</a:t>
            </a:r>
          </a:p>
          <a:p>
            <a:r>
              <a:rPr lang="en-US" altLang="ko-KR" dirty="0"/>
              <a:t>The example code is executed repeatedly as many times as the number of test cases.</a:t>
            </a:r>
          </a:p>
          <a:p>
            <a:r>
              <a:rPr lang="en-US" altLang="ko-KR" dirty="0"/>
              <a:t>In each test case, the code prints whether it is a match or not</a:t>
            </a:r>
          </a:p>
          <a:p>
            <a:r>
              <a:rPr lang="en-US" altLang="ko-KR" dirty="0"/>
              <a:t>You can use this example code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code explanation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1605C60-11A5-4416-9D99-53C1F1BA7345}"/>
              </a:ext>
            </a:extLst>
          </p:cNvPr>
          <p:cNvGrpSpPr/>
          <p:nvPr/>
        </p:nvGrpSpPr>
        <p:grpSpPr>
          <a:xfrm>
            <a:off x="755628" y="1121203"/>
            <a:ext cx="7632744" cy="2224032"/>
            <a:chOff x="882606" y="1121203"/>
            <a:chExt cx="7632744" cy="222403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A34F268-C541-4209-B9E6-28B1FD93D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2606" y="2621686"/>
              <a:ext cx="1653826" cy="72354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E79D01A-25C4-4587-B263-ED704C0CF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2606" y="1121204"/>
              <a:ext cx="2482573" cy="133677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3CFCB60-429F-4FF1-8DAD-33FE39762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6307" y="1121203"/>
              <a:ext cx="4989043" cy="2224031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6829F0-6586-46C0-867A-4BEDFC40204C}"/>
                </a:ext>
              </a:extLst>
            </p:cNvPr>
            <p:cNvSpPr/>
            <p:nvPr/>
          </p:nvSpPr>
          <p:spPr>
            <a:xfrm>
              <a:off x="882606" y="2558641"/>
              <a:ext cx="2482573" cy="78659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6937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E7937A5-166A-46B1-9209-E9A37C3DDD03}"/>
              </a:ext>
            </a:extLst>
          </p:cNvPr>
          <p:cNvSpPr txBox="1"/>
          <p:nvPr/>
        </p:nvSpPr>
        <p:spPr>
          <a:xfrm>
            <a:off x="707542" y="1078179"/>
            <a:ext cx="4603750" cy="2441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60" dirty="0">
                <a:latin typeface="Arial"/>
                <a:cs typeface="Arial"/>
              </a:rPr>
              <a:t>Please </a:t>
            </a:r>
            <a:r>
              <a:rPr sz="2100" b="1" spc="-105" dirty="0">
                <a:latin typeface="Trebuchet MS"/>
                <a:cs typeface="Trebuchet MS"/>
              </a:rPr>
              <a:t>mail </a:t>
            </a:r>
            <a:r>
              <a:rPr sz="2100" spc="-150" dirty="0">
                <a:latin typeface="Arial"/>
                <a:cs typeface="Arial"/>
              </a:rPr>
              <a:t>us </a:t>
            </a:r>
            <a:r>
              <a:rPr sz="2100" spc="35" dirty="0">
                <a:latin typeface="Arial"/>
                <a:cs typeface="Arial"/>
              </a:rPr>
              <a:t>if </a:t>
            </a:r>
            <a:r>
              <a:rPr sz="2100" spc="-85" dirty="0">
                <a:latin typeface="Arial"/>
                <a:cs typeface="Arial"/>
              </a:rPr>
              <a:t>you </a:t>
            </a:r>
            <a:r>
              <a:rPr sz="2100" spc="-135" dirty="0">
                <a:latin typeface="Arial"/>
                <a:cs typeface="Arial"/>
              </a:rPr>
              <a:t>have </a:t>
            </a:r>
            <a:r>
              <a:rPr sz="2100" spc="-125" dirty="0">
                <a:latin typeface="Arial"/>
                <a:cs typeface="Arial"/>
              </a:rPr>
              <a:t>any</a:t>
            </a:r>
            <a:r>
              <a:rPr sz="2100" spc="-204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questions!</a:t>
            </a:r>
            <a:endParaRPr sz="2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18515" algn="l"/>
              </a:tabLst>
            </a:pPr>
            <a:r>
              <a:rPr sz="2100" spc="-215" dirty="0">
                <a:latin typeface="Arial"/>
                <a:cs typeface="Arial"/>
              </a:rPr>
              <a:t>TA:	</a:t>
            </a:r>
            <a:r>
              <a:rPr lang="en-US" sz="2100" spc="-215" dirty="0">
                <a:latin typeface="Arial"/>
                <a:cs typeface="Arial"/>
              </a:rPr>
              <a:t>nooryyaa</a:t>
            </a:r>
            <a:r>
              <a:rPr lang="en-US" altLang="ko-KR" sz="2100" dirty="0"/>
              <a:t>@korea.ac.kr </a:t>
            </a:r>
          </a:p>
          <a:p>
            <a:pPr marL="12700">
              <a:lnSpc>
                <a:spcPct val="100000"/>
              </a:lnSpc>
              <a:tabLst>
                <a:tab pos="818515" algn="l"/>
              </a:tabLst>
            </a:pPr>
            <a:r>
              <a:rPr lang="en-US" altLang="ko-KR" sz="2100" dirty="0"/>
              <a:t>	ks8171235@korea.ac.kr</a:t>
            </a:r>
          </a:p>
          <a:p>
            <a:pPr marL="12700">
              <a:lnSpc>
                <a:spcPct val="100000"/>
              </a:lnSpc>
              <a:tabLst>
                <a:tab pos="818515" algn="l"/>
              </a:tabLst>
            </a:pPr>
            <a:r>
              <a:rPr lang="en-US" altLang="ko-KR" sz="2100"/>
              <a:t>	dongwook2014</a:t>
            </a:r>
            <a:r>
              <a:rPr lang="en-US" altLang="ko-KR" sz="2100" dirty="0"/>
              <a:t>@korea.ac.kr	yjkellyjoo@korea.ac.kr</a:t>
            </a:r>
          </a:p>
          <a:p>
            <a:pPr marL="12700">
              <a:lnSpc>
                <a:spcPct val="100000"/>
              </a:lnSpc>
              <a:tabLst>
                <a:tab pos="818515" algn="l"/>
              </a:tabLst>
            </a:pPr>
            <a:r>
              <a:rPr lang="en-US" sz="2100" dirty="0">
                <a:latin typeface="Arial"/>
                <a:cs typeface="Arial"/>
              </a:rPr>
              <a:t>	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C731C11C-AAB2-427E-B248-DEB6C4EFE794}"/>
              </a:ext>
            </a:extLst>
          </p:cNvPr>
          <p:cNvSpPr txBox="1"/>
          <p:nvPr/>
        </p:nvSpPr>
        <p:spPr>
          <a:xfrm>
            <a:off x="707542" y="3416934"/>
            <a:ext cx="45624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70" dirty="0">
                <a:latin typeface="Arial"/>
                <a:cs typeface="Arial"/>
              </a:rPr>
              <a:t>Office: </a:t>
            </a:r>
            <a:r>
              <a:rPr sz="2100" spc="-90" dirty="0">
                <a:latin typeface="Arial"/>
                <a:cs typeface="Arial"/>
              </a:rPr>
              <a:t>Woojung </a:t>
            </a:r>
            <a:r>
              <a:rPr sz="2100" spc="-290" dirty="0">
                <a:latin typeface="Arial"/>
                <a:cs typeface="Arial"/>
              </a:rPr>
              <a:t>CIC </a:t>
            </a:r>
            <a:r>
              <a:rPr sz="2100" spc="-80" dirty="0">
                <a:latin typeface="Arial"/>
                <a:cs typeface="Arial"/>
              </a:rPr>
              <a:t>Building </a:t>
            </a:r>
            <a:r>
              <a:rPr sz="2100" spc="-160" dirty="0">
                <a:latin typeface="Arial"/>
                <a:cs typeface="Arial"/>
              </a:rPr>
              <a:t>Room</a:t>
            </a:r>
            <a:r>
              <a:rPr sz="2100" spc="-285" dirty="0">
                <a:latin typeface="Arial"/>
                <a:cs typeface="Arial"/>
              </a:rPr>
              <a:t> </a:t>
            </a:r>
            <a:r>
              <a:rPr sz="2100" spc="-145" dirty="0">
                <a:latin typeface="Arial"/>
                <a:cs typeface="Arial"/>
              </a:rPr>
              <a:t>#307B</a:t>
            </a:r>
            <a:endParaRPr sz="2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878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Introduction to regular expression libraries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Regular Expression Tutorial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Example Code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56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3600" dirty="0"/>
              <a:t>Introduction to regular</a:t>
            </a:r>
            <a:r>
              <a:rPr lang="ko-KR" altLang="en-US" sz="3600" dirty="0"/>
              <a:t> </a:t>
            </a:r>
            <a:r>
              <a:rPr lang="en-US" altLang="ko-KR" sz="3600" dirty="0"/>
              <a:t>expression libraries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851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Library</a:t>
            </a:r>
            <a:r>
              <a:rPr lang="ko-KR" altLang="en-US" dirty="0"/>
              <a:t> </a:t>
            </a:r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94014"/>
            <a:ext cx="8163012" cy="5082950"/>
          </a:xfrm>
        </p:spPr>
        <p:txBody>
          <a:bodyPr/>
          <a:lstStyle/>
          <a:p>
            <a:r>
              <a:rPr lang="en-US" altLang="ko-KR" b="1" dirty="0"/>
              <a:t>PCRE</a:t>
            </a:r>
            <a:r>
              <a:rPr lang="en-US" altLang="ko-KR" dirty="0"/>
              <a:t> – Perl Compatible Regular Expressions</a:t>
            </a:r>
          </a:p>
          <a:p>
            <a:endParaRPr lang="en-US" altLang="ko-KR" dirty="0"/>
          </a:p>
          <a:p>
            <a:r>
              <a:rPr lang="en-US" altLang="ko-KR" b="1" dirty="0"/>
              <a:t>re(Python) </a:t>
            </a:r>
            <a:r>
              <a:rPr lang="en-US" altLang="ko-KR" dirty="0"/>
              <a:t>– Regular expression Python package</a:t>
            </a:r>
          </a:p>
          <a:p>
            <a:endParaRPr lang="en-US" altLang="ko-KR" dirty="0"/>
          </a:p>
          <a:p>
            <a:r>
              <a:rPr lang="en-US" altLang="ko-KR" b="1" dirty="0"/>
              <a:t>Regex </a:t>
            </a:r>
            <a:r>
              <a:rPr lang="en-US" altLang="ko-KR" dirty="0"/>
              <a:t>– regular expression library supported by std in </a:t>
            </a:r>
            <a:r>
              <a:rPr lang="en-US" altLang="ko-KR" dirty="0" err="1"/>
              <a:t>cpp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For beginners, </a:t>
            </a:r>
            <a:r>
              <a:rPr lang="en-US" altLang="ko-KR" dirty="0">
                <a:solidFill>
                  <a:srgbClr val="FF0000"/>
                </a:solidFill>
              </a:rPr>
              <a:t>re(Python)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rgbClr val="FF0000"/>
                </a:solidFill>
              </a:rPr>
              <a:t>Regex</a:t>
            </a:r>
            <a:r>
              <a:rPr lang="en-US" altLang="ko-KR" dirty="0"/>
              <a:t> are recommended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45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Setup – PCRE2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10640"/>
            <a:ext cx="7886700" cy="5082950"/>
          </a:xfrm>
        </p:spPr>
        <p:txBody>
          <a:bodyPr/>
          <a:lstStyle/>
          <a:p>
            <a:r>
              <a:rPr lang="en-US" altLang="ko-KR" dirty="0"/>
              <a:t>Download PCRE_Library.zip from Blackboard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Unzip, and copy 3 files (pcre2.h, pcre2-8.dll, pcre2-8.lib) into the solution directory of your Visual Studio project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75" y="1110640"/>
            <a:ext cx="2695575" cy="1133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5EEB91-9114-4C13-9C3C-3870112FF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25" y="4288590"/>
            <a:ext cx="5343525" cy="1905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5AAF9AD-22B1-40C2-9BC7-C696FB641A91}"/>
              </a:ext>
            </a:extLst>
          </p:cNvPr>
          <p:cNvSpPr/>
          <p:nvPr/>
        </p:nvSpPr>
        <p:spPr>
          <a:xfrm>
            <a:off x="3229761" y="5322887"/>
            <a:ext cx="1367406" cy="641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8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Setup – PCRE2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94014"/>
            <a:ext cx="8334118" cy="5082950"/>
          </a:xfrm>
        </p:spPr>
        <p:txBody>
          <a:bodyPr/>
          <a:lstStyle/>
          <a:p>
            <a:r>
              <a:rPr lang="en-US" altLang="ko-KR" dirty="0"/>
              <a:t>Please change the mode option to the release mode, not a debug mode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FEBD73-86AB-4B0D-BF38-72645C5D0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72" y="4201207"/>
            <a:ext cx="8282040" cy="9844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2609973" y="4581094"/>
            <a:ext cx="541142" cy="1862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C6824D-CB3D-422E-B145-FD6B5C021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72" y="2268817"/>
            <a:ext cx="8282040" cy="10499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2665880" y="2957810"/>
            <a:ext cx="541142" cy="211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8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Setup – PCRE2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 to Project Configuration Properties -&gt; Linker -&gt; Input -&gt; Additional Dependencies, and add pcre2-8.lib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FBA7D920-31DD-4AC0-948F-6C6C988C9697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4D007C-7607-44FD-8B7F-5B6B69A11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646" y="1906064"/>
            <a:ext cx="5660708" cy="40205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3F0F6C5-53B6-4A48-B09E-522B4728A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314" y="1909398"/>
            <a:ext cx="5647373" cy="40138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4071B13-A3C0-4A92-8294-58DD9CA3B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314" y="1906064"/>
            <a:ext cx="5647373" cy="40205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9D4FF8D-9E22-4456-A3DF-B3BB98EEF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1646" y="1906064"/>
            <a:ext cx="5660708" cy="402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1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1A7AF-9529-419C-BE1E-72CAA1C7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Setup – re(Python)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51B28-2994-440A-AB95-4F79E5184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Import re module with “import re”, and you can use regular expression with re.~~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840D82-3653-489C-AB68-E3400C91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FCDDE8-6B29-49D2-B2B0-0D663E33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70" y="2666893"/>
            <a:ext cx="4182059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0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8B224-9FA6-4A3D-89E8-75DBA116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Setup - regex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3686D-6F2B-4685-9A81-B8F6CA42C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4014"/>
            <a:ext cx="7886700" cy="5082950"/>
          </a:xfrm>
        </p:spPr>
        <p:txBody>
          <a:bodyPr/>
          <a:lstStyle/>
          <a:p>
            <a:r>
              <a:rPr lang="en-US" altLang="ko-KR" dirty="0"/>
              <a:t>Include regex library to your visual studio project with “#include &lt;regex&gt;”, and you can use regular expression functions with std::regex.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DCA016-8E1F-47C1-A4D1-C895ACED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920-31DD-4AC0-948F-6C6C988C9697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F9445E-C2BB-414B-873F-7D5F90D8E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232" y="2259176"/>
            <a:ext cx="5801535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0330"/>
      </p:ext>
    </p:extLst>
  </p:cSld>
  <p:clrMapOvr>
    <a:masterClrMapping/>
  </p:clrMapOvr>
</p:sld>
</file>

<file path=ppt/theme/theme1.xml><?xml version="1.0" encoding="utf-8"?>
<a:theme xmlns:a="http://schemas.openxmlformats.org/drawingml/2006/main" name="CC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Arial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CS" id="{519D7A94-A1FC-4E09-A893-98BE516FCFCB}" vid="{9B92D43E-0AE3-4351-BA64-342B3C45C21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CCS</Template>
  <TotalTime>2011</TotalTime>
  <Words>592</Words>
  <Application>Microsoft Office PowerPoint</Application>
  <PresentationFormat>화면 슬라이드 쇼(4:3)</PresentationFormat>
  <Paragraphs>113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Arial</vt:lpstr>
      <vt:lpstr>Calibri</vt:lpstr>
      <vt:lpstr>Consolas</vt:lpstr>
      <vt:lpstr>Times New Roman</vt:lpstr>
      <vt:lpstr>Trebuchet MS</vt:lpstr>
      <vt:lpstr>Wingdings</vt:lpstr>
      <vt:lpstr>CCS</vt:lpstr>
      <vt:lpstr>Theory of Computation TA Session</vt:lpstr>
      <vt:lpstr>Overview</vt:lpstr>
      <vt:lpstr> Introduction to regular expression libraries</vt:lpstr>
      <vt:lpstr>Library Introduction</vt:lpstr>
      <vt:lpstr>Setup – PCRE2</vt:lpstr>
      <vt:lpstr>Setup – PCRE2</vt:lpstr>
      <vt:lpstr>Setup – PCRE2</vt:lpstr>
      <vt:lpstr>Setup – re(Python)</vt:lpstr>
      <vt:lpstr>Setup - regex</vt:lpstr>
      <vt:lpstr> Regular Expression Tutorial</vt:lpstr>
      <vt:lpstr>Patterns</vt:lpstr>
      <vt:lpstr>Patterns (examples)</vt:lpstr>
      <vt:lpstr>Patterns (playground)</vt:lpstr>
      <vt:lpstr>Example Code</vt:lpstr>
      <vt:lpstr>Example code explanation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황상민[ 학부재학 / 컴퓨터학과 ]</cp:lastModifiedBy>
  <cp:revision>133</cp:revision>
  <dcterms:created xsi:type="dcterms:W3CDTF">2016-05-18T06:18:53Z</dcterms:created>
  <dcterms:modified xsi:type="dcterms:W3CDTF">2020-05-31T19:58:10Z</dcterms:modified>
</cp:coreProperties>
</file>