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1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11D4"/>
    <a:srgbClr val="0270C0"/>
    <a:srgbClr val="ED7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19"/>
  </p:normalViewPr>
  <p:slideViewPr>
    <p:cSldViewPr snapToGrid="0" snapToObjects="1">
      <p:cViewPr varScale="1">
        <p:scale>
          <a:sx n="148" d="100"/>
          <a:sy n="148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112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5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93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87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094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464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416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48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46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549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415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107F-97B2-0B43-8BFA-4FBFA71B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83335"/>
            <a:ext cx="6858000" cy="1790700"/>
          </a:xfrm>
        </p:spPr>
        <p:txBody>
          <a:bodyPr anchor="ctr">
            <a:normAutofit/>
          </a:bodyPr>
          <a:lstStyle/>
          <a:p>
            <a:r>
              <a:rPr kumimoji="1" lang="en-US" altLang="ko-KR" sz="3000" b="1" u="sng" dirty="0" err="1">
                <a:solidFill>
                  <a:schemeClr val="accent1">
                    <a:lumMod val="75000"/>
                  </a:schemeClr>
                </a:solidFill>
              </a:rPr>
              <a:t>RxSwift</a:t>
            </a:r>
            <a:endParaRPr kumimoji="1" lang="ko-KR" altLang="en-US" sz="3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760B54-FB35-9E46-9078-48517DFC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9318"/>
            <a:ext cx="6858000" cy="1241823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1125" dirty="0" err="1">
                <a:solidFill>
                  <a:schemeClr val="bg1">
                    <a:lumMod val="50000"/>
                  </a:schemeClr>
                </a:solidFill>
              </a:rPr>
              <a:t>정영빈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en-US" altLang="ko-KR" sz="1125" dirty="0" err="1">
                <a:solidFill>
                  <a:schemeClr val="bg1">
                    <a:lumMod val="50000"/>
                  </a:schemeClr>
                </a:solidFill>
              </a:rPr>
              <a:t>YeongBin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25" dirty="0" err="1">
                <a:solidFill>
                  <a:schemeClr val="bg1">
                    <a:lumMod val="50000"/>
                  </a:schemeClr>
                </a:solidFill>
              </a:rPr>
              <a:t>Jeong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r"/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bbangbin18@gamil.com</a:t>
            </a:r>
          </a:p>
        </p:txBody>
      </p:sp>
    </p:spTree>
    <p:extLst>
      <p:ext uri="{BB962C8B-B14F-4D97-AF65-F5344CB8AC3E}">
        <p14:creationId xmlns:p14="http://schemas.microsoft.com/office/powerpoint/2010/main" val="163576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How to subscribe observable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F1054-8311-1C4A-BD1F-61F0A3B13A86}"/>
              </a:ext>
            </a:extLst>
          </p:cNvPr>
          <p:cNvSpPr txBox="1"/>
          <p:nvPr/>
        </p:nvSpPr>
        <p:spPr>
          <a:xfrm>
            <a:off x="985687" y="1126393"/>
            <a:ext cx="433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Subscribe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</a:t>
            </a:r>
            <a:r>
              <a:rPr kumimoji="1" lang="ko-KR" altLang="en-US" dirty="0" err="1"/>
              <a:t>구독할수있다</a:t>
            </a:r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90A5B8-A6CF-7948-874D-DEF94AD25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96" y="1620328"/>
            <a:ext cx="4673548" cy="47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0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How to subscribe observable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71721D-72FF-EC47-96FB-D258A045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32" y="1276241"/>
            <a:ext cx="4659522" cy="348554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01EA773-7840-A449-B80C-D351446FEFF7}"/>
              </a:ext>
            </a:extLst>
          </p:cNvPr>
          <p:cNvSpPr/>
          <p:nvPr/>
        </p:nvSpPr>
        <p:spPr>
          <a:xfrm>
            <a:off x="698740" y="2889849"/>
            <a:ext cx="4192437" cy="1268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D0738-66BC-DD46-BFF6-D9F9EB9B014A}"/>
              </a:ext>
            </a:extLst>
          </p:cNvPr>
          <p:cNvSpPr txBox="1"/>
          <p:nvPr/>
        </p:nvSpPr>
        <p:spPr>
          <a:xfrm>
            <a:off x="449531" y="4974665"/>
            <a:ext cx="4769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Subscribe </a:t>
            </a:r>
            <a:r>
              <a:rPr kumimoji="1" lang="ko-KR" altLang="en-US" dirty="0"/>
              <a:t>는 인자로 </a:t>
            </a:r>
            <a:endParaRPr kumimoji="1" lang="en-US" altLang="ko-KR" dirty="0"/>
          </a:p>
          <a:p>
            <a:r>
              <a:rPr kumimoji="1" lang="en-US" altLang="ko-KR" dirty="0" err="1"/>
              <a:t>onNext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onError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onCompleted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onDisposed</a:t>
            </a:r>
            <a:r>
              <a:rPr kumimoji="1" lang="ko-KR" altLang="en-US" dirty="0"/>
              <a:t> 함수를 받는다</a:t>
            </a:r>
          </a:p>
        </p:txBody>
      </p:sp>
    </p:spTree>
    <p:extLst>
      <p:ext uri="{BB962C8B-B14F-4D97-AF65-F5344CB8AC3E}">
        <p14:creationId xmlns:p14="http://schemas.microsoft.com/office/powerpoint/2010/main" val="277440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How to subscribe observable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AE50A-A9DE-C04E-9953-FF99D17CB9DF}"/>
              </a:ext>
            </a:extLst>
          </p:cNvPr>
          <p:cNvSpPr txBox="1"/>
          <p:nvPr/>
        </p:nvSpPr>
        <p:spPr>
          <a:xfrm>
            <a:off x="370935" y="1293962"/>
            <a:ext cx="769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Subscribe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호출할 때 인자로 주는 함수를 </a:t>
            </a:r>
            <a:r>
              <a:rPr kumimoji="1" lang="ko-KR" altLang="en-US" dirty="0" err="1"/>
              <a:t>클로저</a:t>
            </a:r>
            <a:r>
              <a:rPr kumimoji="1" lang="ko-KR" altLang="en-US" dirty="0"/>
              <a:t> 함수로 작성 할 수 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ED4A1D-1DBF-884D-A5A8-5186B790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78" y="1885111"/>
            <a:ext cx="67691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7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Disposing and terminating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3C414A-84AC-5948-A6CD-53A45D3713D7}"/>
              </a:ext>
            </a:extLst>
          </p:cNvPr>
          <p:cNvSpPr txBox="1"/>
          <p:nvPr/>
        </p:nvSpPr>
        <p:spPr>
          <a:xfrm>
            <a:off x="577969" y="1035170"/>
            <a:ext cx="800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Observable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Completed , Error </a:t>
            </a:r>
            <a:r>
              <a:rPr kumimoji="1" lang="ko-KR" altLang="en-US" dirty="0"/>
              <a:t>이벤트 발생 전까지 계속 이벤트 배출을 계속하기 때문에 구독을 취소하는 기능이 필요함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58921-19FC-5848-824C-16D910E9721B}"/>
              </a:ext>
            </a:extLst>
          </p:cNvPr>
          <p:cNvSpPr txBox="1"/>
          <p:nvPr/>
        </p:nvSpPr>
        <p:spPr>
          <a:xfrm>
            <a:off x="681487" y="1897811"/>
            <a:ext cx="503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dispose()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구독 취소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D7D3D7-A921-9745-8B11-84D31669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2601360"/>
            <a:ext cx="6286500" cy="1244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8BB6F9-96D3-FA40-A8BD-CF152EAD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89" y="4235074"/>
            <a:ext cx="5701043" cy="16953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E15F53-7E8F-644E-B600-2E58EC255C7A}"/>
              </a:ext>
            </a:extLst>
          </p:cNvPr>
          <p:cNvSpPr txBox="1"/>
          <p:nvPr/>
        </p:nvSpPr>
        <p:spPr>
          <a:xfrm>
            <a:off x="380070" y="6065054"/>
            <a:ext cx="551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두가지 방법을 사용하여 </a:t>
            </a:r>
            <a:r>
              <a:rPr kumimoji="1" lang="en-US" altLang="ko-KR" dirty="0"/>
              <a:t>dispose </a:t>
            </a:r>
            <a:r>
              <a:rPr kumimoji="1" lang="ko-KR" altLang="en-US" dirty="0"/>
              <a:t>할 수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92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C78AB-EC15-E248-9C63-B1AD35C748F3}"/>
              </a:ext>
            </a:extLst>
          </p:cNvPr>
          <p:cNvSpPr txBox="1"/>
          <p:nvPr/>
        </p:nvSpPr>
        <p:spPr>
          <a:xfrm>
            <a:off x="422694" y="974785"/>
            <a:ext cx="7875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Subject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Observer </a:t>
            </a:r>
            <a:r>
              <a:rPr kumimoji="1" lang="ko-KR" altLang="en-US" dirty="0"/>
              <a:t>둘다 될 수 있다</a:t>
            </a:r>
            <a:endParaRPr kumimoji="1" lang="en-US" altLang="ko-KR" dirty="0"/>
          </a:p>
          <a:p>
            <a:r>
              <a:rPr kumimoji="1" lang="en-US" altLang="ko-KR" dirty="0"/>
              <a:t>Subject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을 구독하고 다시 </a:t>
            </a:r>
            <a:r>
              <a:rPr kumimoji="1" lang="ko-KR" altLang="en-US" dirty="0" err="1"/>
              <a:t>재배출</a:t>
            </a:r>
            <a:r>
              <a:rPr kumimoji="1" lang="ko-KR" altLang="en-US" dirty="0"/>
              <a:t> 하면서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 역할을 수행 할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0ABE7D-B718-D842-AEAF-16CE94F38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" y="2337008"/>
            <a:ext cx="5473700" cy="332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6BB99-74B1-AD49-96B9-8DECEA7A6D99}"/>
              </a:ext>
            </a:extLst>
          </p:cNvPr>
          <p:cNvSpPr txBox="1"/>
          <p:nvPr/>
        </p:nvSpPr>
        <p:spPr>
          <a:xfrm>
            <a:off x="556403" y="6100133"/>
            <a:ext cx="380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onNext</a:t>
            </a:r>
            <a:r>
              <a:rPr kumimoji="1" lang="en-US" altLang="ko-KR" dirty="0"/>
              <a:t> </a:t>
            </a:r>
            <a:r>
              <a:rPr kumimoji="1" lang="ko-KR" altLang="en-US" dirty="0"/>
              <a:t>로 값을 추가 </a:t>
            </a:r>
            <a:r>
              <a:rPr kumimoji="1" lang="ko-KR" altLang="en-US" dirty="0" err="1"/>
              <a:t>할수</a:t>
            </a:r>
            <a:r>
              <a:rPr kumimoji="1"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53613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E054C-142C-1440-AB49-A7286662D47F}"/>
              </a:ext>
            </a:extLst>
          </p:cNvPr>
          <p:cNvSpPr txBox="1"/>
          <p:nvPr/>
        </p:nvSpPr>
        <p:spPr>
          <a:xfrm>
            <a:off x="285689" y="1621767"/>
            <a:ext cx="770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PublishSubject</a:t>
            </a:r>
            <a:r>
              <a:rPr kumimoji="1" lang="en-US" altLang="ko-KR" dirty="0"/>
              <a:t> : Starts empty and only emits new elements to subscriber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DF2A2-F772-EC47-B6B9-543B14A9093F}"/>
              </a:ext>
            </a:extLst>
          </p:cNvPr>
          <p:cNvSpPr txBox="1"/>
          <p:nvPr/>
        </p:nvSpPr>
        <p:spPr>
          <a:xfrm>
            <a:off x="285689" y="2209867"/>
            <a:ext cx="770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BehaviorSubject</a:t>
            </a:r>
            <a:r>
              <a:rPr kumimoji="1" lang="en-US" altLang="ko-KR" dirty="0"/>
              <a:t> : Starts with initial value and replays it or the latest element to new subscribers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E0E7E-63AA-0948-B25E-56B03DB0281E}"/>
              </a:ext>
            </a:extLst>
          </p:cNvPr>
          <p:cNvSpPr txBox="1"/>
          <p:nvPr/>
        </p:nvSpPr>
        <p:spPr>
          <a:xfrm>
            <a:off x="285689" y="3074966"/>
            <a:ext cx="770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ReplaySubject</a:t>
            </a:r>
            <a:r>
              <a:rPr kumimoji="1" lang="en-US" altLang="ko-KR" dirty="0"/>
              <a:t> :Initialized with a buffer size and will maintain a buffer of elements up to that size and replay it to new subscribers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442CE-76D9-B04B-9745-5C7ADE89D40A}"/>
              </a:ext>
            </a:extLst>
          </p:cNvPr>
          <p:cNvSpPr txBox="1"/>
          <p:nvPr/>
        </p:nvSpPr>
        <p:spPr>
          <a:xfrm>
            <a:off x="285689" y="3997139"/>
            <a:ext cx="770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Variable : Wraps a </a:t>
            </a:r>
            <a:r>
              <a:rPr kumimoji="1" lang="en-US" altLang="ko-KR" dirty="0" err="1"/>
              <a:t>BehaviorSubject</a:t>
            </a:r>
            <a:r>
              <a:rPr kumimoji="1" lang="en-US" altLang="ko-KR" dirty="0"/>
              <a:t>, preserves its current value as state, and </a:t>
            </a:r>
            <a:r>
              <a:rPr kumimoji="1" lang="en-US" altLang="ko-KR" dirty="0" err="1"/>
              <a:t>relpays</a:t>
            </a:r>
            <a:r>
              <a:rPr kumimoji="1" lang="en-US" altLang="ko-KR" dirty="0"/>
              <a:t> only the latest/initial value to new subscribers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EBF5C-C31D-ED4F-B6AC-0A75FD2A0EDB}"/>
              </a:ext>
            </a:extLst>
          </p:cNvPr>
          <p:cNvSpPr txBox="1"/>
          <p:nvPr/>
        </p:nvSpPr>
        <p:spPr>
          <a:xfrm>
            <a:off x="500333" y="3812473"/>
            <a:ext cx="150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b="1" dirty="0">
                <a:solidFill>
                  <a:srgbClr val="FF0000"/>
                </a:solidFill>
              </a:rPr>
              <a:t>DEPRECATED</a:t>
            </a:r>
            <a:endParaRPr lang="en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13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F794B-8872-584E-9A0A-EFB88E0670F8}"/>
              </a:ext>
            </a:extLst>
          </p:cNvPr>
          <p:cNvSpPr txBox="1"/>
          <p:nvPr/>
        </p:nvSpPr>
        <p:spPr>
          <a:xfrm>
            <a:off x="458217" y="1026544"/>
            <a:ext cx="770237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PublishSubject</a:t>
            </a:r>
            <a:r>
              <a:rPr kumimoji="1" lang="en-US" altLang="ko-KR" dirty="0"/>
              <a:t> : Starts empty and only emits new elements to subscriber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E712C-0AA7-A140-B7C5-3A2DC5EA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8" y="1609529"/>
            <a:ext cx="5847692" cy="3876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4719CD-8619-7843-9A9E-C8647E54B5F7}"/>
              </a:ext>
            </a:extLst>
          </p:cNvPr>
          <p:cNvSpPr txBox="1"/>
          <p:nvPr/>
        </p:nvSpPr>
        <p:spPr>
          <a:xfrm>
            <a:off x="458217" y="5831457"/>
            <a:ext cx="754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>
                <a:solidFill>
                  <a:srgbClr val="8611D4"/>
                </a:solidFill>
              </a:rPr>
              <a:t>PublishSubject</a:t>
            </a:r>
            <a:r>
              <a:rPr kumimoji="1" lang="ko-KR" altLang="en-US" dirty="0"/>
              <a:t>는 구독 이후에 배출한 항목들만 </a:t>
            </a:r>
            <a:r>
              <a:rPr kumimoji="1" lang="en-US" altLang="ko-KR" dirty="0"/>
              <a:t>Observer</a:t>
            </a:r>
            <a:r>
              <a:rPr kumimoji="1" lang="ko-KR" altLang="en-US" dirty="0"/>
              <a:t>에게 배출한다</a:t>
            </a:r>
          </a:p>
        </p:txBody>
      </p:sp>
    </p:spTree>
    <p:extLst>
      <p:ext uri="{BB962C8B-B14F-4D97-AF65-F5344CB8AC3E}">
        <p14:creationId xmlns:p14="http://schemas.microsoft.com/office/powerpoint/2010/main" val="2108061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F794B-8872-584E-9A0A-EFB88E0670F8}"/>
              </a:ext>
            </a:extLst>
          </p:cNvPr>
          <p:cNvSpPr txBox="1"/>
          <p:nvPr/>
        </p:nvSpPr>
        <p:spPr>
          <a:xfrm>
            <a:off x="458217" y="1026544"/>
            <a:ext cx="770237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PublishSubject</a:t>
            </a:r>
            <a:r>
              <a:rPr kumimoji="1" lang="en-US" altLang="ko-KR" dirty="0"/>
              <a:t> : Starts empty and only emits new elements to subscriber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B4E6CF-402F-714E-9322-F74651C4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2" y="1609529"/>
            <a:ext cx="6271404" cy="3893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1955E3-2F03-C24E-9F4D-96E0181BC280}"/>
              </a:ext>
            </a:extLst>
          </p:cNvPr>
          <p:cNvSpPr txBox="1"/>
          <p:nvPr/>
        </p:nvSpPr>
        <p:spPr>
          <a:xfrm>
            <a:off x="285689" y="5753819"/>
            <a:ext cx="648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만약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소스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이 오류 때문에 종료되면 오류를 그대로 전달한다</a:t>
            </a:r>
          </a:p>
        </p:txBody>
      </p:sp>
    </p:spTree>
    <p:extLst>
      <p:ext uri="{BB962C8B-B14F-4D97-AF65-F5344CB8AC3E}">
        <p14:creationId xmlns:p14="http://schemas.microsoft.com/office/powerpoint/2010/main" val="684321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5CDDD-E5F5-EE47-B097-CEF10AA21374}"/>
              </a:ext>
            </a:extLst>
          </p:cNvPr>
          <p:cNvSpPr txBox="1"/>
          <p:nvPr/>
        </p:nvSpPr>
        <p:spPr>
          <a:xfrm>
            <a:off x="363327" y="1071181"/>
            <a:ext cx="770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BehaviorSubject</a:t>
            </a:r>
            <a:r>
              <a:rPr kumimoji="1" lang="en-US" altLang="ko-KR" dirty="0"/>
              <a:t> : Starts with initial value and replays it or the latest element to new subscribers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6E8161-3BF0-AB47-8A76-4F8736F87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1717512"/>
            <a:ext cx="5201728" cy="3557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5D7102-44DD-494E-832C-F658C73F1120}"/>
              </a:ext>
            </a:extLst>
          </p:cNvPr>
          <p:cNvSpPr txBox="1"/>
          <p:nvPr/>
        </p:nvSpPr>
        <p:spPr>
          <a:xfrm>
            <a:off x="363327" y="5788325"/>
            <a:ext cx="639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BehaviorSubject</a:t>
            </a:r>
            <a:r>
              <a:rPr kumimoji="1" lang="ko-KR" altLang="en-US" dirty="0"/>
              <a:t>는 구독 이전 가장 최근에 배출된 항목 또는 초기값을 </a:t>
            </a:r>
            <a:r>
              <a:rPr kumimoji="1" lang="en-US" altLang="ko-KR" dirty="0"/>
              <a:t>Observer</a:t>
            </a:r>
            <a:r>
              <a:rPr kumimoji="1" lang="ko-KR" altLang="en-US" dirty="0"/>
              <a:t>에게 배출한다</a:t>
            </a:r>
          </a:p>
        </p:txBody>
      </p:sp>
    </p:spTree>
    <p:extLst>
      <p:ext uri="{BB962C8B-B14F-4D97-AF65-F5344CB8AC3E}">
        <p14:creationId xmlns:p14="http://schemas.microsoft.com/office/powerpoint/2010/main" val="30688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5CDDD-E5F5-EE47-B097-CEF10AA21374}"/>
              </a:ext>
            </a:extLst>
          </p:cNvPr>
          <p:cNvSpPr txBox="1"/>
          <p:nvPr/>
        </p:nvSpPr>
        <p:spPr>
          <a:xfrm>
            <a:off x="363327" y="1071181"/>
            <a:ext cx="770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BehaviorSubject</a:t>
            </a:r>
            <a:r>
              <a:rPr kumimoji="1" lang="en-US" altLang="ko-KR" dirty="0"/>
              <a:t> : Starts with initial value and replays it or the latest element to new subscribers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D7102-44DD-494E-832C-F658C73F1120}"/>
              </a:ext>
            </a:extLst>
          </p:cNvPr>
          <p:cNvSpPr txBox="1"/>
          <p:nvPr/>
        </p:nvSpPr>
        <p:spPr>
          <a:xfrm>
            <a:off x="363327" y="5788325"/>
            <a:ext cx="63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PublishSubject</a:t>
            </a:r>
            <a:r>
              <a:rPr kumimoji="1" lang="ko-KR" altLang="en-US" dirty="0"/>
              <a:t>와 같이 오류만 그대로 전달한다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D243BC-D35D-194A-98B2-13629FAE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8" y="1717512"/>
            <a:ext cx="5925330" cy="379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3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519620" y="446854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06EAC-C01D-5F41-B995-C650D84F36CC}"/>
              </a:ext>
            </a:extLst>
          </p:cNvPr>
          <p:cNvSpPr txBox="1"/>
          <p:nvPr/>
        </p:nvSpPr>
        <p:spPr>
          <a:xfrm>
            <a:off x="1203358" y="3068361"/>
            <a:ext cx="195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 err="1">
                <a:solidFill>
                  <a:srgbClr val="0270C0"/>
                </a:solidFill>
              </a:rPr>
              <a:t>RxSwift</a:t>
            </a:r>
            <a:endParaRPr kumimoji="1" lang="ko-KR" altLang="en-US" sz="3200" dirty="0">
              <a:solidFill>
                <a:srgbClr val="0270C0"/>
              </a:solidFill>
            </a:endParaRPr>
          </a:p>
        </p:txBody>
      </p:sp>
      <p:cxnSp>
        <p:nvCxnSpPr>
          <p:cNvPr id="11" name="직선 연결선 4">
            <a:extLst>
              <a:ext uri="{FF2B5EF4-FFF2-40B4-BE49-F238E27FC236}">
                <a16:creationId xmlns:a16="http://schemas.microsoft.com/office/drawing/2014/main" id="{F3909F35-55B2-C443-9B94-B58612BBC0BE}"/>
              </a:ext>
            </a:extLst>
          </p:cNvPr>
          <p:cNvCxnSpPr>
            <a:cxnSpLocks/>
          </p:cNvCxnSpPr>
          <p:nvPr/>
        </p:nvCxnSpPr>
        <p:spPr>
          <a:xfrm>
            <a:off x="4555053" y="1945865"/>
            <a:ext cx="0" cy="30439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CF45D3C-C97D-D440-B692-0A8FF19038BE}"/>
              </a:ext>
            </a:extLst>
          </p:cNvPr>
          <p:cNvSpPr txBox="1">
            <a:spLocks/>
          </p:cNvSpPr>
          <p:nvPr/>
        </p:nvSpPr>
        <p:spPr>
          <a:xfrm>
            <a:off x="4970229" y="2632277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Observable &amp; Subject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C4D63C-A81E-534E-981C-7AF2B08FD6AC}"/>
              </a:ext>
            </a:extLst>
          </p:cNvPr>
          <p:cNvSpPr txBox="1">
            <a:spLocks/>
          </p:cNvSpPr>
          <p:nvPr/>
        </p:nvSpPr>
        <p:spPr>
          <a:xfrm>
            <a:off x="4970229" y="2999966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Operators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F484F7B-97BD-0043-8A92-A90E5AF3CC5E}"/>
              </a:ext>
            </a:extLst>
          </p:cNvPr>
          <p:cNvSpPr txBox="1">
            <a:spLocks/>
          </p:cNvSpPr>
          <p:nvPr/>
        </p:nvSpPr>
        <p:spPr>
          <a:xfrm>
            <a:off x="4970229" y="3396782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351" dirty="0" err="1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RxCocoa</a:t>
            </a:r>
            <a:endParaRPr lang="en-US" altLang="ko-KR" sz="135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2D59457-88F6-274D-ABE5-55ED1FAB02C0}"/>
              </a:ext>
            </a:extLst>
          </p:cNvPr>
          <p:cNvSpPr txBox="1">
            <a:spLocks/>
          </p:cNvSpPr>
          <p:nvPr/>
        </p:nvSpPr>
        <p:spPr>
          <a:xfrm>
            <a:off x="4970229" y="2264588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Hello </a:t>
            </a:r>
            <a:r>
              <a:rPr lang="en-US" altLang="ko-KR" sz="1351" dirty="0" err="1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RxSwift</a:t>
            </a:r>
            <a:endParaRPr lang="en-US" altLang="ko-KR" sz="135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70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E173E5-CFB5-A748-A6F9-131E6B3F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1824226"/>
            <a:ext cx="5339751" cy="3697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0EF14-B2C9-7744-B874-8FAFB0FF9399}"/>
              </a:ext>
            </a:extLst>
          </p:cNvPr>
          <p:cNvSpPr txBox="1"/>
          <p:nvPr/>
        </p:nvSpPr>
        <p:spPr>
          <a:xfrm>
            <a:off x="156293" y="1068717"/>
            <a:ext cx="770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ReplaySubject</a:t>
            </a:r>
            <a:r>
              <a:rPr kumimoji="1" lang="en-US" altLang="ko-KR" dirty="0"/>
              <a:t> :Initialized with a buffer size and will maintain a buffer of elements up to that size and replay it to new subscribers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83277-89A4-2D4C-BDA7-325C30F5821E}"/>
              </a:ext>
            </a:extLst>
          </p:cNvPr>
          <p:cNvSpPr txBox="1"/>
          <p:nvPr/>
        </p:nvSpPr>
        <p:spPr>
          <a:xfrm>
            <a:off x="285689" y="5702994"/>
            <a:ext cx="596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구독 시점과 관계 없이 모든 항목을 배출한다</a:t>
            </a:r>
            <a:endParaRPr kumimoji="1" lang="en-US" altLang="ko-KR" dirty="0"/>
          </a:p>
          <a:p>
            <a:r>
              <a:rPr kumimoji="1" lang="ko-KR" altLang="en-US" dirty="0"/>
              <a:t>버퍼의 크기가 특정이상으로 증가하거나 첫 </a:t>
            </a:r>
            <a:r>
              <a:rPr kumimoji="1" lang="ko-KR" altLang="en-US" dirty="0" err="1"/>
              <a:t>배출로부터</a:t>
            </a:r>
            <a:r>
              <a:rPr kumimoji="1" lang="ko-KR" altLang="en-US" dirty="0"/>
              <a:t> 지정한 시간이 지나면 오래된 항목들을 제거한다</a:t>
            </a:r>
          </a:p>
        </p:txBody>
      </p:sp>
    </p:spTree>
    <p:extLst>
      <p:ext uri="{BB962C8B-B14F-4D97-AF65-F5344CB8AC3E}">
        <p14:creationId xmlns:p14="http://schemas.microsoft.com/office/powerpoint/2010/main" val="837818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42BC0-80C3-6347-B487-4BD930A9E958}"/>
              </a:ext>
            </a:extLst>
          </p:cNvPr>
          <p:cNvSpPr txBox="1"/>
          <p:nvPr/>
        </p:nvSpPr>
        <p:spPr>
          <a:xfrm>
            <a:off x="543464" y="914400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ignoreElements</a:t>
            </a:r>
            <a:r>
              <a:rPr kumimoji="1" lang="en-US" altLang="ko-KR" dirty="0">
                <a:highlight>
                  <a:srgbClr val="FFFF00"/>
                </a:highlight>
              </a:rPr>
              <a:t>()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D291E6-99B1-F847-88AB-0FD320C6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55" y="1385241"/>
            <a:ext cx="7168551" cy="3408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895CC-6E77-004D-BEF0-1B3DEE03E814}"/>
              </a:ext>
            </a:extLst>
          </p:cNvPr>
          <p:cNvSpPr txBox="1"/>
          <p:nvPr/>
        </p:nvSpPr>
        <p:spPr>
          <a:xfrm>
            <a:off x="543464" y="5063706"/>
            <a:ext cx="683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.next</a:t>
            </a:r>
            <a:r>
              <a:rPr kumimoji="1" lang="ko-KR" altLang="en-US" dirty="0"/>
              <a:t> 로 배출되는 모든 항목을 무시</a:t>
            </a:r>
            <a:endParaRPr kumimoji="1" lang="en-US" altLang="ko-KR" dirty="0"/>
          </a:p>
          <a:p>
            <a:r>
              <a:rPr kumimoji="1" lang="en-US" altLang="ko-KR" dirty="0"/>
              <a:t>.</a:t>
            </a:r>
            <a:r>
              <a:rPr kumimoji="1" lang="en-US" altLang="ko-KR" dirty="0" err="1"/>
              <a:t>onError</a:t>
            </a:r>
            <a:r>
              <a:rPr kumimoji="1" lang="en-US" altLang="ko-KR" dirty="0"/>
              <a:t> 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.</a:t>
            </a:r>
            <a:r>
              <a:rPr kumimoji="1" lang="en-US" altLang="ko-KR" dirty="0" err="1"/>
              <a:t>onCompleted</a:t>
            </a:r>
            <a:r>
              <a:rPr kumimoji="1" lang="ko-KR" altLang="en-US" dirty="0"/>
              <a:t> 항목은 배출됨</a:t>
            </a:r>
          </a:p>
        </p:txBody>
      </p:sp>
    </p:spTree>
    <p:extLst>
      <p:ext uri="{BB962C8B-B14F-4D97-AF65-F5344CB8AC3E}">
        <p14:creationId xmlns:p14="http://schemas.microsoft.com/office/powerpoint/2010/main" val="4032682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42BC0-80C3-6347-B487-4BD930A9E958}"/>
              </a:ext>
            </a:extLst>
          </p:cNvPr>
          <p:cNvSpPr txBox="1"/>
          <p:nvPr/>
        </p:nvSpPr>
        <p:spPr>
          <a:xfrm>
            <a:off x="543464" y="984438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ignoreElements</a:t>
            </a:r>
            <a:r>
              <a:rPr kumimoji="1" lang="en-US" altLang="ko-KR" dirty="0">
                <a:highlight>
                  <a:srgbClr val="FFFF00"/>
                </a:highlight>
              </a:rPr>
              <a:t>()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8AD0AE-972A-B74B-93AA-71F771C5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" y="1525318"/>
            <a:ext cx="55626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09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59A8CC-FE56-5D4E-BE9F-F1A51CE2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8" y="1525411"/>
            <a:ext cx="7142672" cy="2825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F4FDB-45BC-8C4C-8015-291D24E52653}"/>
              </a:ext>
            </a:extLst>
          </p:cNvPr>
          <p:cNvSpPr txBox="1"/>
          <p:nvPr/>
        </p:nvSpPr>
        <p:spPr>
          <a:xfrm>
            <a:off x="543464" y="5063706"/>
            <a:ext cx="683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.next</a:t>
            </a:r>
            <a:r>
              <a:rPr kumimoji="1" lang="ko-KR" altLang="en-US" dirty="0"/>
              <a:t> 로 배출되는 항목들 중 </a:t>
            </a:r>
            <a:r>
              <a:rPr kumimoji="1" lang="en-US" altLang="ko-KR" dirty="0"/>
              <a:t>n </a:t>
            </a:r>
            <a:r>
              <a:rPr kumimoji="1" lang="ko-KR" altLang="en-US" dirty="0"/>
              <a:t>번째 인덱스 값만 배출</a:t>
            </a:r>
            <a:endParaRPr kumimoji="1" lang="en-US" altLang="ko-KR" dirty="0"/>
          </a:p>
          <a:p>
            <a:r>
              <a:rPr kumimoji="1" lang="ko-KR" altLang="en-US" dirty="0"/>
              <a:t>이후 바로 </a:t>
            </a:r>
            <a:r>
              <a:rPr kumimoji="1" lang="en-US" altLang="ko-KR" dirty="0" err="1"/>
              <a:t>onCompleted</a:t>
            </a:r>
            <a:r>
              <a:rPr kumimoji="1" lang="en-US" altLang="ko-KR" dirty="0"/>
              <a:t> </a:t>
            </a:r>
            <a:r>
              <a:rPr kumimoji="1" lang="ko-KR" altLang="en-US" dirty="0"/>
              <a:t>항목 배출</a:t>
            </a: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1A213-8D6F-B34A-AD1C-F732CDC130E5}"/>
              </a:ext>
            </a:extLst>
          </p:cNvPr>
          <p:cNvSpPr txBox="1"/>
          <p:nvPr/>
        </p:nvSpPr>
        <p:spPr>
          <a:xfrm>
            <a:off x="543464" y="984438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elementAt</a:t>
            </a:r>
            <a:r>
              <a:rPr kumimoji="1" lang="en-US" altLang="ko-KR" dirty="0">
                <a:highlight>
                  <a:srgbClr val="FFFF00"/>
                </a:highlight>
              </a:rPr>
              <a:t>()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52921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5F0E51-9287-6440-80B8-C4C1FBB1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27" y="1418877"/>
            <a:ext cx="4813300" cy="4356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F41E1-920F-9A41-921E-D430F86B0926}"/>
              </a:ext>
            </a:extLst>
          </p:cNvPr>
          <p:cNvSpPr txBox="1"/>
          <p:nvPr/>
        </p:nvSpPr>
        <p:spPr>
          <a:xfrm>
            <a:off x="1846054" y="5840084"/>
            <a:ext cx="285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번째 항목 배출 후 </a:t>
            </a:r>
            <a:endParaRPr kumimoji="1" lang="en-US" altLang="ko-KR" dirty="0"/>
          </a:p>
          <a:p>
            <a:r>
              <a:rPr kumimoji="1" lang="en-US" altLang="ko-KR" dirty="0"/>
              <a:t>.</a:t>
            </a:r>
            <a:r>
              <a:rPr kumimoji="1" lang="en-US" altLang="ko-KR" dirty="0" err="1"/>
              <a:t>onCompleted</a:t>
            </a:r>
            <a:r>
              <a:rPr kumimoji="1" lang="en-US" altLang="ko-KR" dirty="0"/>
              <a:t> </a:t>
            </a:r>
            <a:r>
              <a:rPr kumimoji="1" lang="ko-KR" altLang="en-US" dirty="0"/>
              <a:t>항목 배출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FE331-C7BF-824D-BBDB-1A313FA1A269}"/>
              </a:ext>
            </a:extLst>
          </p:cNvPr>
          <p:cNvSpPr txBox="1"/>
          <p:nvPr/>
        </p:nvSpPr>
        <p:spPr>
          <a:xfrm>
            <a:off x="543464" y="984438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elementAt</a:t>
            </a:r>
            <a:r>
              <a:rPr kumimoji="1" lang="en-US" altLang="ko-KR" dirty="0">
                <a:highlight>
                  <a:srgbClr val="FFFF00"/>
                </a:highlight>
              </a:rPr>
              <a:t>()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444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FE331-C7BF-824D-BBDB-1A313FA1A269}"/>
              </a:ext>
            </a:extLst>
          </p:cNvPr>
          <p:cNvSpPr txBox="1"/>
          <p:nvPr/>
        </p:nvSpPr>
        <p:spPr>
          <a:xfrm>
            <a:off x="543464" y="984438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filter()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D7AFF4-2B06-454C-B73C-DC5E45C1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99" y="1652433"/>
            <a:ext cx="7634377" cy="3081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113329-77A3-5143-B812-39D2D090B83F}"/>
              </a:ext>
            </a:extLst>
          </p:cNvPr>
          <p:cNvSpPr txBox="1"/>
          <p:nvPr/>
        </p:nvSpPr>
        <p:spPr>
          <a:xfrm>
            <a:off x="483079" y="4942936"/>
            <a:ext cx="53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지정한 함수의 조건을 통과하는 항목들만 배출</a:t>
            </a:r>
          </a:p>
        </p:txBody>
      </p:sp>
    </p:spTree>
    <p:extLst>
      <p:ext uri="{BB962C8B-B14F-4D97-AF65-F5344CB8AC3E}">
        <p14:creationId xmlns:p14="http://schemas.microsoft.com/office/powerpoint/2010/main" val="766685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FE331-C7BF-824D-BBDB-1A313FA1A269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filter()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D053DB-562F-154C-9E5C-90B4AB0F8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3" y="4919092"/>
            <a:ext cx="3321170" cy="1552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5742E5-06E4-6C46-9435-CAE6284F5E26}"/>
              </a:ext>
            </a:extLst>
          </p:cNvPr>
          <p:cNvSpPr txBox="1"/>
          <p:nvPr/>
        </p:nvSpPr>
        <p:spPr>
          <a:xfrm>
            <a:off x="3811858" y="5446190"/>
            <a:ext cx="477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정수들 중 짝수 항목 만 배출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63D2D0-80F7-5F4F-AA84-CA6DF6E41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5" y="1290986"/>
            <a:ext cx="6362700" cy="306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2BBF78-A9EA-534F-B231-27423D728667}"/>
              </a:ext>
            </a:extLst>
          </p:cNvPr>
          <p:cNvSpPr txBox="1"/>
          <p:nvPr/>
        </p:nvSpPr>
        <p:spPr>
          <a:xfrm>
            <a:off x="285689" y="4450723"/>
            <a:ext cx="573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filter</a:t>
            </a:r>
            <a:r>
              <a:rPr kumimoji="1" lang="ko-KR" altLang="en-US" dirty="0"/>
              <a:t>의 인자로 주는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함수는 </a:t>
            </a:r>
            <a:r>
              <a:rPr kumimoji="1" lang="en-US" altLang="ko-KR" dirty="0"/>
              <a:t>Bool</a:t>
            </a:r>
            <a:r>
              <a:rPr kumimoji="1" lang="ko-KR" altLang="en-US" dirty="0"/>
              <a:t> 값을 </a:t>
            </a:r>
            <a:r>
              <a:rPr kumimoji="1" lang="ko-KR" altLang="en-US" dirty="0" err="1"/>
              <a:t>리턴해야</a:t>
            </a:r>
            <a:r>
              <a:rPr kumimoji="1" lang="ko-KR" altLang="en-US" dirty="0"/>
              <a:t> 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809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skip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BAA1D7-1568-6644-B7D6-8C1F7A5C7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4" y="1294427"/>
            <a:ext cx="6003985" cy="24078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99DB11-25CF-4449-8FB7-C3B0DF34B970}"/>
              </a:ext>
            </a:extLst>
          </p:cNvPr>
          <p:cNvSpPr txBox="1"/>
          <p:nvPr/>
        </p:nvSpPr>
        <p:spPr>
          <a:xfrm>
            <a:off x="664234" y="3822006"/>
            <a:ext cx="557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</a:t>
            </a:r>
            <a:r>
              <a:rPr kumimoji="1" lang="ko-KR" altLang="en-US" dirty="0"/>
              <a:t>번째 이전까지의 항목을 배출하지 않음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AF3CCF-C4C6-E24F-89FE-E269A71D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53" y="4526351"/>
            <a:ext cx="4114800" cy="1790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1EE2A3-9EA3-4142-8E10-73021D78DCB4}"/>
              </a:ext>
            </a:extLst>
          </p:cNvPr>
          <p:cNvSpPr txBox="1"/>
          <p:nvPr/>
        </p:nvSpPr>
        <p:spPr>
          <a:xfrm>
            <a:off x="4964502" y="4917242"/>
            <a:ext cx="328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번째 인덱스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항목들을 배출함</a:t>
            </a:r>
          </a:p>
        </p:txBody>
      </p:sp>
    </p:spTree>
    <p:extLst>
      <p:ext uri="{BB962C8B-B14F-4D97-AF65-F5344CB8AC3E}">
        <p14:creationId xmlns:p14="http://schemas.microsoft.com/office/powerpoint/2010/main" val="884045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skipWhile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FE3064-E2D1-E141-A5C9-C666604C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1408464"/>
            <a:ext cx="4936373" cy="2395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57EBEE-EE04-4549-AF7C-6536BD239FA6}"/>
              </a:ext>
            </a:extLst>
          </p:cNvPr>
          <p:cNvSpPr txBox="1"/>
          <p:nvPr/>
        </p:nvSpPr>
        <p:spPr>
          <a:xfrm>
            <a:off x="215659" y="4310467"/>
            <a:ext cx="711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조건을 만족하는 것들을 모두 무시하고 </a:t>
            </a:r>
            <a:endParaRPr kumimoji="1" lang="en-US" altLang="ko-KR" dirty="0"/>
          </a:p>
          <a:p>
            <a:r>
              <a:rPr kumimoji="1" lang="ko-KR" altLang="en-US" dirty="0"/>
              <a:t>조건을 만족하지 않는 항목이 배출된 이후부터 계속 배출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1875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skipWhile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F91BA5-F53C-4648-8C37-0FE9CBD00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409014"/>
            <a:ext cx="4994694" cy="2691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524670-619A-8846-B44A-44EBF20B14DE}"/>
              </a:ext>
            </a:extLst>
          </p:cNvPr>
          <p:cNvSpPr txBox="1"/>
          <p:nvPr/>
        </p:nvSpPr>
        <p:spPr>
          <a:xfrm>
            <a:off x="474453" y="4172120"/>
            <a:ext cx="514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인자로 전달하는 함수가 </a:t>
            </a:r>
            <a:r>
              <a:rPr kumimoji="1" lang="en-US" altLang="ko-KR" dirty="0"/>
              <a:t>Bool</a:t>
            </a:r>
            <a:r>
              <a:rPr kumimoji="1" lang="ko-KR" altLang="en-US" dirty="0"/>
              <a:t> 타입을 </a:t>
            </a:r>
            <a:r>
              <a:rPr kumimoji="1" lang="ko-KR" altLang="en-US" dirty="0" err="1"/>
              <a:t>리턴해야함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DE581B-08E8-6C4A-B148-E98CC6B2B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61" y="4612807"/>
            <a:ext cx="3924300" cy="218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A67469-903A-4446-983C-BFD16FED0F76}"/>
              </a:ext>
            </a:extLst>
          </p:cNvPr>
          <p:cNvSpPr txBox="1"/>
          <p:nvPr/>
        </p:nvSpPr>
        <p:spPr>
          <a:xfrm>
            <a:off x="4550075" y="5613471"/>
            <a:ext cx="420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조건을 만족하지 않는 순간부터 배출</a:t>
            </a:r>
          </a:p>
        </p:txBody>
      </p:sp>
    </p:spTree>
    <p:extLst>
      <p:ext uri="{BB962C8B-B14F-4D97-AF65-F5344CB8AC3E}">
        <p14:creationId xmlns:p14="http://schemas.microsoft.com/office/powerpoint/2010/main" val="339140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 </a:t>
            </a: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RxSwift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E59C0-36E5-7648-BE21-5B34A8E1C194}"/>
              </a:ext>
            </a:extLst>
          </p:cNvPr>
          <p:cNvSpPr txBox="1"/>
          <p:nvPr/>
        </p:nvSpPr>
        <p:spPr>
          <a:xfrm>
            <a:off x="370937" y="1000664"/>
            <a:ext cx="8020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ReacitveX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    : observable streams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이용한 비동기 프로그래밍을 위한 </a:t>
            </a:r>
            <a:r>
              <a:rPr kumimoji="1" lang="en-US" altLang="ko-KR" dirty="0"/>
              <a:t>API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RxSwift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    : </a:t>
            </a:r>
            <a:r>
              <a:rPr kumimoji="1" lang="en-US" altLang="ko-KR" dirty="0" err="1"/>
              <a:t>ReactiveX</a:t>
            </a:r>
            <a:r>
              <a:rPr kumimoji="1" lang="en-US" altLang="ko-KR" dirty="0"/>
              <a:t> Swift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MS</a:t>
            </a:r>
            <a:r>
              <a:rPr kumimoji="1" lang="ko-KR" altLang="en-US" dirty="0"/>
              <a:t>사에서 </a:t>
            </a:r>
            <a:r>
              <a:rPr kumimoji="1" lang="en-US" altLang="ko-KR" dirty="0" err="1"/>
              <a:t>ReactiveX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포함한 프로젝트를 진행했으나 프로젝트는 망하고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Rx</a:t>
            </a:r>
            <a:r>
              <a:rPr kumimoji="1" lang="ko-KR" altLang="en-US" dirty="0"/>
              <a:t>는 다른 곳에도 적용 시키기 좋아 </a:t>
            </a:r>
            <a:r>
              <a:rPr kumimoji="1" lang="en-US" altLang="ko-KR" dirty="0"/>
              <a:t>Rx</a:t>
            </a:r>
            <a:r>
              <a:rPr kumimoji="1" lang="ko-KR" altLang="en-US" dirty="0"/>
              <a:t>만 살아 남음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MS</a:t>
            </a:r>
            <a:r>
              <a:rPr kumimoji="1" lang="ko-KR" altLang="en-US" dirty="0"/>
              <a:t> 사의 </a:t>
            </a:r>
            <a:r>
              <a:rPr kumimoji="1" lang="en-US" altLang="ko-KR" dirty="0"/>
              <a:t>MVVM ( event-driven </a:t>
            </a:r>
            <a:r>
              <a:rPr kumimoji="1" lang="ko-KR" altLang="en-US" dirty="0"/>
              <a:t>을 위한 </a:t>
            </a:r>
            <a:r>
              <a:rPr kumimoji="1" lang="en-US" altLang="ko-KR" dirty="0"/>
              <a:t>architecture ) </a:t>
            </a:r>
            <a:r>
              <a:rPr kumimoji="1" lang="ko-KR" altLang="en-US" dirty="0"/>
              <a:t>와 궁합이 잘 맞음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77C8782-5B55-EF46-8B77-7726FA909F9A}"/>
              </a:ext>
            </a:extLst>
          </p:cNvPr>
          <p:cNvSpPr/>
          <p:nvPr/>
        </p:nvSpPr>
        <p:spPr>
          <a:xfrm>
            <a:off x="629641" y="4940196"/>
            <a:ext cx="923026" cy="4917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E0875-3FA4-954C-A0CB-C898034515E7}"/>
              </a:ext>
            </a:extLst>
          </p:cNvPr>
          <p:cNvSpPr txBox="1"/>
          <p:nvPr/>
        </p:nvSpPr>
        <p:spPr>
          <a:xfrm>
            <a:off x="668460" y="5001383"/>
            <a:ext cx="84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Model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5D0E636-0FBF-804E-821B-2E8D05B8C646}"/>
              </a:ext>
            </a:extLst>
          </p:cNvPr>
          <p:cNvSpPr/>
          <p:nvPr/>
        </p:nvSpPr>
        <p:spPr>
          <a:xfrm>
            <a:off x="2472398" y="4240378"/>
            <a:ext cx="1969189" cy="19124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D98C3-5287-1B43-B095-667E32BD5FF6}"/>
              </a:ext>
            </a:extLst>
          </p:cNvPr>
          <p:cNvSpPr txBox="1"/>
          <p:nvPr/>
        </p:nvSpPr>
        <p:spPr>
          <a:xfrm>
            <a:off x="2731780" y="4306522"/>
            <a:ext cx="145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View Model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948E0-BB01-F548-88A2-7D37472A8F90}"/>
              </a:ext>
            </a:extLst>
          </p:cNvPr>
          <p:cNvSpPr txBox="1"/>
          <p:nvPr/>
        </p:nvSpPr>
        <p:spPr>
          <a:xfrm>
            <a:off x="2649534" y="4738487"/>
            <a:ext cx="204222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Observable&lt;[JSON]&gt;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843A6-7428-8544-B995-DFBD9CF68018}"/>
              </a:ext>
            </a:extLst>
          </p:cNvPr>
          <p:cNvSpPr txBox="1"/>
          <p:nvPr/>
        </p:nvSpPr>
        <p:spPr>
          <a:xfrm>
            <a:off x="2658161" y="5196614"/>
            <a:ext cx="204222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Observable&lt;</a:t>
            </a:r>
            <a:r>
              <a:rPr kumimoji="1" lang="en-US" altLang="ko-KR" sz="1600" dirty="0" err="1">
                <a:solidFill>
                  <a:schemeClr val="bg1"/>
                </a:solidFill>
              </a:rPr>
              <a:t>Int</a:t>
            </a:r>
            <a:r>
              <a:rPr kumimoji="1" lang="en-US" altLang="ko-KR" sz="1600" dirty="0">
                <a:solidFill>
                  <a:schemeClr val="bg1"/>
                </a:solidFill>
              </a:rPr>
              <a:t>&gt;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0AA0F-9CDF-7C4F-8563-49888E363E5F}"/>
              </a:ext>
            </a:extLst>
          </p:cNvPr>
          <p:cNvSpPr txBox="1"/>
          <p:nvPr/>
        </p:nvSpPr>
        <p:spPr>
          <a:xfrm>
            <a:off x="2649534" y="5653071"/>
            <a:ext cx="204222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Observable&lt;String&gt;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7DB10E-C7F0-0E45-89E8-0A4EE6556EE8}"/>
              </a:ext>
            </a:extLst>
          </p:cNvPr>
          <p:cNvSpPr/>
          <p:nvPr/>
        </p:nvSpPr>
        <p:spPr>
          <a:xfrm>
            <a:off x="5053553" y="4148810"/>
            <a:ext cx="1362974" cy="2072555"/>
          </a:xfrm>
          <a:prstGeom prst="rect">
            <a:avLst/>
          </a:prstGeom>
          <a:solidFill>
            <a:srgbClr val="ED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61A98-BE9E-7444-9350-5175ED2F5D0C}"/>
              </a:ext>
            </a:extLst>
          </p:cNvPr>
          <p:cNvSpPr txBox="1"/>
          <p:nvPr/>
        </p:nvSpPr>
        <p:spPr>
          <a:xfrm>
            <a:off x="5009828" y="4163744"/>
            <a:ext cx="145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View Controller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CB46F0-ED16-3A46-9DC0-08FC790C0CC5}"/>
              </a:ext>
            </a:extLst>
          </p:cNvPr>
          <p:cNvSpPr txBox="1"/>
          <p:nvPr/>
        </p:nvSpPr>
        <p:spPr>
          <a:xfrm>
            <a:off x="5009828" y="5942020"/>
            <a:ext cx="1450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solidFill>
                  <a:schemeClr val="bg1"/>
                </a:solidFill>
              </a:rPr>
              <a:t>binding code</a:t>
            </a:r>
            <a:endParaRPr kumimoji="1"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E28495-4FB9-FE47-8B4D-5F4EB1B1B14B}"/>
              </a:ext>
            </a:extLst>
          </p:cNvPr>
          <p:cNvSpPr txBox="1"/>
          <p:nvPr/>
        </p:nvSpPr>
        <p:spPr>
          <a:xfrm>
            <a:off x="6769700" y="4738487"/>
            <a:ext cx="162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UITableView</a:t>
            </a:r>
            <a:endParaRPr kumimoji="1"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1DDF20-191C-484B-BCA7-D132A141F333}"/>
              </a:ext>
            </a:extLst>
          </p:cNvPr>
          <p:cNvSpPr txBox="1"/>
          <p:nvPr/>
        </p:nvSpPr>
        <p:spPr>
          <a:xfrm>
            <a:off x="6769700" y="5196614"/>
            <a:ext cx="181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UIProgressView</a:t>
            </a:r>
            <a:endParaRPr kumimoji="1"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E466F6-1060-1540-96D6-2B4E304F17B5}"/>
              </a:ext>
            </a:extLst>
          </p:cNvPr>
          <p:cNvSpPr txBox="1"/>
          <p:nvPr/>
        </p:nvSpPr>
        <p:spPr>
          <a:xfrm>
            <a:off x="6769700" y="5648021"/>
            <a:ext cx="162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UILable</a:t>
            </a:r>
            <a:endParaRPr kumimoji="1" lang="ko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EC0E0A-C81C-A140-BD4A-38A9699BB73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4691754" y="4907764"/>
            <a:ext cx="2077946" cy="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99121B-E4A3-C242-8433-5449B6503C34}"/>
              </a:ext>
            </a:extLst>
          </p:cNvPr>
          <p:cNvCxnSpPr/>
          <p:nvPr/>
        </p:nvCxnSpPr>
        <p:spPr>
          <a:xfrm>
            <a:off x="4700381" y="5370715"/>
            <a:ext cx="2077946" cy="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7E8D750-5DAF-5D4C-A04A-11BDE3103730}"/>
              </a:ext>
            </a:extLst>
          </p:cNvPr>
          <p:cNvCxnSpPr/>
          <p:nvPr/>
        </p:nvCxnSpPr>
        <p:spPr>
          <a:xfrm>
            <a:off x="4691754" y="5810662"/>
            <a:ext cx="2077946" cy="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C6DA389-D7E5-A042-ACFC-1CE60B8C665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552667" y="5186049"/>
            <a:ext cx="919731" cy="10565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57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skipUntil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A8666D-9BA7-534A-ACC6-A26EC521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06" y="1342809"/>
            <a:ext cx="5861583" cy="3038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4ADD88-7926-404C-AE22-0B4EA1294E6A}"/>
              </a:ext>
            </a:extLst>
          </p:cNvPr>
          <p:cNvSpPr txBox="1"/>
          <p:nvPr/>
        </p:nvSpPr>
        <p:spPr>
          <a:xfrm>
            <a:off x="319177" y="4449830"/>
            <a:ext cx="645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두번째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 항목 배출 이전에 </a:t>
            </a:r>
            <a:endParaRPr kumimoji="1" lang="en-US" altLang="ko-KR" dirty="0"/>
          </a:p>
          <a:p>
            <a:r>
              <a:rPr kumimoji="1" lang="ko-KR" altLang="en-US" dirty="0"/>
              <a:t>첫번째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 항목 배출을 무시함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AC2E44-8627-1C43-9C17-67D598F3D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70" b="48737"/>
          <a:stretch/>
        </p:blipFill>
        <p:spPr>
          <a:xfrm>
            <a:off x="285689" y="5317018"/>
            <a:ext cx="6337300" cy="8715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A7CADD-83DA-F949-9B7B-8CD6B0716C11}"/>
              </a:ext>
            </a:extLst>
          </p:cNvPr>
          <p:cNvSpPr txBox="1"/>
          <p:nvPr/>
        </p:nvSpPr>
        <p:spPr>
          <a:xfrm>
            <a:off x="285689" y="6256992"/>
            <a:ext cx="46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skipUntil</a:t>
            </a:r>
            <a:r>
              <a:rPr kumimoji="1" lang="ko-KR" altLang="en-US" dirty="0"/>
              <a:t>은 인자로 </a:t>
            </a:r>
            <a:r>
              <a:rPr kumimoji="1" lang="en-US" altLang="ko-KR" dirty="0" err="1"/>
              <a:t>ObservableType</a:t>
            </a:r>
            <a:r>
              <a:rPr kumimoji="1" lang="ko-KR" altLang="en-US" dirty="0"/>
              <a:t>을 받음</a:t>
            </a:r>
          </a:p>
        </p:txBody>
      </p:sp>
    </p:spTree>
    <p:extLst>
      <p:ext uri="{BB962C8B-B14F-4D97-AF65-F5344CB8AC3E}">
        <p14:creationId xmlns:p14="http://schemas.microsoft.com/office/powerpoint/2010/main" val="4023569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skipUntil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0221E0-EAEC-884D-8D8B-6137FCFB4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68" y="1484360"/>
            <a:ext cx="5334000" cy="422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D9C2A3-0E9B-774A-B80B-90EA33D63297}"/>
              </a:ext>
            </a:extLst>
          </p:cNvPr>
          <p:cNvSpPr txBox="1"/>
          <p:nvPr/>
        </p:nvSpPr>
        <p:spPr>
          <a:xfrm>
            <a:off x="285688" y="5979993"/>
            <a:ext cx="56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Trigger</a:t>
            </a:r>
            <a:r>
              <a:rPr kumimoji="1" lang="ko-KR" altLang="en-US" dirty="0"/>
              <a:t>의 항목 </a:t>
            </a:r>
            <a:r>
              <a:rPr kumimoji="1" lang="en-US" altLang="ko-KR" dirty="0"/>
              <a:t>X </a:t>
            </a:r>
            <a:r>
              <a:rPr kumimoji="1" lang="ko-KR" altLang="en-US" dirty="0"/>
              <a:t>가 배출되기 전의 </a:t>
            </a:r>
            <a:r>
              <a:rPr kumimoji="1" lang="en-US" altLang="ko-KR" dirty="0"/>
              <a:t>A, B</a:t>
            </a:r>
            <a:r>
              <a:rPr kumimoji="1" lang="ko-KR" altLang="en-US" dirty="0"/>
              <a:t>는 무시함</a:t>
            </a:r>
          </a:p>
        </p:txBody>
      </p:sp>
    </p:spTree>
    <p:extLst>
      <p:ext uri="{BB962C8B-B14F-4D97-AF65-F5344CB8AC3E}">
        <p14:creationId xmlns:p14="http://schemas.microsoft.com/office/powerpoint/2010/main" val="129294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 </a:t>
            </a: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RxSwift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9DEEA5-27AD-9547-A642-D346541509D6}"/>
              </a:ext>
            </a:extLst>
          </p:cNvPr>
          <p:cNvSpPr txBox="1"/>
          <p:nvPr/>
        </p:nvSpPr>
        <p:spPr>
          <a:xfrm>
            <a:off x="439947" y="1009291"/>
            <a:ext cx="714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반응형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    </a:t>
            </a:r>
            <a:r>
              <a:rPr kumimoji="1" lang="ko-KR" altLang="en-US" dirty="0"/>
              <a:t>변화를 기다리고 변화가 있으면 반응</a:t>
            </a:r>
            <a:r>
              <a:rPr kumimoji="1" lang="en-US" altLang="ko-KR" dirty="0"/>
              <a:t>,</a:t>
            </a:r>
            <a:r>
              <a:rPr kumimoji="1" lang="ko-KR" altLang="en-US" dirty="0"/>
              <a:t>표현</a:t>
            </a:r>
            <a:r>
              <a:rPr kumimoji="1" lang="en-US" altLang="ko-KR" dirty="0"/>
              <a:t>,</a:t>
            </a:r>
            <a:r>
              <a:rPr kumimoji="1" lang="ko-KR" altLang="en-US" dirty="0"/>
              <a:t>구독</a:t>
            </a:r>
            <a:r>
              <a:rPr kumimoji="1" lang="en-US" altLang="ko-KR" dirty="0"/>
              <a:t>,</a:t>
            </a:r>
            <a:r>
              <a:rPr kumimoji="1" lang="ko-KR" altLang="en-US" dirty="0"/>
              <a:t>관찰 등을 수행</a:t>
            </a: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3B95E-EF8D-9A4B-86E8-0AC6915FF1D7}"/>
              </a:ext>
            </a:extLst>
          </p:cNvPr>
          <p:cNvSpPr txBox="1"/>
          <p:nvPr/>
        </p:nvSpPr>
        <p:spPr>
          <a:xfrm>
            <a:off x="2648311" y="1951672"/>
            <a:ext cx="31572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a = 1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b = 2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c = a + b // c = 3</a:t>
            </a:r>
          </a:p>
          <a:p>
            <a:r>
              <a:rPr kumimoji="1" lang="en-US" altLang="ko-KR" dirty="0"/>
              <a:t>a = 4</a:t>
            </a:r>
          </a:p>
          <a:p>
            <a:r>
              <a:rPr kumimoji="1" lang="en-US" altLang="ko-KR" dirty="0"/>
              <a:t>c </a:t>
            </a:r>
            <a:r>
              <a:rPr kumimoji="1" lang="ko-KR" altLang="en-US" dirty="0"/>
              <a:t>의 값은</a:t>
            </a:r>
            <a:r>
              <a:rPr kumimoji="1" lang="en-US" altLang="ko-KR" dirty="0"/>
              <a:t>??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36C589-24AE-7541-BC26-D26DC75CBE6B}"/>
              </a:ext>
            </a:extLst>
          </p:cNvPr>
          <p:cNvSpPr txBox="1"/>
          <p:nvPr/>
        </p:nvSpPr>
        <p:spPr>
          <a:xfrm>
            <a:off x="439947" y="3804249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명령형 프로그램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912FF-81FE-5641-9531-EDBE1D7F6DFD}"/>
              </a:ext>
            </a:extLst>
          </p:cNvPr>
          <p:cNvSpPr txBox="1"/>
          <p:nvPr/>
        </p:nvSpPr>
        <p:spPr>
          <a:xfrm>
            <a:off x="5089585" y="3769743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반응형</a:t>
            </a:r>
            <a:r>
              <a:rPr kumimoji="1" lang="ko-KR" altLang="en-US" dirty="0"/>
              <a:t> 프로그램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72B7B7-5461-C246-8DDD-896F49E4AD0C}"/>
              </a:ext>
            </a:extLst>
          </p:cNvPr>
          <p:cNvSpPr txBox="1"/>
          <p:nvPr/>
        </p:nvSpPr>
        <p:spPr>
          <a:xfrm>
            <a:off x="514711" y="4371381"/>
            <a:ext cx="31572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a = 1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b = 2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c = a + b // c = 3</a:t>
            </a:r>
          </a:p>
          <a:p>
            <a:r>
              <a:rPr kumimoji="1" lang="en-US" altLang="ko-KR" dirty="0"/>
              <a:t>a = 4</a:t>
            </a:r>
          </a:p>
          <a:p>
            <a:r>
              <a:rPr kumimoji="1" lang="en-US" altLang="ko-KR" dirty="0"/>
              <a:t>// c = 3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E736CF-150C-DC4C-BECA-948BAE059F56}"/>
              </a:ext>
            </a:extLst>
          </p:cNvPr>
          <p:cNvSpPr txBox="1"/>
          <p:nvPr/>
        </p:nvSpPr>
        <p:spPr>
          <a:xfrm>
            <a:off x="5089585" y="4371381"/>
            <a:ext cx="31572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a = 1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b = 2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c = a + b // c = 3</a:t>
            </a:r>
          </a:p>
          <a:p>
            <a:r>
              <a:rPr kumimoji="1" lang="en-US" altLang="ko-KR" dirty="0"/>
              <a:t>a = 4</a:t>
            </a:r>
          </a:p>
          <a:p>
            <a:r>
              <a:rPr kumimoji="1" lang="en-US" altLang="ko-KR" dirty="0"/>
              <a:t>// c = 6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50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E942D-DE71-DB40-AF7E-B46D18A829CE}"/>
              </a:ext>
            </a:extLst>
          </p:cNvPr>
          <p:cNvSpPr txBox="1"/>
          <p:nvPr/>
        </p:nvSpPr>
        <p:spPr>
          <a:xfrm>
            <a:off x="474453" y="1017917"/>
            <a:ext cx="810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Observer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을 구독한다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Observable</a:t>
            </a:r>
            <a:r>
              <a:rPr kumimoji="1" lang="ko-KR" altLang="en-US" dirty="0"/>
              <a:t>이 배출하는 하나 연속된 항목에 </a:t>
            </a:r>
            <a:r>
              <a:rPr kumimoji="1" lang="en-US" altLang="ko-KR" dirty="0"/>
              <a:t>Observer</a:t>
            </a:r>
            <a:r>
              <a:rPr kumimoji="1" lang="ko-KR" altLang="en-US" dirty="0"/>
              <a:t>가 반응한다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F7C99A8-C02E-7E43-8363-94337B55A4D8}"/>
              </a:ext>
            </a:extLst>
          </p:cNvPr>
          <p:cNvCxnSpPr/>
          <p:nvPr/>
        </p:nvCxnSpPr>
        <p:spPr>
          <a:xfrm>
            <a:off x="862642" y="3847381"/>
            <a:ext cx="68666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6CC1DB03-E924-9643-A2D9-0D98E4578869}"/>
              </a:ext>
            </a:extLst>
          </p:cNvPr>
          <p:cNvSpPr/>
          <p:nvPr/>
        </p:nvSpPr>
        <p:spPr>
          <a:xfrm>
            <a:off x="1436298" y="3491560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72119B-866A-434E-AC06-8D9DA97DF82A}"/>
              </a:ext>
            </a:extLst>
          </p:cNvPr>
          <p:cNvSpPr/>
          <p:nvPr/>
        </p:nvSpPr>
        <p:spPr>
          <a:xfrm>
            <a:off x="3253596" y="3491560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85EAF3-BC66-7745-9C5A-7336B690A585}"/>
              </a:ext>
            </a:extLst>
          </p:cNvPr>
          <p:cNvSpPr/>
          <p:nvPr/>
        </p:nvSpPr>
        <p:spPr>
          <a:xfrm>
            <a:off x="5358442" y="3491560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23315-E0A2-5E48-9B2C-8C535B87A190}"/>
              </a:ext>
            </a:extLst>
          </p:cNvPr>
          <p:cNvSpPr txBox="1"/>
          <p:nvPr/>
        </p:nvSpPr>
        <p:spPr>
          <a:xfrm>
            <a:off x="1546285" y="3662714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29BBF-FA15-544F-A290-2522999E4378}"/>
              </a:ext>
            </a:extLst>
          </p:cNvPr>
          <p:cNvSpPr txBox="1"/>
          <p:nvPr/>
        </p:nvSpPr>
        <p:spPr>
          <a:xfrm>
            <a:off x="3363583" y="3662714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911F6E-1BA6-0F43-B9C8-A3C66680C1B6}"/>
              </a:ext>
            </a:extLst>
          </p:cNvPr>
          <p:cNvSpPr txBox="1"/>
          <p:nvPr/>
        </p:nvSpPr>
        <p:spPr>
          <a:xfrm>
            <a:off x="5468429" y="3662714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B7DDC-254D-F540-B7AB-46F2CD8B0AAD}"/>
              </a:ext>
            </a:extLst>
          </p:cNvPr>
          <p:cNvSpPr txBox="1"/>
          <p:nvPr/>
        </p:nvSpPr>
        <p:spPr>
          <a:xfrm>
            <a:off x="897147" y="5127528"/>
            <a:ext cx="6331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화살표는 시간의 흐름</a:t>
            </a:r>
            <a:endParaRPr kumimoji="1" lang="en-US" altLang="ko-KR" dirty="0"/>
          </a:p>
          <a:p>
            <a:r>
              <a:rPr kumimoji="1" lang="ko-KR" altLang="en-US" dirty="0"/>
              <a:t>숫자는 </a:t>
            </a:r>
            <a:r>
              <a:rPr kumimoji="1" lang="en-US" altLang="ko-KR" dirty="0"/>
              <a:t>emit</a:t>
            </a:r>
            <a:r>
              <a:rPr kumimoji="1" lang="ko-KR" altLang="en-US" dirty="0"/>
              <a:t>된 항목의 순서를 의미한다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CE18F-C159-124A-8F10-20BEB148DF48}"/>
              </a:ext>
            </a:extLst>
          </p:cNvPr>
          <p:cNvSpPr txBox="1"/>
          <p:nvPr/>
        </p:nvSpPr>
        <p:spPr>
          <a:xfrm>
            <a:off x="590909" y="2485896"/>
            <a:ext cx="768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Observable</a:t>
            </a:r>
            <a:r>
              <a:rPr kumimoji="1" lang="ko-KR" altLang="en-US" dirty="0"/>
              <a:t>은 다음과 같은 </a:t>
            </a:r>
            <a:r>
              <a:rPr kumimoji="1" lang="ko-KR" altLang="en-US" dirty="0" err="1"/>
              <a:t>마블</a:t>
            </a:r>
            <a:r>
              <a:rPr kumimoji="1" lang="ko-KR" altLang="en-US" dirty="0"/>
              <a:t> 다이어그램으로 표현 할 </a:t>
            </a:r>
            <a:r>
              <a:rPr kumimoji="1" lang="ko-KR" altLang="en-US" dirty="0" err="1"/>
              <a:t>수있다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2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0FA30-7617-D24F-A6CE-128294316897}"/>
              </a:ext>
            </a:extLst>
          </p:cNvPr>
          <p:cNvSpPr txBox="1"/>
          <p:nvPr/>
        </p:nvSpPr>
        <p:spPr>
          <a:xfrm>
            <a:off x="500332" y="931653"/>
            <a:ext cx="293298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Lifecycle of an Observable</a:t>
            </a:r>
            <a:endParaRPr kumimoji="1"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CA3CBE1-5C90-CD44-A571-58D6992378AA}"/>
              </a:ext>
            </a:extLst>
          </p:cNvPr>
          <p:cNvCxnSpPr/>
          <p:nvPr/>
        </p:nvCxnSpPr>
        <p:spPr>
          <a:xfrm>
            <a:off x="502489" y="2170651"/>
            <a:ext cx="68666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6B06AF79-75A0-684B-8E7E-013CBBB81D1C}"/>
              </a:ext>
            </a:extLst>
          </p:cNvPr>
          <p:cNvSpPr/>
          <p:nvPr/>
        </p:nvSpPr>
        <p:spPr>
          <a:xfrm>
            <a:off x="1076145" y="1814830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60A1ACB-D675-1A4B-97D3-331946059CC2}"/>
              </a:ext>
            </a:extLst>
          </p:cNvPr>
          <p:cNvSpPr/>
          <p:nvPr/>
        </p:nvSpPr>
        <p:spPr>
          <a:xfrm>
            <a:off x="2893443" y="1814830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0A50798-E6C3-304A-B6EA-961FAC3EFF6D}"/>
              </a:ext>
            </a:extLst>
          </p:cNvPr>
          <p:cNvSpPr/>
          <p:nvPr/>
        </p:nvSpPr>
        <p:spPr>
          <a:xfrm>
            <a:off x="4998289" y="1814830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6E6BA-11B2-4140-8660-233C61CF9371}"/>
              </a:ext>
            </a:extLst>
          </p:cNvPr>
          <p:cNvSpPr txBox="1"/>
          <p:nvPr/>
        </p:nvSpPr>
        <p:spPr>
          <a:xfrm>
            <a:off x="1186132" y="1985984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tap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A8B9CE-4374-E54F-A5D1-ADB5ABBB8F05}"/>
              </a:ext>
            </a:extLst>
          </p:cNvPr>
          <p:cNvSpPr txBox="1"/>
          <p:nvPr/>
        </p:nvSpPr>
        <p:spPr>
          <a:xfrm>
            <a:off x="3003430" y="1985984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tap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7D5002-996E-5742-B314-034F4E93DC74}"/>
              </a:ext>
            </a:extLst>
          </p:cNvPr>
          <p:cNvSpPr txBox="1"/>
          <p:nvPr/>
        </p:nvSpPr>
        <p:spPr>
          <a:xfrm>
            <a:off x="5108276" y="1985984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tap</a:t>
            </a:r>
            <a:endParaRPr kumimoji="1" lang="ko-KR" altLang="en-US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FACC77E-A976-6F44-960C-7EB4BA220F6A}"/>
              </a:ext>
            </a:extLst>
          </p:cNvPr>
          <p:cNvCxnSpPr/>
          <p:nvPr/>
        </p:nvCxnSpPr>
        <p:spPr>
          <a:xfrm>
            <a:off x="6549605" y="1755514"/>
            <a:ext cx="0" cy="83027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4C9FF6-A670-4247-BA4C-1BBEA311D9EE}"/>
              </a:ext>
            </a:extLst>
          </p:cNvPr>
          <p:cNvSpPr txBox="1"/>
          <p:nvPr/>
        </p:nvSpPr>
        <p:spPr>
          <a:xfrm>
            <a:off x="500332" y="1346790"/>
            <a:ext cx="672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수직선은 </a:t>
            </a:r>
            <a:r>
              <a:rPr kumimoji="1" lang="en-US" altLang="ko-KR" dirty="0"/>
              <a:t>Observable Stream</a:t>
            </a:r>
            <a:r>
              <a:rPr kumimoji="1" lang="ko-KR" altLang="en-US" dirty="0"/>
              <a:t>이 종료 됐음을 나타낸다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2A9D88C-0130-BE48-9A99-9EC2E095307A}"/>
              </a:ext>
            </a:extLst>
          </p:cNvPr>
          <p:cNvCxnSpPr/>
          <p:nvPr/>
        </p:nvCxnSpPr>
        <p:spPr>
          <a:xfrm>
            <a:off x="612476" y="3799364"/>
            <a:ext cx="68666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17DE6C80-327D-784A-969F-210B78B12E14}"/>
              </a:ext>
            </a:extLst>
          </p:cNvPr>
          <p:cNvSpPr/>
          <p:nvPr/>
        </p:nvSpPr>
        <p:spPr>
          <a:xfrm>
            <a:off x="1186132" y="3443543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A90C6B3-3DA6-D047-90C5-2FCC273AE931}"/>
              </a:ext>
            </a:extLst>
          </p:cNvPr>
          <p:cNvSpPr/>
          <p:nvPr/>
        </p:nvSpPr>
        <p:spPr>
          <a:xfrm>
            <a:off x="3003430" y="3443543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AD06A7-C495-DB4C-87F8-D9C33169302E}"/>
              </a:ext>
            </a:extLst>
          </p:cNvPr>
          <p:cNvSpPr/>
          <p:nvPr/>
        </p:nvSpPr>
        <p:spPr>
          <a:xfrm>
            <a:off x="5108276" y="3443543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92EA35-92D2-EC4A-85EC-A6956C8FCE00}"/>
              </a:ext>
            </a:extLst>
          </p:cNvPr>
          <p:cNvSpPr txBox="1"/>
          <p:nvPr/>
        </p:nvSpPr>
        <p:spPr>
          <a:xfrm>
            <a:off x="1296119" y="3614697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tap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3FA19-E980-6043-9383-B45E13008E16}"/>
              </a:ext>
            </a:extLst>
          </p:cNvPr>
          <p:cNvSpPr txBox="1"/>
          <p:nvPr/>
        </p:nvSpPr>
        <p:spPr>
          <a:xfrm>
            <a:off x="3113417" y="3614697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tap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84E3B-73B6-3B4A-B4F4-8EFFAD6A748D}"/>
              </a:ext>
            </a:extLst>
          </p:cNvPr>
          <p:cNvSpPr txBox="1"/>
          <p:nvPr/>
        </p:nvSpPr>
        <p:spPr>
          <a:xfrm>
            <a:off x="5218263" y="3614697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tap</a:t>
            </a:r>
            <a:endParaRPr kumimoji="1"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E9141C-2A19-B740-963C-828F5AEEC282}"/>
              </a:ext>
            </a:extLst>
          </p:cNvPr>
          <p:cNvSpPr txBox="1"/>
          <p:nvPr/>
        </p:nvSpPr>
        <p:spPr>
          <a:xfrm>
            <a:off x="500332" y="2829999"/>
            <a:ext cx="672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ko-KR" altLang="en-US" dirty="0"/>
              <a:t>표시는 에러가 발생했음을 나타낸다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3DF08300-55D5-104A-8BAF-DF40F44DE679}"/>
              </a:ext>
            </a:extLst>
          </p:cNvPr>
          <p:cNvCxnSpPr>
            <a:cxnSpLocks/>
          </p:cNvCxnSpPr>
          <p:nvPr/>
        </p:nvCxnSpPr>
        <p:spPr>
          <a:xfrm>
            <a:off x="6314536" y="3443543"/>
            <a:ext cx="638355" cy="7116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7310AB02-391F-8849-B4CB-FCF1A7E09A2A}"/>
              </a:ext>
            </a:extLst>
          </p:cNvPr>
          <p:cNvCxnSpPr>
            <a:cxnSpLocks/>
          </p:cNvCxnSpPr>
          <p:nvPr/>
        </p:nvCxnSpPr>
        <p:spPr>
          <a:xfrm flipV="1">
            <a:off x="6374921" y="3443543"/>
            <a:ext cx="500332" cy="7116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2A8ED29-C75D-3D49-8831-B9568F1F2CCB}"/>
              </a:ext>
            </a:extLst>
          </p:cNvPr>
          <p:cNvSpPr txBox="1"/>
          <p:nvPr/>
        </p:nvSpPr>
        <p:spPr>
          <a:xfrm>
            <a:off x="500332" y="4584062"/>
            <a:ext cx="6728604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Observable</a:t>
            </a:r>
            <a:r>
              <a:rPr kumimoji="1" lang="ko-KR" altLang="en-US" dirty="0"/>
              <a:t>은 하나 또는 연속된 항목을 배출 한다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Error event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배출하면 </a:t>
            </a:r>
            <a:r>
              <a:rPr kumimoji="1" lang="en-US" altLang="ko-KR" dirty="0"/>
              <a:t>observable stream </a:t>
            </a:r>
            <a:r>
              <a:rPr kumimoji="1" lang="ko-KR" altLang="en-US" dirty="0"/>
              <a:t>을 종료한다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Completed event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배출하면 </a:t>
            </a:r>
            <a:r>
              <a:rPr kumimoji="1" lang="en-US" altLang="ko-KR" dirty="0"/>
              <a:t>observable stream </a:t>
            </a:r>
            <a:r>
              <a:rPr kumimoji="1" lang="ko-KR" altLang="en-US" dirty="0"/>
              <a:t>을 종료한다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한번 종료 된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은 더 이상 항목을 배출하지 않는다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52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91E8E0-6F2F-F546-8AF6-231E267C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9" y="2560247"/>
            <a:ext cx="4813300" cy="3238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D285D6-0407-E145-8F55-0365786FAF62}"/>
              </a:ext>
            </a:extLst>
          </p:cNvPr>
          <p:cNvSpPr txBox="1"/>
          <p:nvPr/>
        </p:nvSpPr>
        <p:spPr>
          <a:xfrm>
            <a:off x="5106838" y="3019244"/>
            <a:ext cx="4037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Event 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enum</a:t>
            </a:r>
            <a:r>
              <a:rPr kumimoji="1" lang="ko-KR" altLang="en-US" dirty="0" err="1"/>
              <a:t>으로</a:t>
            </a:r>
            <a:r>
              <a:rPr kumimoji="1" lang="en-US" altLang="ko-KR" dirty="0"/>
              <a:t> </a:t>
            </a:r>
            <a:r>
              <a:rPr kumimoji="1" lang="ko-KR" altLang="en-US" dirty="0"/>
              <a:t>정의 되어있음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.next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Element </a:t>
            </a:r>
            <a:r>
              <a:rPr kumimoji="1" lang="ko-KR" altLang="en-US" dirty="0"/>
              <a:t>항목을 포함</a:t>
            </a:r>
            <a:endParaRPr kumimoji="1" lang="en-US" altLang="ko-KR" dirty="0"/>
          </a:p>
          <a:p>
            <a:r>
              <a:rPr kumimoji="1" lang="en-US" altLang="ko-KR" dirty="0"/>
              <a:t>.error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Swift.Error</a:t>
            </a:r>
            <a:r>
              <a:rPr kumimoji="1" lang="ko-KR" altLang="en-US" dirty="0"/>
              <a:t> 항목을 포함</a:t>
            </a:r>
            <a:endParaRPr kumimoji="1" lang="en-US" altLang="ko-KR" dirty="0"/>
          </a:p>
          <a:p>
            <a:r>
              <a:rPr kumimoji="1" lang="en-US" altLang="ko-KR" dirty="0"/>
              <a:t>.completed </a:t>
            </a:r>
            <a:r>
              <a:rPr kumimoji="1" lang="ko-KR" altLang="en-US" dirty="0"/>
              <a:t>이벤트는 데이터 미포함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1DF63-4D8E-D849-B84B-2FE189D666FE}"/>
              </a:ext>
            </a:extLst>
          </p:cNvPr>
          <p:cNvSpPr txBox="1"/>
          <p:nvPr/>
        </p:nvSpPr>
        <p:spPr>
          <a:xfrm>
            <a:off x="586596" y="1155940"/>
            <a:ext cx="549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옵저버블</a:t>
            </a:r>
            <a:r>
              <a:rPr kumimoji="1" lang="ko-KR" altLang="en-US" dirty="0"/>
              <a:t> 이벤트의 소스코드</a:t>
            </a:r>
          </a:p>
        </p:txBody>
      </p:sp>
    </p:spTree>
    <p:extLst>
      <p:ext uri="{BB962C8B-B14F-4D97-AF65-F5344CB8AC3E}">
        <p14:creationId xmlns:p14="http://schemas.microsoft.com/office/powerpoint/2010/main" val="400984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How to create observable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1925F-EED0-F14C-872A-C7C8C8B56E8B}"/>
              </a:ext>
            </a:extLst>
          </p:cNvPr>
          <p:cNvSpPr txBox="1"/>
          <p:nvPr/>
        </p:nvSpPr>
        <p:spPr>
          <a:xfrm>
            <a:off x="285689" y="3755597"/>
            <a:ext cx="8228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Rx</a:t>
            </a:r>
            <a:r>
              <a:rPr kumimoji="1" lang="ko-KR" altLang="en-US" dirty="0"/>
              <a:t>에서는 메서드를 </a:t>
            </a:r>
            <a:r>
              <a:rPr kumimoji="1" lang="en-US" altLang="ko-KR" dirty="0"/>
              <a:t>operator </a:t>
            </a:r>
            <a:r>
              <a:rPr kumimoji="1" lang="ko-KR" altLang="en-US" dirty="0"/>
              <a:t>라는 용어로 대체하여 부름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just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객체 하나 또는 객체 집합을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로 변환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56A688-475A-3A48-844D-32547599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1" y="1144677"/>
            <a:ext cx="6464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How to create observable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C85D-4E2E-774F-B0FF-20CE4A34D406}"/>
              </a:ext>
            </a:extLst>
          </p:cNvPr>
          <p:cNvSpPr txBox="1"/>
          <p:nvPr/>
        </p:nvSpPr>
        <p:spPr>
          <a:xfrm>
            <a:off x="155275" y="1043796"/>
            <a:ext cx="27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from &lt;-&gt; of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10584-C63E-2B40-8C49-23A64269E193}"/>
              </a:ext>
            </a:extLst>
          </p:cNvPr>
          <p:cNvSpPr txBox="1"/>
          <p:nvPr/>
        </p:nvSpPr>
        <p:spPr>
          <a:xfrm>
            <a:off x="285689" y="1604513"/>
            <a:ext cx="554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from </a:t>
            </a:r>
            <a:r>
              <a:rPr kumimoji="1" lang="ko-KR" altLang="en-US" dirty="0"/>
              <a:t>은 배열만 인자로 받는다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6B94BE-8EF8-C94E-A44C-C8D6588D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78" y="2165230"/>
            <a:ext cx="5549900" cy="33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D2DEB-2C0F-124C-A391-B88F3984AB69}"/>
              </a:ext>
            </a:extLst>
          </p:cNvPr>
          <p:cNvSpPr txBox="1"/>
          <p:nvPr/>
        </p:nvSpPr>
        <p:spPr>
          <a:xfrm>
            <a:off x="285689" y="2580801"/>
            <a:ext cx="554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of </a:t>
            </a:r>
            <a:r>
              <a:rPr kumimoji="1" lang="ko-KR" altLang="en-US" dirty="0"/>
              <a:t>는 하나 또는 그 이상의 객체를 받을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0CCA52-9F89-414B-BCB8-EE10CB7D9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78" y="3036149"/>
            <a:ext cx="53467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2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3550</TotalTime>
  <Words>857</Words>
  <Application>Microsoft Macintosh PowerPoint</Application>
  <PresentationFormat>화면 슬라이드 쇼(4:3)</PresentationFormat>
  <Paragraphs>167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함초롬돋움</vt:lpstr>
      <vt:lpstr>Arial</vt:lpstr>
      <vt:lpstr>Calibri</vt:lpstr>
      <vt:lpstr>Calibri Light</vt:lpstr>
      <vt:lpstr>Office 테마</vt:lpstr>
      <vt:lpstr>RxSwift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연구 스터디 과제 결과 보고서</dc:title>
  <dc:creator>정 영빈</dc:creator>
  <cp:lastModifiedBy>정 영빈</cp:lastModifiedBy>
  <cp:revision>54</cp:revision>
  <dcterms:created xsi:type="dcterms:W3CDTF">2019-01-24T01:25:30Z</dcterms:created>
  <dcterms:modified xsi:type="dcterms:W3CDTF">2019-03-16T11:16:30Z</dcterms:modified>
</cp:coreProperties>
</file>