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7" r:id="rId2"/>
    <p:sldId id="258" r:id="rId3"/>
    <p:sldId id="300" r:id="rId4"/>
    <p:sldId id="261" r:id="rId5"/>
    <p:sldId id="270" r:id="rId6"/>
    <p:sldId id="29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2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0"/>
    <a:srgbClr val="8611D4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5"/>
  </p:normalViewPr>
  <p:slideViewPr>
    <p:cSldViewPr snapToGrid="0" snapToObjects="1">
      <p:cViewPr varScale="1">
        <p:scale>
          <a:sx n="148" d="100"/>
          <a:sy n="148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45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5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421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55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56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A7AC-50CE-FC4F-B919-22F00DC46170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82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925F-EED0-F14C-872A-C7C8C8B56E8B}"/>
              </a:ext>
            </a:extLst>
          </p:cNvPr>
          <p:cNvSpPr txBox="1"/>
          <p:nvPr/>
        </p:nvSpPr>
        <p:spPr>
          <a:xfrm>
            <a:off x="285689" y="3755597"/>
            <a:ext cx="822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</a:t>
            </a:r>
            <a:r>
              <a:rPr kumimoji="1" lang="ko-KR" altLang="en-US" dirty="0"/>
              <a:t>에서는 메서드를 </a:t>
            </a:r>
            <a:r>
              <a:rPr kumimoji="1" lang="en-US" altLang="ko-KR" dirty="0"/>
              <a:t>operator </a:t>
            </a:r>
            <a:r>
              <a:rPr kumimoji="1" lang="ko-KR" altLang="en-US" dirty="0"/>
              <a:t>라는 용어로 대체하여 부름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just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객체 하나 또는 객체 집합을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6A688-475A-3A48-844D-3254759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4677"/>
            <a:ext cx="6464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C85D-4E2E-774F-B0FF-20CE4A34D406}"/>
              </a:ext>
            </a:extLst>
          </p:cNvPr>
          <p:cNvSpPr txBox="1"/>
          <p:nvPr/>
        </p:nvSpPr>
        <p:spPr>
          <a:xfrm>
            <a:off x="155275" y="1043796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&lt;-&gt; of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0584-C63E-2B40-8C49-23A64269E193}"/>
              </a:ext>
            </a:extLst>
          </p:cNvPr>
          <p:cNvSpPr txBox="1"/>
          <p:nvPr/>
        </p:nvSpPr>
        <p:spPr>
          <a:xfrm>
            <a:off x="285689" y="1604513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</a:t>
            </a:r>
            <a:r>
              <a:rPr kumimoji="1" lang="ko-KR" altLang="en-US" dirty="0"/>
              <a:t>은 배열만 인자로 받는다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B94BE-8EF8-C94E-A44C-C8D6588D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8" y="2165230"/>
            <a:ext cx="5549900" cy="33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D2DEB-2C0F-124C-A391-B88F3984AB69}"/>
              </a:ext>
            </a:extLst>
          </p:cNvPr>
          <p:cNvSpPr txBox="1"/>
          <p:nvPr/>
        </p:nvSpPr>
        <p:spPr>
          <a:xfrm>
            <a:off x="285689" y="2580801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of </a:t>
            </a:r>
            <a:r>
              <a:rPr kumimoji="1" lang="ko-KR" altLang="en-US" dirty="0"/>
              <a:t>는 하나 또는 그 이상의 객체를 받을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CCA52-9F89-414B-BCB8-EE10CB7D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8" y="3036149"/>
            <a:ext cx="534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1054-8311-1C4A-BD1F-61F0A3B13A86}"/>
              </a:ext>
            </a:extLst>
          </p:cNvPr>
          <p:cNvSpPr txBox="1"/>
          <p:nvPr/>
        </p:nvSpPr>
        <p:spPr>
          <a:xfrm>
            <a:off x="985687" y="1126393"/>
            <a:ext cx="4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구독할수있다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90A5B8-A6CF-7948-874D-DEF94AD2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96" y="1620328"/>
            <a:ext cx="4673548" cy="47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71721D-72FF-EC47-96FB-D258A045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2" y="1276241"/>
            <a:ext cx="4659522" cy="3485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1EA773-7840-A449-B80C-D351446FEFF7}"/>
              </a:ext>
            </a:extLst>
          </p:cNvPr>
          <p:cNvSpPr/>
          <p:nvPr/>
        </p:nvSpPr>
        <p:spPr>
          <a:xfrm>
            <a:off x="698740" y="2889849"/>
            <a:ext cx="4192437" cy="12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D0738-66BC-DD46-BFF6-D9F9EB9B014A}"/>
              </a:ext>
            </a:extLst>
          </p:cNvPr>
          <p:cNvSpPr txBox="1"/>
          <p:nvPr/>
        </p:nvSpPr>
        <p:spPr>
          <a:xfrm>
            <a:off x="449531" y="4974665"/>
            <a:ext cx="476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 </a:t>
            </a:r>
            <a:r>
              <a:rPr kumimoji="1" lang="ko-KR" altLang="en-US" dirty="0"/>
              <a:t>는 인자로 </a:t>
            </a:r>
            <a:endParaRPr kumimoji="1" lang="en-US" altLang="ko-KR" dirty="0"/>
          </a:p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onError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onDisposed</a:t>
            </a:r>
            <a:r>
              <a:rPr kumimoji="1" lang="ko-KR" altLang="en-US" dirty="0"/>
              <a:t> 함수를 받는다</a:t>
            </a:r>
          </a:p>
        </p:txBody>
      </p:sp>
    </p:spTree>
    <p:extLst>
      <p:ext uri="{BB962C8B-B14F-4D97-AF65-F5344CB8AC3E}">
        <p14:creationId xmlns:p14="http://schemas.microsoft.com/office/powerpoint/2010/main" val="277440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AE50A-A9DE-C04E-9953-FF99D17CB9DF}"/>
              </a:ext>
            </a:extLst>
          </p:cNvPr>
          <p:cNvSpPr txBox="1"/>
          <p:nvPr/>
        </p:nvSpPr>
        <p:spPr>
          <a:xfrm>
            <a:off x="370935" y="1293962"/>
            <a:ext cx="769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호출할 때 인자로 주는 함수를 </a:t>
            </a:r>
            <a:r>
              <a:rPr kumimoji="1" lang="ko-KR" altLang="en-US" dirty="0" err="1"/>
              <a:t>클로저</a:t>
            </a:r>
            <a:r>
              <a:rPr kumimoji="1" lang="ko-KR" altLang="en-US" dirty="0"/>
              <a:t> 함수로 작성 할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ED4A1D-1DBF-884D-A5A8-5186B790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8" y="1885111"/>
            <a:ext cx="676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Disposing and terminating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C414A-84AC-5948-A6CD-53A45D3713D7}"/>
              </a:ext>
            </a:extLst>
          </p:cNvPr>
          <p:cNvSpPr txBox="1"/>
          <p:nvPr/>
        </p:nvSpPr>
        <p:spPr>
          <a:xfrm>
            <a:off x="577969" y="1035170"/>
            <a:ext cx="800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Completed , Error </a:t>
            </a:r>
            <a:r>
              <a:rPr kumimoji="1" lang="ko-KR" altLang="en-US" dirty="0"/>
              <a:t>이벤트 발생 전까지 계속 이벤트 배출을 계속하기 때문에 구독을 취소하는 기능이 필요함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58921-19FC-5848-824C-16D910E9721B}"/>
              </a:ext>
            </a:extLst>
          </p:cNvPr>
          <p:cNvSpPr txBox="1"/>
          <p:nvPr/>
        </p:nvSpPr>
        <p:spPr>
          <a:xfrm>
            <a:off x="681487" y="1897811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dispose()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구독 취소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7D3D7-A921-9745-8B11-84D31669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2601360"/>
            <a:ext cx="6286500" cy="124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BB6F9-96D3-FA40-A8BD-CF152EAD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9" y="4235074"/>
            <a:ext cx="5701043" cy="1695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15F53-7E8F-644E-B600-2E58EC255C7A}"/>
              </a:ext>
            </a:extLst>
          </p:cNvPr>
          <p:cNvSpPr txBox="1"/>
          <p:nvPr/>
        </p:nvSpPr>
        <p:spPr>
          <a:xfrm>
            <a:off x="380070" y="6065054"/>
            <a:ext cx="551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두가지 방법을 사용하여 </a:t>
            </a:r>
            <a:r>
              <a:rPr kumimoji="1" lang="en-US" altLang="ko-KR" dirty="0"/>
              <a:t>dispose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92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78AB-EC15-E248-9C63-B1AD35C748F3}"/>
              </a:ext>
            </a:extLst>
          </p:cNvPr>
          <p:cNvSpPr txBox="1"/>
          <p:nvPr/>
        </p:nvSpPr>
        <p:spPr>
          <a:xfrm>
            <a:off x="422694" y="974785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Observer </a:t>
            </a:r>
            <a:r>
              <a:rPr kumimoji="1" lang="ko-KR" altLang="en-US" dirty="0"/>
              <a:t>둘다 될 수 있다</a:t>
            </a:r>
            <a:endParaRPr kumimoji="1" lang="en-US" altLang="ko-KR" dirty="0"/>
          </a:p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구독하고 다시 </a:t>
            </a:r>
            <a:r>
              <a:rPr kumimoji="1" lang="ko-KR" altLang="en-US" dirty="0" err="1"/>
              <a:t>재배출</a:t>
            </a:r>
            <a:r>
              <a:rPr kumimoji="1" lang="ko-KR" altLang="en-US" dirty="0"/>
              <a:t> 하면서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역할을 수행 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ABE7D-B718-D842-AEAF-16CE94F3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337008"/>
            <a:ext cx="5473700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6BB99-74B1-AD49-96B9-8DECEA7A6D99}"/>
              </a:ext>
            </a:extLst>
          </p:cNvPr>
          <p:cNvSpPr txBox="1"/>
          <p:nvPr/>
        </p:nvSpPr>
        <p:spPr>
          <a:xfrm>
            <a:off x="556403" y="6100133"/>
            <a:ext cx="3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값을 추가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53613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E054C-142C-1440-AB49-A7286662D47F}"/>
              </a:ext>
            </a:extLst>
          </p:cNvPr>
          <p:cNvSpPr txBox="1"/>
          <p:nvPr/>
        </p:nvSpPr>
        <p:spPr>
          <a:xfrm>
            <a:off x="285689" y="1621767"/>
            <a:ext cx="77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F2A2-F772-EC47-B6B9-543B14A9093F}"/>
              </a:ext>
            </a:extLst>
          </p:cNvPr>
          <p:cNvSpPr txBox="1"/>
          <p:nvPr/>
        </p:nvSpPr>
        <p:spPr>
          <a:xfrm>
            <a:off x="285689" y="220986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0E7E-63AA-0948-B25E-56B03DB0281E}"/>
              </a:ext>
            </a:extLst>
          </p:cNvPr>
          <p:cNvSpPr txBox="1"/>
          <p:nvPr/>
        </p:nvSpPr>
        <p:spPr>
          <a:xfrm>
            <a:off x="285689" y="3074966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442CE-76D9-B04B-9745-5C7ADE89D40A}"/>
              </a:ext>
            </a:extLst>
          </p:cNvPr>
          <p:cNvSpPr txBox="1"/>
          <p:nvPr/>
        </p:nvSpPr>
        <p:spPr>
          <a:xfrm>
            <a:off x="285689" y="3997139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Variable : Wraps a </a:t>
            </a:r>
            <a:r>
              <a:rPr kumimoji="1" lang="en-US" altLang="ko-KR" dirty="0" err="1"/>
              <a:t>BehaviorSubject</a:t>
            </a:r>
            <a:r>
              <a:rPr kumimoji="1" lang="en-US" altLang="ko-KR" dirty="0"/>
              <a:t>, preserves its current value as state, and </a:t>
            </a:r>
            <a:r>
              <a:rPr kumimoji="1" lang="en-US" altLang="ko-KR" dirty="0" err="1"/>
              <a:t>relpays</a:t>
            </a:r>
            <a:r>
              <a:rPr kumimoji="1" lang="en-US" altLang="ko-KR" dirty="0"/>
              <a:t> only the latest/initial value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EBF5C-C31D-ED4F-B6AC-0A75FD2A0EDB}"/>
              </a:ext>
            </a:extLst>
          </p:cNvPr>
          <p:cNvSpPr txBox="1"/>
          <p:nvPr/>
        </p:nvSpPr>
        <p:spPr>
          <a:xfrm>
            <a:off x="500333" y="3812473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b="1" dirty="0">
                <a:solidFill>
                  <a:srgbClr val="FF0000"/>
                </a:solidFill>
              </a:rPr>
              <a:t>DEPRECATED</a:t>
            </a:r>
            <a:endParaRPr lang="en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1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E712C-0AA7-A140-B7C5-3A2DC5EA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" y="1609529"/>
            <a:ext cx="5847692" cy="3876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719CD-8619-7843-9A9E-C8647E54B5F7}"/>
              </a:ext>
            </a:extLst>
          </p:cNvPr>
          <p:cNvSpPr txBox="1"/>
          <p:nvPr/>
        </p:nvSpPr>
        <p:spPr>
          <a:xfrm>
            <a:off x="458217" y="5831457"/>
            <a:ext cx="75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rgbClr val="8611D4"/>
                </a:solidFill>
              </a:rPr>
              <a:t>PublishSubject</a:t>
            </a:r>
            <a:r>
              <a:rPr kumimoji="1" lang="ko-KR" altLang="en-US" dirty="0"/>
              <a:t>는 구독 이후에 배출한 항목들만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210806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B4E6CF-402F-714E-9322-F74651C4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609529"/>
            <a:ext cx="6271404" cy="389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955E3-2F03-C24E-9F4D-96E0181BC280}"/>
              </a:ext>
            </a:extLst>
          </p:cNvPr>
          <p:cNvSpPr txBox="1"/>
          <p:nvPr/>
        </p:nvSpPr>
        <p:spPr>
          <a:xfrm>
            <a:off x="285689" y="5753819"/>
            <a:ext cx="64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소스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이 오류 때문에 종료되면 오류를 그대로 전달한다</a:t>
            </a:r>
          </a:p>
        </p:txBody>
      </p:sp>
    </p:spTree>
    <p:extLst>
      <p:ext uri="{BB962C8B-B14F-4D97-AF65-F5344CB8AC3E}">
        <p14:creationId xmlns:p14="http://schemas.microsoft.com/office/powerpoint/2010/main" val="6843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4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203358" y="3068361"/>
            <a:ext cx="195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solidFill>
                  <a:srgbClr val="0270C0"/>
                </a:solidFill>
              </a:rPr>
              <a:t>RxSwift</a:t>
            </a:r>
            <a:endParaRPr kumimoji="1" lang="ko-KR" altLang="en-US" sz="3200" dirty="0">
              <a:solidFill>
                <a:srgbClr val="0270C0"/>
              </a:solidFill>
            </a:endParaRP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5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4970229" y="2632277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Observable &amp; Subject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4970229" y="2999966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Operators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484F7B-97BD-0043-8A92-A90E5AF3CC5E}"/>
              </a:ext>
            </a:extLst>
          </p:cNvPr>
          <p:cNvSpPr txBox="1">
            <a:spLocks/>
          </p:cNvSpPr>
          <p:nvPr/>
        </p:nvSpPr>
        <p:spPr>
          <a:xfrm>
            <a:off x="4970229" y="3396782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RxCocoa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D59457-88F6-274D-ABE5-55ED1FAB02C0}"/>
              </a:ext>
            </a:extLst>
          </p:cNvPr>
          <p:cNvSpPr txBox="1">
            <a:spLocks/>
          </p:cNvSpPr>
          <p:nvPr/>
        </p:nvSpPr>
        <p:spPr>
          <a:xfrm>
            <a:off x="4970229" y="2264588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Hello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RxSwift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6E8161-3BF0-AB47-8A76-4F8736F8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717512"/>
            <a:ext cx="5201728" cy="355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BehaviorSubject</a:t>
            </a:r>
            <a:r>
              <a:rPr kumimoji="1" lang="ko-KR" altLang="en-US" dirty="0"/>
              <a:t>는 구독 이전 가장 최근에 배출된 항목 또는 초기값을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30688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PublishSubject</a:t>
            </a:r>
            <a:r>
              <a:rPr kumimoji="1" lang="ko-KR" altLang="en-US" dirty="0"/>
              <a:t>와 같이 오류만 그대로 전달한다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243BC-D35D-194A-98B2-13629FAE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" y="1717512"/>
            <a:ext cx="5925330" cy="37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E173E5-CFB5-A748-A6F9-131E6B3F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824226"/>
            <a:ext cx="5339751" cy="3697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0EF14-B2C9-7744-B874-8FAFB0FF9399}"/>
              </a:ext>
            </a:extLst>
          </p:cNvPr>
          <p:cNvSpPr txBox="1"/>
          <p:nvPr/>
        </p:nvSpPr>
        <p:spPr>
          <a:xfrm>
            <a:off x="156293" y="106871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83277-89A4-2D4C-BDA7-325C30F5821E}"/>
              </a:ext>
            </a:extLst>
          </p:cNvPr>
          <p:cNvSpPr txBox="1"/>
          <p:nvPr/>
        </p:nvSpPr>
        <p:spPr>
          <a:xfrm>
            <a:off x="285689" y="5702994"/>
            <a:ext cx="596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구독 시점과 관계 없이 모든 항목을 배출한다</a:t>
            </a:r>
            <a:endParaRPr kumimoji="1" lang="en-US" altLang="ko-KR" dirty="0"/>
          </a:p>
          <a:p>
            <a:r>
              <a:rPr kumimoji="1" lang="ko-KR" altLang="en-US" dirty="0"/>
              <a:t>버퍼의 크기가 특정이상으로 증가하거나 첫 </a:t>
            </a:r>
            <a:r>
              <a:rPr kumimoji="1" lang="ko-KR" altLang="en-US" dirty="0" err="1"/>
              <a:t>배출로부터</a:t>
            </a:r>
            <a:r>
              <a:rPr kumimoji="1" lang="ko-KR" altLang="en-US" dirty="0"/>
              <a:t> 지정한 시간이 지나면 오래된 항목들을 제거한다</a:t>
            </a:r>
          </a:p>
        </p:txBody>
      </p:sp>
    </p:spTree>
    <p:extLst>
      <p:ext uri="{BB962C8B-B14F-4D97-AF65-F5344CB8AC3E}">
        <p14:creationId xmlns:p14="http://schemas.microsoft.com/office/powerpoint/2010/main" val="83781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14400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291E6-99B1-F847-88AB-0FD320C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1385241"/>
            <a:ext cx="7168551" cy="340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895CC-6E77-004D-BEF0-1B3DEE03E814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모든 항목을 무시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onError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ko-KR" altLang="en-US" dirty="0"/>
              <a:t> 항목은 배출됨</a:t>
            </a:r>
          </a:p>
        </p:txBody>
      </p:sp>
    </p:spTree>
    <p:extLst>
      <p:ext uri="{BB962C8B-B14F-4D97-AF65-F5344CB8AC3E}">
        <p14:creationId xmlns:p14="http://schemas.microsoft.com/office/powerpoint/2010/main" val="403268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8AD0AE-972A-B74B-93AA-71F771C5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1525318"/>
            <a:ext cx="556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9A8CC-FE56-5D4E-BE9F-F1A51CE2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1525411"/>
            <a:ext cx="7142672" cy="2825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F4FDB-45BC-8C4C-8015-291D24E52653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항목들 중 </a:t>
            </a:r>
            <a:r>
              <a:rPr kumimoji="1" lang="en-US" altLang="ko-KR" dirty="0"/>
              <a:t>n </a:t>
            </a:r>
            <a:r>
              <a:rPr kumimoji="1" lang="ko-KR" altLang="en-US" dirty="0"/>
              <a:t>번째 인덱스 값만 배출</a:t>
            </a:r>
            <a:endParaRPr kumimoji="1" lang="en-US" altLang="ko-KR" dirty="0"/>
          </a:p>
          <a:p>
            <a:r>
              <a:rPr kumimoji="1" lang="ko-KR" altLang="en-US" dirty="0"/>
              <a:t>이후 바로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A213-8D6F-B34A-AD1C-F732CDC130E5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92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0E51-9287-6440-80B8-C4C1FBB1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27" y="1418877"/>
            <a:ext cx="4813300" cy="435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F41E1-920F-9A41-921E-D430F86B0926}"/>
              </a:ext>
            </a:extLst>
          </p:cNvPr>
          <p:cNvSpPr txBox="1"/>
          <p:nvPr/>
        </p:nvSpPr>
        <p:spPr>
          <a:xfrm>
            <a:off x="1846054" y="5840084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번째 항목 배출 후 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44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7AFF4-2B06-454C-B73C-DC5E45C1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9" y="1652433"/>
            <a:ext cx="7634377" cy="308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13329-77A3-5143-B812-39D2D090B83F}"/>
              </a:ext>
            </a:extLst>
          </p:cNvPr>
          <p:cNvSpPr txBox="1"/>
          <p:nvPr/>
        </p:nvSpPr>
        <p:spPr>
          <a:xfrm>
            <a:off x="483079" y="4942936"/>
            <a:ext cx="53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지정한 함수의 조건을 통과하는 항목들만 배출</a:t>
            </a:r>
          </a:p>
        </p:txBody>
      </p:sp>
    </p:spTree>
    <p:extLst>
      <p:ext uri="{BB962C8B-B14F-4D97-AF65-F5344CB8AC3E}">
        <p14:creationId xmlns:p14="http://schemas.microsoft.com/office/powerpoint/2010/main" val="76668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053DB-562F-154C-9E5C-90B4AB0F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3" y="4919092"/>
            <a:ext cx="3321170" cy="155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742E5-06E4-6C46-9435-CAE6284F5E26}"/>
              </a:ext>
            </a:extLst>
          </p:cNvPr>
          <p:cNvSpPr txBox="1"/>
          <p:nvPr/>
        </p:nvSpPr>
        <p:spPr>
          <a:xfrm>
            <a:off x="3811858" y="5446190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정수들 중 짝수 항목 만 배출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3D2D0-80F7-5F4F-AA84-CA6DF6E4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5" y="1290986"/>
            <a:ext cx="6362700" cy="30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BBF78-A9EA-534F-B231-27423D728667}"/>
              </a:ext>
            </a:extLst>
          </p:cNvPr>
          <p:cNvSpPr txBox="1"/>
          <p:nvPr/>
        </p:nvSpPr>
        <p:spPr>
          <a:xfrm>
            <a:off x="285689" y="4450723"/>
            <a:ext cx="57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filter</a:t>
            </a:r>
            <a:r>
              <a:rPr kumimoji="1" lang="ko-KR" altLang="en-US" dirty="0"/>
              <a:t>의 인자로 주는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값을 </a:t>
            </a:r>
            <a:r>
              <a:rPr kumimoji="1" lang="ko-KR" altLang="en-US" dirty="0" err="1"/>
              <a:t>리턴해야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0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skip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BAA1D7-1568-6644-B7D6-8C1F7A5C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1294427"/>
            <a:ext cx="6003985" cy="2407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99DB11-25CF-4449-8FB7-C3B0DF34B970}"/>
              </a:ext>
            </a:extLst>
          </p:cNvPr>
          <p:cNvSpPr txBox="1"/>
          <p:nvPr/>
        </p:nvSpPr>
        <p:spPr>
          <a:xfrm>
            <a:off x="664234" y="3822006"/>
            <a:ext cx="55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번째 이전까지의 항목을 배출하지 않음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AF3CCF-C4C6-E24F-89FE-E269A71D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3" y="4526351"/>
            <a:ext cx="41148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EE2A3-9EA3-4142-8E10-73021D78DCB4}"/>
              </a:ext>
            </a:extLst>
          </p:cNvPr>
          <p:cNvSpPr txBox="1"/>
          <p:nvPr/>
        </p:nvSpPr>
        <p:spPr>
          <a:xfrm>
            <a:off x="4964502" y="4917242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번째 인덱스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항목들을 배출함</a:t>
            </a:r>
          </a:p>
        </p:txBody>
      </p:sp>
    </p:spTree>
    <p:extLst>
      <p:ext uri="{BB962C8B-B14F-4D97-AF65-F5344CB8AC3E}">
        <p14:creationId xmlns:p14="http://schemas.microsoft.com/office/powerpoint/2010/main" val="8840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ReactiveX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9C0-36E5-7648-BE21-5B34A8E1C194}"/>
              </a:ext>
            </a:extLst>
          </p:cNvPr>
          <p:cNvSpPr txBox="1"/>
          <p:nvPr/>
        </p:nvSpPr>
        <p:spPr>
          <a:xfrm>
            <a:off x="561735" y="3010783"/>
            <a:ext cx="8020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ReacitveX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lang="en" altLang="ko-KR" b="1" dirty="0"/>
              <a:t>An API for asynchronous programming with observable streams</a:t>
            </a:r>
          </a:p>
          <a:p>
            <a:r>
              <a:rPr lang="ko-KR" altLang="en-US" dirty="0" err="1"/>
              <a:t>옵저버블</a:t>
            </a:r>
            <a:r>
              <a:rPr lang="ko-KR" altLang="en-US" dirty="0"/>
              <a:t> 스트림과 비동기 프로그래밍 </a:t>
            </a:r>
            <a:r>
              <a:rPr lang="en-US" altLang="ko-KR" dirty="0"/>
              <a:t>API 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" altLang="ko-KR" b="1" dirty="0" err="1"/>
              <a:t>ReactiveX</a:t>
            </a:r>
            <a:r>
              <a:rPr lang="en" altLang="ko-KR" b="1" dirty="0"/>
              <a:t> is a combination of the best ideas from the Observer pattern, the Iterator pattern, and functional programming</a:t>
            </a:r>
          </a:p>
          <a:p>
            <a:endParaRPr kumimoji="1" lang="en" altLang="ko-KR" b="1" dirty="0"/>
          </a:p>
          <a:p>
            <a:r>
              <a:rPr lang="ko-KR" altLang="en-US" dirty="0"/>
              <a:t>함수형 프로그래밍</a:t>
            </a:r>
            <a:r>
              <a:rPr lang="en-US" altLang="ko-KR" dirty="0"/>
              <a:t>, Iterator </a:t>
            </a:r>
            <a:r>
              <a:rPr lang="ko-KR" altLang="en-US" dirty="0"/>
              <a:t>패턴</a:t>
            </a:r>
            <a:r>
              <a:rPr lang="en-US" altLang="ko-KR" dirty="0"/>
              <a:t>, observer </a:t>
            </a:r>
            <a:r>
              <a:rPr lang="ko-KR" altLang="en-US" dirty="0"/>
              <a:t>패턴의 아이디어들을 결합한 것이다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A5ECA5-659B-B64E-80AB-0D344614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48" y="633744"/>
            <a:ext cx="2609011" cy="26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E3064-E2D1-E141-A5C9-C666604C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408464"/>
            <a:ext cx="4936373" cy="239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7EBEE-EE04-4549-AF7C-6536BD239FA6}"/>
              </a:ext>
            </a:extLst>
          </p:cNvPr>
          <p:cNvSpPr txBox="1"/>
          <p:nvPr/>
        </p:nvSpPr>
        <p:spPr>
          <a:xfrm>
            <a:off x="215659" y="4310467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만족하는 것들을 모두 무시하고 </a:t>
            </a:r>
            <a:endParaRPr kumimoji="1" lang="en-US" altLang="ko-KR" dirty="0"/>
          </a:p>
          <a:p>
            <a:r>
              <a:rPr kumimoji="1" lang="ko-KR" altLang="en-US" dirty="0"/>
              <a:t>조건을 만족하지 않는 항목이 배출된 이후부터 계속 배출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87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F91BA5-F53C-4648-8C37-0FE9CBD0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409014"/>
            <a:ext cx="4994694" cy="2691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24670-619A-8846-B44A-44EBF20B14DE}"/>
              </a:ext>
            </a:extLst>
          </p:cNvPr>
          <p:cNvSpPr txBox="1"/>
          <p:nvPr/>
        </p:nvSpPr>
        <p:spPr>
          <a:xfrm>
            <a:off x="474453" y="4172120"/>
            <a:ext cx="51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인자로 전달하는 함수가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타입을 </a:t>
            </a:r>
            <a:r>
              <a:rPr kumimoji="1" lang="ko-KR" altLang="en-US" dirty="0" err="1"/>
              <a:t>리턴해야함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E581B-08E8-6C4A-B148-E98CC6B2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1" y="4612807"/>
            <a:ext cx="39243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67469-903A-4446-983C-BFD16FED0F76}"/>
              </a:ext>
            </a:extLst>
          </p:cNvPr>
          <p:cNvSpPr txBox="1"/>
          <p:nvPr/>
        </p:nvSpPr>
        <p:spPr>
          <a:xfrm>
            <a:off x="4550075" y="5613471"/>
            <a:ext cx="42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만족하지 않는 순간부터 배출</a:t>
            </a:r>
          </a:p>
        </p:txBody>
      </p:sp>
    </p:spTree>
    <p:extLst>
      <p:ext uri="{BB962C8B-B14F-4D97-AF65-F5344CB8AC3E}">
        <p14:creationId xmlns:p14="http://schemas.microsoft.com/office/powerpoint/2010/main" val="339140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8666D-9BA7-534A-ACC6-A26EC521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6" y="1342809"/>
            <a:ext cx="5861583" cy="303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ADD88-7926-404C-AE22-0B4EA1294E6A}"/>
              </a:ext>
            </a:extLst>
          </p:cNvPr>
          <p:cNvSpPr txBox="1"/>
          <p:nvPr/>
        </p:nvSpPr>
        <p:spPr>
          <a:xfrm>
            <a:off x="319177" y="4449830"/>
            <a:ext cx="645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 이전에 </a:t>
            </a:r>
            <a:endParaRPr kumimoji="1" lang="en-US" altLang="ko-KR" dirty="0"/>
          </a:p>
          <a:p>
            <a:r>
              <a:rPr kumimoji="1" lang="ko-KR" altLang="en-US" dirty="0"/>
              <a:t>첫번째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배출을 무시함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C2E44-8627-1C43-9C17-67D598F3D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0" b="48737"/>
          <a:stretch/>
        </p:blipFill>
        <p:spPr>
          <a:xfrm>
            <a:off x="285689" y="5317018"/>
            <a:ext cx="6337300" cy="871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7CADD-83DA-F949-9B7B-8CD6B0716C11}"/>
              </a:ext>
            </a:extLst>
          </p:cNvPr>
          <p:cNvSpPr txBox="1"/>
          <p:nvPr/>
        </p:nvSpPr>
        <p:spPr>
          <a:xfrm>
            <a:off x="285689" y="6256992"/>
            <a:ext cx="4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skipUntil</a:t>
            </a:r>
            <a:r>
              <a:rPr kumimoji="1" lang="ko-KR" altLang="en-US" dirty="0"/>
              <a:t>은 인자로 </a:t>
            </a:r>
            <a:r>
              <a:rPr kumimoji="1" lang="en-US" altLang="ko-KR" dirty="0" err="1"/>
              <a:t>ObservableType</a:t>
            </a:r>
            <a:r>
              <a:rPr kumimoji="1" lang="ko-KR" altLang="en-US" dirty="0"/>
              <a:t>을 받음</a:t>
            </a:r>
          </a:p>
        </p:txBody>
      </p:sp>
    </p:spTree>
    <p:extLst>
      <p:ext uri="{BB962C8B-B14F-4D97-AF65-F5344CB8AC3E}">
        <p14:creationId xmlns:p14="http://schemas.microsoft.com/office/powerpoint/2010/main" val="402356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221E0-EAEC-884D-8D8B-6137FCFB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8" y="1484360"/>
            <a:ext cx="5334000" cy="422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9C2A3-0E9B-774A-B80B-90EA33D63297}"/>
              </a:ext>
            </a:extLst>
          </p:cNvPr>
          <p:cNvSpPr txBox="1"/>
          <p:nvPr/>
        </p:nvSpPr>
        <p:spPr>
          <a:xfrm>
            <a:off x="285688" y="5979993"/>
            <a:ext cx="56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Trigger</a:t>
            </a:r>
            <a:r>
              <a:rPr kumimoji="1" lang="ko-KR" altLang="en-US" dirty="0"/>
              <a:t>의 항목 </a:t>
            </a:r>
            <a:r>
              <a:rPr kumimoji="1" lang="en-US" altLang="ko-KR" dirty="0"/>
              <a:t>X </a:t>
            </a:r>
            <a:r>
              <a:rPr kumimoji="1" lang="ko-KR" altLang="en-US" dirty="0"/>
              <a:t>가 배출되기 전의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는 무시함</a:t>
            </a:r>
          </a:p>
        </p:txBody>
      </p:sp>
    </p:spTree>
    <p:extLst>
      <p:ext uri="{BB962C8B-B14F-4D97-AF65-F5344CB8AC3E}">
        <p14:creationId xmlns:p14="http://schemas.microsoft.com/office/powerpoint/2010/main" val="1292946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take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915F10-3E9F-1545-8E70-B32B7A3F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1539103"/>
            <a:ext cx="5763750" cy="2273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B25CC-B675-FC43-B482-D967C4FABFA8}"/>
              </a:ext>
            </a:extLst>
          </p:cNvPr>
          <p:cNvSpPr txBox="1"/>
          <p:nvPr/>
        </p:nvSpPr>
        <p:spPr>
          <a:xfrm>
            <a:off x="474453" y="4123426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번째 이전에 배출된 항목만 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BF917-3E1F-9D42-8DBA-4CE72190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3" y="4722483"/>
            <a:ext cx="3429000" cy="17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A97C5-9033-8F47-BF10-B158D374B4C1}"/>
              </a:ext>
            </a:extLst>
          </p:cNvPr>
          <p:cNvSpPr txBox="1"/>
          <p:nvPr/>
        </p:nvSpPr>
        <p:spPr>
          <a:xfrm>
            <a:off x="4071668" y="5217376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전에 배출된 항목들만 배출됨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4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TakeWhile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F43A6-CC8F-FD41-B3AD-9DCA3E27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456956"/>
            <a:ext cx="6288657" cy="3020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3AF50-D890-5C43-9F48-40C8DD18480A}"/>
              </a:ext>
            </a:extLst>
          </p:cNvPr>
          <p:cNvSpPr txBox="1"/>
          <p:nvPr/>
        </p:nvSpPr>
        <p:spPr>
          <a:xfrm>
            <a:off x="560717" y="4814470"/>
            <a:ext cx="40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만족하는 항목들만 배출</a:t>
            </a:r>
          </a:p>
        </p:txBody>
      </p:sp>
    </p:spTree>
    <p:extLst>
      <p:ext uri="{BB962C8B-B14F-4D97-AF65-F5344CB8AC3E}">
        <p14:creationId xmlns:p14="http://schemas.microsoft.com/office/powerpoint/2010/main" val="3393888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TakeWhile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00F2F-CB0F-FC48-9CCB-D86B6AF7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4137124"/>
            <a:ext cx="4165600" cy="248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ECE2F-B66B-7842-A2EB-5F84F2338732}"/>
              </a:ext>
            </a:extLst>
          </p:cNvPr>
          <p:cNvSpPr txBox="1"/>
          <p:nvPr/>
        </p:nvSpPr>
        <p:spPr>
          <a:xfrm>
            <a:off x="533399" y="3686549"/>
            <a:ext cx="78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Enumerated : index 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타입의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배출하는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을 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721816-D3A6-DE44-AFF0-0F23E3AB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2" y="1344707"/>
            <a:ext cx="6337300" cy="226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52A12-0603-6D4D-9189-0D86BEC68501}"/>
              </a:ext>
            </a:extLst>
          </p:cNvPr>
          <p:cNvSpPr txBox="1"/>
          <p:nvPr/>
        </p:nvSpPr>
        <p:spPr>
          <a:xfrm>
            <a:off x="4899803" y="4533939"/>
            <a:ext cx="329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짝수이면서 인덱스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보다 작은 항목들을 배출</a:t>
            </a:r>
          </a:p>
        </p:txBody>
      </p:sp>
    </p:spTree>
    <p:extLst>
      <p:ext uri="{BB962C8B-B14F-4D97-AF65-F5344CB8AC3E}">
        <p14:creationId xmlns:p14="http://schemas.microsoft.com/office/powerpoint/2010/main" val="329930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5F9F6-873E-054B-9D17-27237D2DAE64}"/>
              </a:ext>
            </a:extLst>
          </p:cNvPr>
          <p:cNvSpPr txBox="1"/>
          <p:nvPr/>
        </p:nvSpPr>
        <p:spPr>
          <a:xfrm>
            <a:off x="552091" y="1017917"/>
            <a:ext cx="628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UIKit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Rx</a:t>
            </a:r>
            <a:r>
              <a:rPr kumimoji="1" lang="ko-KR" altLang="en-US" dirty="0"/>
              <a:t>영역을 제공한다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RxCocoa</a:t>
            </a:r>
            <a:r>
              <a:rPr kumimoji="1" lang="ko-KR" altLang="en-US" dirty="0"/>
              <a:t>가 제공하는 바인딩은 </a:t>
            </a:r>
            <a:r>
              <a:rPr kumimoji="1" lang="ko-KR" altLang="en-US" dirty="0" err="1"/>
              <a:t>단뱡향성이다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455C7-DB09-A143-B8B5-9A4FDE9A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20" y="2286000"/>
            <a:ext cx="42799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4B178-3A73-3F42-A047-9C36EFD64746}"/>
              </a:ext>
            </a:extLst>
          </p:cNvPr>
          <p:cNvSpPr txBox="1"/>
          <p:nvPr/>
        </p:nvSpPr>
        <p:spPr>
          <a:xfrm>
            <a:off x="552091" y="3717985"/>
            <a:ext cx="771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상기 이미지는 바인딩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표현한 것이다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261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9848B-CF8A-4643-9494-AEA480DCC99F}"/>
              </a:ext>
            </a:extLst>
          </p:cNvPr>
          <p:cNvSpPr txBox="1"/>
          <p:nvPr/>
        </p:nvSpPr>
        <p:spPr>
          <a:xfrm>
            <a:off x="423712" y="905773"/>
            <a:ext cx="63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Binding observables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B6F28-F4BC-0B47-B5E9-4E903B8E3BAE}"/>
              </a:ext>
            </a:extLst>
          </p:cNvPr>
          <p:cNvSpPr txBox="1"/>
          <p:nvPr/>
        </p:nvSpPr>
        <p:spPr>
          <a:xfrm>
            <a:off x="646981" y="1457864"/>
            <a:ext cx="686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 Request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날씨정보를 화면에 출력하는 예제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C135284-4B43-CA46-92D7-14CB5C620DD2}"/>
              </a:ext>
            </a:extLst>
          </p:cNvPr>
          <p:cNvSpPr/>
          <p:nvPr/>
        </p:nvSpPr>
        <p:spPr>
          <a:xfrm>
            <a:off x="526211" y="3640347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A03E0-33ED-AA40-B7DE-A4AF03E62FA9}"/>
              </a:ext>
            </a:extLst>
          </p:cNvPr>
          <p:cNvSpPr txBox="1"/>
          <p:nvPr/>
        </p:nvSpPr>
        <p:spPr>
          <a:xfrm>
            <a:off x="750497" y="3951700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Weather Data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393BBB4-522D-924E-BC84-FC9202DBAEC2}"/>
              </a:ext>
            </a:extLst>
          </p:cNvPr>
          <p:cNvSpPr/>
          <p:nvPr/>
        </p:nvSpPr>
        <p:spPr>
          <a:xfrm>
            <a:off x="5621128" y="2472169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2D037-C6A1-BD4D-900B-106D9434E614}"/>
              </a:ext>
            </a:extLst>
          </p:cNvPr>
          <p:cNvSpPr txBox="1"/>
          <p:nvPr/>
        </p:nvSpPr>
        <p:spPr>
          <a:xfrm>
            <a:off x="5845414" y="266275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Temperature</a:t>
            </a:r>
            <a:br>
              <a:rPr kumimoji="1" lang="en-US" altLang="ko-KR" dirty="0"/>
            </a:br>
            <a:r>
              <a:rPr kumimoji="1" lang="en-US" altLang="ko-KR" dirty="0"/>
              <a:t>label</a:t>
            </a:r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E429A5E-FE4C-304B-B0F7-2CC8B6AB504A}"/>
              </a:ext>
            </a:extLst>
          </p:cNvPr>
          <p:cNvSpPr/>
          <p:nvPr/>
        </p:nvSpPr>
        <p:spPr>
          <a:xfrm>
            <a:off x="5621128" y="3705746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BCC26-CD6F-DE4A-A5A4-653B7807FE90}"/>
              </a:ext>
            </a:extLst>
          </p:cNvPr>
          <p:cNvSpPr txBox="1"/>
          <p:nvPr/>
        </p:nvSpPr>
        <p:spPr>
          <a:xfrm>
            <a:off x="5845414" y="3874536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Humidity</a:t>
            </a:r>
            <a:br>
              <a:rPr kumimoji="1" lang="en-US" altLang="ko-KR" dirty="0"/>
            </a:br>
            <a:r>
              <a:rPr kumimoji="1" lang="en-US" altLang="ko-KR" dirty="0"/>
              <a:t>Label</a:t>
            </a:r>
            <a:endParaRPr kumimoji="1"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1111E9D-6C8C-0F4E-919F-E39968EE4D1B}"/>
              </a:ext>
            </a:extLst>
          </p:cNvPr>
          <p:cNvSpPr/>
          <p:nvPr/>
        </p:nvSpPr>
        <p:spPr>
          <a:xfrm>
            <a:off x="5621128" y="4939324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3A14-3C7D-7B49-8E20-B734A4C5BD7B}"/>
              </a:ext>
            </a:extLst>
          </p:cNvPr>
          <p:cNvSpPr txBox="1"/>
          <p:nvPr/>
        </p:nvSpPr>
        <p:spPr>
          <a:xfrm>
            <a:off x="5845414" y="5250677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Icon Label</a:t>
            </a:r>
            <a:endParaRPr kumimoji="1"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0994D6D-49A3-4D41-BE94-1467F5615DF6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3326343" y="1345563"/>
            <a:ext cx="672159" cy="39174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97E59-4840-084D-8158-44677CC2275C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81222" y="4136366"/>
            <a:ext cx="2739906" cy="65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F58DB97-3F7B-DD43-8633-5AB788DBCE2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3260943" y="3075158"/>
            <a:ext cx="802958" cy="39174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B5AAC-6655-6D48-92EA-C9360E97D6DE}"/>
              </a:ext>
            </a:extLst>
          </p:cNvPr>
          <p:cNvSpPr txBox="1"/>
          <p:nvPr/>
        </p:nvSpPr>
        <p:spPr>
          <a:xfrm>
            <a:off x="3217653" y="2691441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BB180-5BA4-4A40-920E-EDEE122AD2EB}"/>
              </a:ext>
            </a:extLst>
          </p:cNvPr>
          <p:cNvSpPr txBox="1"/>
          <p:nvPr/>
        </p:nvSpPr>
        <p:spPr>
          <a:xfrm>
            <a:off x="3400455" y="3701636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77D2D-8817-124D-BA5A-F51B5F1A9D9A}"/>
              </a:ext>
            </a:extLst>
          </p:cNvPr>
          <p:cNvSpPr txBox="1"/>
          <p:nvPr/>
        </p:nvSpPr>
        <p:spPr>
          <a:xfrm>
            <a:off x="3400455" y="4939324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D6FF6-2E1D-674F-BC36-23B37C43A496}"/>
              </a:ext>
            </a:extLst>
          </p:cNvPr>
          <p:cNvSpPr txBox="1"/>
          <p:nvPr/>
        </p:nvSpPr>
        <p:spPr>
          <a:xfrm>
            <a:off x="423712" y="6076204"/>
            <a:ext cx="732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날씨 정보를 가져온 후 각각의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에 바인딩을 한다</a:t>
            </a:r>
          </a:p>
        </p:txBody>
      </p:sp>
    </p:spTree>
    <p:extLst>
      <p:ext uri="{BB962C8B-B14F-4D97-AF65-F5344CB8AC3E}">
        <p14:creationId xmlns:p14="http://schemas.microsoft.com/office/powerpoint/2010/main" val="4068170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63DD-9416-3049-B10B-BE693615E7A1}"/>
              </a:ext>
            </a:extLst>
          </p:cNvPr>
          <p:cNvSpPr txBox="1"/>
          <p:nvPr/>
        </p:nvSpPr>
        <p:spPr>
          <a:xfrm>
            <a:off x="4813539" y="1751162"/>
            <a:ext cx="410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search</a:t>
            </a:r>
            <a:r>
              <a:rPr kumimoji="1" lang="ko-KR" altLang="en-US" dirty="0"/>
              <a:t>는 날씨정보를 가져오는 함수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각각의 </a:t>
            </a:r>
            <a:r>
              <a:rPr kumimoji="1" lang="en-US" altLang="ko-KR" dirty="0"/>
              <a:t>UI</a:t>
            </a:r>
            <a:r>
              <a:rPr kumimoji="1" lang="ko-KR" altLang="en-US" dirty="0"/>
              <a:t> 컴포넌트에 바인딩을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A821-622C-A945-A0F7-7A7469A294F1}"/>
              </a:ext>
            </a:extLst>
          </p:cNvPr>
          <p:cNvSpPr txBox="1"/>
          <p:nvPr/>
        </p:nvSpPr>
        <p:spPr>
          <a:xfrm>
            <a:off x="224287" y="1500996"/>
            <a:ext cx="4347713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{$0.icon}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iconLabel.rx.text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{“\($0.humidity)%”}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humidityLabel.rx.text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{$0.cityName}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cityNameLabel.rx.text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9C0-36E5-7648-BE21-5B34A8E1C194}"/>
              </a:ext>
            </a:extLst>
          </p:cNvPr>
          <p:cNvSpPr txBox="1"/>
          <p:nvPr/>
        </p:nvSpPr>
        <p:spPr>
          <a:xfrm>
            <a:off x="370937" y="1000664"/>
            <a:ext cx="8020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RxSwift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: </a:t>
            </a:r>
            <a:r>
              <a:rPr kumimoji="1" lang="en-US" altLang="ko-KR" dirty="0" err="1"/>
              <a:t>ReactiveX</a:t>
            </a:r>
            <a:r>
              <a:rPr kumimoji="1" lang="en-US" altLang="ko-KR" dirty="0"/>
              <a:t> Swift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사에서 </a:t>
            </a:r>
            <a:r>
              <a:rPr kumimoji="1" lang="en-US" altLang="ko-KR" dirty="0" err="1"/>
              <a:t>ReactiveX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포함한 프로젝트를 진행했으나 프로젝트는 망하고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Rx</a:t>
            </a:r>
            <a:r>
              <a:rPr kumimoji="1" lang="ko-KR" altLang="en-US" dirty="0"/>
              <a:t>는 다른 곳에도 적용 시키기 좋아 </a:t>
            </a:r>
            <a:r>
              <a:rPr kumimoji="1" lang="en-US" altLang="ko-KR" dirty="0"/>
              <a:t>Rx</a:t>
            </a:r>
            <a:r>
              <a:rPr kumimoji="1" lang="ko-KR" altLang="en-US" dirty="0"/>
              <a:t>만 살아 남음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 사의 </a:t>
            </a:r>
            <a:r>
              <a:rPr kumimoji="1" lang="en-US" altLang="ko-KR" dirty="0"/>
              <a:t>MVVM ( event-driven </a:t>
            </a:r>
            <a:r>
              <a:rPr kumimoji="1" lang="ko-KR" altLang="en-US" dirty="0"/>
              <a:t>을 위한 </a:t>
            </a:r>
            <a:r>
              <a:rPr kumimoji="1" lang="en-US" altLang="ko-KR" dirty="0"/>
              <a:t>architecture ) </a:t>
            </a:r>
            <a:r>
              <a:rPr kumimoji="1" lang="ko-KR" altLang="en-US" dirty="0"/>
              <a:t>와 궁합이 잘 맞음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77C8782-5B55-EF46-8B77-7726FA909F9A}"/>
              </a:ext>
            </a:extLst>
          </p:cNvPr>
          <p:cNvSpPr/>
          <p:nvPr/>
        </p:nvSpPr>
        <p:spPr>
          <a:xfrm>
            <a:off x="629641" y="4940196"/>
            <a:ext cx="923026" cy="4917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E0875-3FA4-954C-A0CB-C898034515E7}"/>
              </a:ext>
            </a:extLst>
          </p:cNvPr>
          <p:cNvSpPr txBox="1"/>
          <p:nvPr/>
        </p:nvSpPr>
        <p:spPr>
          <a:xfrm>
            <a:off x="668460" y="5001383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5D0E636-0FBF-804E-821B-2E8D05B8C646}"/>
              </a:ext>
            </a:extLst>
          </p:cNvPr>
          <p:cNvSpPr/>
          <p:nvPr/>
        </p:nvSpPr>
        <p:spPr>
          <a:xfrm>
            <a:off x="2472398" y="4240378"/>
            <a:ext cx="1969189" cy="19124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D98C3-5287-1B43-B095-667E32BD5FF6}"/>
              </a:ext>
            </a:extLst>
          </p:cNvPr>
          <p:cNvSpPr txBox="1"/>
          <p:nvPr/>
        </p:nvSpPr>
        <p:spPr>
          <a:xfrm>
            <a:off x="2731780" y="4306522"/>
            <a:ext cx="14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48E0-BB01-F548-88A2-7D37472A8F90}"/>
              </a:ext>
            </a:extLst>
          </p:cNvPr>
          <p:cNvSpPr txBox="1"/>
          <p:nvPr/>
        </p:nvSpPr>
        <p:spPr>
          <a:xfrm>
            <a:off x="2649534" y="4738487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Observable&lt;[JSON]&gt;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843A6-7428-8544-B995-DFBD9CF68018}"/>
              </a:ext>
            </a:extLst>
          </p:cNvPr>
          <p:cNvSpPr txBox="1"/>
          <p:nvPr/>
        </p:nvSpPr>
        <p:spPr>
          <a:xfrm>
            <a:off x="2658161" y="5196614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</a:t>
            </a:r>
            <a:r>
              <a:rPr kumimoji="1" lang="en-US" altLang="ko-KR" sz="1600" dirty="0" err="1">
                <a:solidFill>
                  <a:schemeClr val="bg1"/>
                </a:solidFill>
              </a:rPr>
              <a:t>Int</a:t>
            </a:r>
            <a:r>
              <a:rPr kumimoji="1" lang="en-US" altLang="ko-KR" sz="1600" dirty="0">
                <a:solidFill>
                  <a:schemeClr val="bg1"/>
                </a:solidFill>
              </a:rPr>
              <a:t>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0AA0F-9CDF-7C4F-8563-49888E363E5F}"/>
              </a:ext>
            </a:extLst>
          </p:cNvPr>
          <p:cNvSpPr txBox="1"/>
          <p:nvPr/>
        </p:nvSpPr>
        <p:spPr>
          <a:xfrm>
            <a:off x="2649534" y="5653071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Observable&lt;String&gt;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7DB10E-C7F0-0E45-89E8-0A4EE6556EE8}"/>
              </a:ext>
            </a:extLst>
          </p:cNvPr>
          <p:cNvSpPr/>
          <p:nvPr/>
        </p:nvSpPr>
        <p:spPr>
          <a:xfrm>
            <a:off x="5053553" y="4148810"/>
            <a:ext cx="1362974" cy="2072555"/>
          </a:xfrm>
          <a:prstGeom prst="rect">
            <a:avLst/>
          </a:prstGeom>
          <a:solidFill>
            <a:srgbClr val="ED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61A98-BE9E-7444-9350-5175ED2F5D0C}"/>
              </a:ext>
            </a:extLst>
          </p:cNvPr>
          <p:cNvSpPr txBox="1"/>
          <p:nvPr/>
        </p:nvSpPr>
        <p:spPr>
          <a:xfrm>
            <a:off x="5009828" y="4163744"/>
            <a:ext cx="14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Controller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B46F0-ED16-3A46-9DC0-08FC790C0CC5}"/>
              </a:ext>
            </a:extLst>
          </p:cNvPr>
          <p:cNvSpPr txBox="1"/>
          <p:nvPr/>
        </p:nvSpPr>
        <p:spPr>
          <a:xfrm>
            <a:off x="5009828" y="5942020"/>
            <a:ext cx="145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</a:rPr>
              <a:t>binding code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28495-4FB9-FE47-8B4D-5F4EB1B1B14B}"/>
              </a:ext>
            </a:extLst>
          </p:cNvPr>
          <p:cNvSpPr txBox="1"/>
          <p:nvPr/>
        </p:nvSpPr>
        <p:spPr>
          <a:xfrm>
            <a:off x="6769700" y="4738487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UITableView</a:t>
            </a:r>
            <a:endParaRPr kumimoji="1"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DDF20-191C-484B-BCA7-D132A141F333}"/>
              </a:ext>
            </a:extLst>
          </p:cNvPr>
          <p:cNvSpPr txBox="1"/>
          <p:nvPr/>
        </p:nvSpPr>
        <p:spPr>
          <a:xfrm>
            <a:off x="6769700" y="5196614"/>
            <a:ext cx="181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UIProgressView</a:t>
            </a:r>
            <a:endParaRPr kumimoji="1"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E466F6-1060-1540-96D6-2B4E304F17B5}"/>
              </a:ext>
            </a:extLst>
          </p:cNvPr>
          <p:cNvSpPr txBox="1"/>
          <p:nvPr/>
        </p:nvSpPr>
        <p:spPr>
          <a:xfrm>
            <a:off x="6769700" y="5648021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UILable</a:t>
            </a:r>
            <a:endParaRPr kumimoji="1"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EC0E0A-C81C-A140-BD4A-38A9699BB73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4691754" y="4907764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99121B-E4A3-C242-8433-5449B6503C34}"/>
              </a:ext>
            </a:extLst>
          </p:cNvPr>
          <p:cNvCxnSpPr/>
          <p:nvPr/>
        </p:nvCxnSpPr>
        <p:spPr>
          <a:xfrm>
            <a:off x="4700381" y="5370715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E8D750-5DAF-5D4C-A04A-11BDE3103730}"/>
              </a:ext>
            </a:extLst>
          </p:cNvPr>
          <p:cNvCxnSpPr/>
          <p:nvPr/>
        </p:nvCxnSpPr>
        <p:spPr>
          <a:xfrm>
            <a:off x="4691754" y="5810662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6DA389-D7E5-A042-ACFC-1CE60B8C66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52667" y="5186049"/>
            <a:ext cx="919731" cy="1056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5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5D5B5-82D6-F647-98DD-3F3724DC911B}"/>
              </a:ext>
            </a:extLst>
          </p:cNvPr>
          <p:cNvSpPr txBox="1"/>
          <p:nvPr/>
        </p:nvSpPr>
        <p:spPr>
          <a:xfrm>
            <a:off x="388189" y="99203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ControlProperty</a:t>
            </a:r>
            <a:r>
              <a:rPr kumimoji="1" lang="en-US" altLang="ko-KR" dirty="0">
                <a:highlight>
                  <a:srgbClr val="FFFF00"/>
                </a:highlight>
              </a:rPr>
              <a:t> &amp; Driver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3924C-ADEB-7545-A5BE-3DF624E0EDF0}"/>
              </a:ext>
            </a:extLst>
          </p:cNvPr>
          <p:cNvSpPr txBox="1"/>
          <p:nvPr/>
        </p:nvSpPr>
        <p:spPr>
          <a:xfrm>
            <a:off x="741872" y="1500996"/>
            <a:ext cx="79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요소들을 바인딩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메인스레드에서 수행하며 다음과 같은 특징이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7B0CA-291A-C64F-BBA9-6B87B64418D1}"/>
              </a:ext>
            </a:extLst>
          </p:cNvPr>
          <p:cNvSpPr txBox="1"/>
          <p:nvPr/>
        </p:nvSpPr>
        <p:spPr>
          <a:xfrm>
            <a:off x="741872" y="2053087"/>
            <a:ext cx="521035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메인스레드에서 수행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에러를 발생하지 않음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사이드 이펙트 공유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072B-6CFB-8E4D-AAAE-375C8D4C4443}"/>
              </a:ext>
            </a:extLst>
          </p:cNvPr>
          <p:cNvSpPr txBox="1"/>
          <p:nvPr/>
        </p:nvSpPr>
        <p:spPr>
          <a:xfrm>
            <a:off x="596240" y="4002657"/>
            <a:ext cx="665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에 항상 표시되는 항목과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항상 처리되는 항목을 보장하기 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CA1F0-D524-6048-8FAE-D664DA342270}"/>
              </a:ext>
            </a:extLst>
          </p:cNvPr>
          <p:cNvSpPr txBox="1"/>
          <p:nvPr/>
        </p:nvSpPr>
        <p:spPr>
          <a:xfrm>
            <a:off x="845389" y="4830792"/>
            <a:ext cx="571068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ControlProperty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ControlEvent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Driver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39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E853-B041-CD49-8B31-857378C3E89B}"/>
              </a:ext>
            </a:extLst>
          </p:cNvPr>
          <p:cNvSpPr txBox="1"/>
          <p:nvPr/>
        </p:nvSpPr>
        <p:spPr>
          <a:xfrm>
            <a:off x="543464" y="1052423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ControlProperty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2EEA-ADEE-0148-99F5-34A23A586F17}"/>
              </a:ext>
            </a:extLst>
          </p:cNvPr>
          <p:cNvSpPr txBox="1"/>
          <p:nvPr/>
        </p:nvSpPr>
        <p:spPr>
          <a:xfrm>
            <a:off x="422694" y="1647645"/>
            <a:ext cx="738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 extension</a:t>
            </a:r>
            <a:r>
              <a:rPr kumimoji="1" lang="ko-KR" altLang="en-US" dirty="0"/>
              <a:t>을 통해 사용할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 바인딩을 위해 사용된다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7EB78-620D-BF47-B0C0-8CA410A5EC48}"/>
              </a:ext>
            </a:extLst>
          </p:cNvPr>
          <p:cNvSpPr txBox="1"/>
          <p:nvPr/>
        </p:nvSpPr>
        <p:spPr>
          <a:xfrm>
            <a:off x="543464" y="2293976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ControlEvent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B9623-B650-C446-9FE9-00CB9FEC3E51}"/>
              </a:ext>
            </a:extLst>
          </p:cNvPr>
          <p:cNvSpPr txBox="1"/>
          <p:nvPr/>
        </p:nvSpPr>
        <p:spPr>
          <a:xfrm>
            <a:off x="543464" y="2847974"/>
            <a:ext cx="738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컴포넌트의 이벤트를 </a:t>
            </a:r>
            <a:r>
              <a:rPr kumimoji="1" lang="en-US" altLang="ko-KR" dirty="0"/>
              <a:t>listen</a:t>
            </a:r>
            <a:r>
              <a:rPr kumimoji="1" lang="ko-KR" altLang="en-US" dirty="0"/>
              <a:t> 하기 위해 사용됨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컴포넌트가 </a:t>
            </a:r>
            <a:r>
              <a:rPr kumimoji="1" lang="en-US" altLang="ko-KR" dirty="0" err="1"/>
              <a:t>UIControlEvents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현재 상태를 계속 추적할 경우 </a:t>
            </a:r>
            <a:r>
              <a:rPr kumimoji="1" lang="ko-KR" altLang="en-US" dirty="0" err="1"/>
              <a:t>사용할수</a:t>
            </a:r>
            <a:r>
              <a:rPr kumimoji="1" lang="ko-KR" altLang="en-US" dirty="0"/>
              <a:t> 있음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3538D-62B4-5748-BB96-3DDA5F9477D3}"/>
              </a:ext>
            </a:extLst>
          </p:cNvPr>
          <p:cNvSpPr txBox="1"/>
          <p:nvPr/>
        </p:nvSpPr>
        <p:spPr>
          <a:xfrm>
            <a:off x="543464" y="4144393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u="sng" dirty="0">
                <a:solidFill>
                  <a:srgbClr val="FF0000"/>
                </a:solidFill>
              </a:rPr>
              <a:t>Driver</a:t>
            </a:r>
            <a:endParaRPr kumimoji="1"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56255-D003-404F-8F6C-491671094EF6}"/>
              </a:ext>
            </a:extLst>
          </p:cNvPr>
          <p:cNvSpPr txBox="1"/>
          <p:nvPr/>
        </p:nvSpPr>
        <p:spPr>
          <a:xfrm>
            <a:off x="543464" y="4698391"/>
            <a:ext cx="738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오류가 발생하지 않으며</a:t>
            </a:r>
            <a:endParaRPr kumimoji="1" lang="en-US" altLang="ko-KR" dirty="0"/>
          </a:p>
          <a:p>
            <a:r>
              <a:rPr kumimoji="1" lang="ko-KR" altLang="en-US" dirty="0"/>
              <a:t>모든 프로세스가 메인 스레드에서 실행되도록 보장</a:t>
            </a:r>
            <a:endParaRPr kumimoji="1" lang="en-US" altLang="ko-KR" dirty="0"/>
          </a:p>
          <a:p>
            <a:r>
              <a:rPr kumimoji="1" lang="ko-KR" altLang="en-US" dirty="0"/>
              <a:t>백그라운드 스레드에서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변경하지 않아도 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1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B3595-A280-9C47-9545-17BFCC3ABAA3}"/>
              </a:ext>
            </a:extLst>
          </p:cNvPr>
          <p:cNvSpPr txBox="1"/>
          <p:nvPr/>
        </p:nvSpPr>
        <p:spPr>
          <a:xfrm>
            <a:off x="285689" y="914400"/>
            <a:ext cx="54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Driver &amp; </a:t>
            </a:r>
            <a:r>
              <a:rPr kumimoji="1" lang="en-US" altLang="ko-KR" dirty="0" err="1">
                <a:highlight>
                  <a:srgbClr val="FFFF00"/>
                </a:highlight>
              </a:rPr>
              <a:t>ControlProPerty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B6B6B-D4AB-C44B-88A9-94B0443FFB4F}"/>
              </a:ext>
            </a:extLst>
          </p:cNvPr>
          <p:cNvSpPr txBox="1"/>
          <p:nvPr/>
        </p:nvSpPr>
        <p:spPr>
          <a:xfrm>
            <a:off x="414068" y="1466491"/>
            <a:ext cx="6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가장 첫번째 스텝은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 타입으로 변경한다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D18283-95F4-DA4B-A437-31C7209D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2205487"/>
            <a:ext cx="849630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9EA24-9A70-A64E-965A-FB243504F08F}"/>
              </a:ext>
            </a:extLst>
          </p:cNvPr>
          <p:cNvSpPr txBox="1"/>
          <p:nvPr/>
        </p:nvSpPr>
        <p:spPr>
          <a:xfrm>
            <a:off x="508958" y="4459857"/>
            <a:ext cx="779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날씨 정보를 받아오는 </a:t>
            </a:r>
            <a:r>
              <a:rPr kumimoji="1" lang="en-US" altLang="ko-KR" dirty="0"/>
              <a:t>HTTP Request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ControlEvent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이벤트를 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 Observable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가공 및 처리 후 </a:t>
            </a:r>
            <a:r>
              <a:rPr kumimoji="1" lang="en-US" altLang="ko-KR" dirty="0" err="1"/>
              <a:t>asDriver</a:t>
            </a:r>
            <a:r>
              <a:rPr kumimoji="1" lang="en-US" altLang="ko-KR" dirty="0"/>
              <a:t>(..)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Observable -&gt; driver 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파라미터로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에서 에러가 발생했을 경우 사용할 기본값을 넘겨준다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214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E299C-593A-BE4C-8A6D-0B5E0E7F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14"/>
          <a:stretch/>
        </p:blipFill>
        <p:spPr>
          <a:xfrm>
            <a:off x="4744408" y="1500996"/>
            <a:ext cx="4175304" cy="368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BBDBC-264E-E549-B8E3-E3B548E3051B}"/>
              </a:ext>
            </a:extLst>
          </p:cNvPr>
          <p:cNvSpPr txBox="1"/>
          <p:nvPr/>
        </p:nvSpPr>
        <p:spPr>
          <a:xfrm>
            <a:off x="224288" y="1500996"/>
            <a:ext cx="3786996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{$0.icon}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iconLabel.rx.text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{“\($0.humidity)%”}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humidityLabel.rx.text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{$0.cityName}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cityNameLabel.rx.text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8025D858-9760-5341-9136-4C59B58B38C9}"/>
              </a:ext>
            </a:extLst>
          </p:cNvPr>
          <p:cNvSpPr/>
          <p:nvPr/>
        </p:nvSpPr>
        <p:spPr>
          <a:xfrm>
            <a:off x="4011284" y="3209156"/>
            <a:ext cx="724618" cy="43981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9E69F-5B10-4949-9988-07A5DA04A2E9}"/>
              </a:ext>
            </a:extLst>
          </p:cNvPr>
          <p:cNvSpPr txBox="1"/>
          <p:nvPr/>
        </p:nvSpPr>
        <p:spPr>
          <a:xfrm>
            <a:off x="285689" y="5374257"/>
            <a:ext cx="6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Driver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bindTo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drive()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바인딩 가능</a:t>
            </a:r>
          </a:p>
        </p:txBody>
      </p:sp>
    </p:spTree>
    <p:extLst>
      <p:ext uri="{BB962C8B-B14F-4D97-AF65-F5344CB8AC3E}">
        <p14:creationId xmlns:p14="http://schemas.microsoft.com/office/powerpoint/2010/main" val="4185258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E47CE-FACF-BB4A-8950-CA92C83168AA}"/>
              </a:ext>
            </a:extLst>
          </p:cNvPr>
          <p:cNvSpPr txBox="1"/>
          <p:nvPr/>
        </p:nvSpPr>
        <p:spPr>
          <a:xfrm>
            <a:off x="603849" y="931653"/>
            <a:ext cx="860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Scheduler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process</a:t>
            </a:r>
            <a:r>
              <a:rPr kumimoji="1" lang="ko-KR" altLang="en-US" dirty="0"/>
              <a:t>가 동작하는 </a:t>
            </a:r>
            <a:r>
              <a:rPr kumimoji="1" lang="en-US" altLang="ko-KR" dirty="0"/>
              <a:t>context</a:t>
            </a:r>
            <a:r>
              <a:rPr kumimoji="1" lang="ko-KR" altLang="en-US" dirty="0"/>
              <a:t>이다</a:t>
            </a:r>
            <a:endParaRPr kumimoji="1" lang="en-US" altLang="ko-KR" dirty="0"/>
          </a:p>
          <a:p>
            <a:r>
              <a:rPr kumimoji="1" lang="en-US" altLang="ko-KR" dirty="0"/>
              <a:t>Context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thread, </a:t>
            </a:r>
            <a:r>
              <a:rPr kumimoji="1" lang="en-US" altLang="ko-KR" dirty="0" err="1"/>
              <a:t>dispatchQueue</a:t>
            </a:r>
            <a:r>
              <a:rPr kumimoji="1" lang="en-US" altLang="ko-KR" dirty="0"/>
              <a:t>, </a:t>
            </a:r>
            <a:r>
              <a:rPr kumimoji="1" lang="ko-KR" altLang="en-US" dirty="0"/>
              <a:t>또는 비슷한 </a:t>
            </a:r>
            <a:r>
              <a:rPr kumimoji="1" lang="ko-KR" altLang="en-US" dirty="0" err="1"/>
              <a:t>엔터티</a:t>
            </a:r>
            <a:r>
              <a:rPr kumimoji="1" lang="ko-KR" altLang="en-US" dirty="0"/>
              <a:t> 들이 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Thread-Safe </a:t>
            </a:r>
            <a:r>
              <a:rPr kumimoji="1" lang="ko-KR" altLang="en-US" dirty="0"/>
              <a:t>한 데이터에 관해서는 언제든 </a:t>
            </a:r>
            <a:r>
              <a:rPr kumimoji="1" lang="en-US" altLang="ko-KR" dirty="0"/>
              <a:t>Scheduler Switching</a:t>
            </a:r>
            <a:r>
              <a:rPr kumimoji="1" lang="ko-KR" altLang="en-US" dirty="0"/>
              <a:t>을 할 수 있다</a:t>
            </a:r>
          </a:p>
          <a:p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05F34-5BEE-2A43-83EB-4CA6C037A861}"/>
              </a:ext>
            </a:extLst>
          </p:cNvPr>
          <p:cNvSpPr txBox="1"/>
          <p:nvPr/>
        </p:nvSpPr>
        <p:spPr>
          <a:xfrm>
            <a:off x="543464" y="1871931"/>
            <a:ext cx="30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Scheduler</a:t>
            </a:r>
            <a:r>
              <a:rPr kumimoji="1" lang="ko-KR" altLang="en-US" dirty="0"/>
              <a:t>의 사용 예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8AF2D37-E008-CC4E-B04F-FD80DD84C3C6}"/>
              </a:ext>
            </a:extLst>
          </p:cNvPr>
          <p:cNvSpPr/>
          <p:nvPr/>
        </p:nvSpPr>
        <p:spPr>
          <a:xfrm>
            <a:off x="603849" y="2704381"/>
            <a:ext cx="3968151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FE851-6D97-6948-B23B-F0C2839000E3}"/>
              </a:ext>
            </a:extLst>
          </p:cNvPr>
          <p:cNvSpPr txBox="1"/>
          <p:nvPr/>
        </p:nvSpPr>
        <p:spPr>
          <a:xfrm>
            <a:off x="1449238" y="2812211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Background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Scheduler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CFA57-E754-1E44-BFC3-2EC68A6AE01D}"/>
              </a:ext>
            </a:extLst>
          </p:cNvPr>
          <p:cNvSpPr txBox="1"/>
          <p:nvPr/>
        </p:nvSpPr>
        <p:spPr>
          <a:xfrm>
            <a:off x="957531" y="3287769"/>
            <a:ext cx="110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Network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request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450BBB-922E-5F45-9021-CC78AA73E7C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68978" y="3634073"/>
            <a:ext cx="1194759" cy="62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F2BF076-870F-EA49-89FC-9009E2EAAA1F}"/>
              </a:ext>
            </a:extLst>
          </p:cNvPr>
          <p:cNvSpPr/>
          <p:nvPr/>
        </p:nvSpPr>
        <p:spPr>
          <a:xfrm>
            <a:off x="3163737" y="3357071"/>
            <a:ext cx="1125747" cy="566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EB818-33D9-C145-A55D-ED2715083A99}"/>
              </a:ext>
            </a:extLst>
          </p:cNvPr>
          <p:cNvSpPr txBox="1"/>
          <p:nvPr/>
        </p:nvSpPr>
        <p:spPr>
          <a:xfrm>
            <a:off x="3278037" y="3430395"/>
            <a:ext cx="11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cache()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DF6CEE-C6F5-624A-941A-3CD894B40424}"/>
              </a:ext>
            </a:extLst>
          </p:cNvPr>
          <p:cNvCxnSpPr>
            <a:cxnSpLocks/>
          </p:cNvCxnSpPr>
          <p:nvPr/>
        </p:nvCxnSpPr>
        <p:spPr>
          <a:xfrm>
            <a:off x="4664733" y="3429000"/>
            <a:ext cx="90793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B0B3621-5AD1-D645-92A7-B64BCC62C51E}"/>
              </a:ext>
            </a:extLst>
          </p:cNvPr>
          <p:cNvSpPr/>
          <p:nvPr/>
        </p:nvSpPr>
        <p:spPr>
          <a:xfrm>
            <a:off x="5669711" y="2704974"/>
            <a:ext cx="2810055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3795C-15D2-AA4D-B74F-2CB077B6310A}"/>
              </a:ext>
            </a:extLst>
          </p:cNvPr>
          <p:cNvSpPr txBox="1"/>
          <p:nvPr/>
        </p:nvSpPr>
        <p:spPr>
          <a:xfrm>
            <a:off x="6262778" y="2797618"/>
            <a:ext cx="161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MainScheduler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E2AF7CA-090F-6942-8E0B-C7C3E4E82C5B}"/>
              </a:ext>
            </a:extLst>
          </p:cNvPr>
          <p:cNvSpPr/>
          <p:nvPr/>
        </p:nvSpPr>
        <p:spPr>
          <a:xfrm>
            <a:off x="5981341" y="3227465"/>
            <a:ext cx="2248259" cy="6960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012FF-7EF3-4743-BF4A-DB5FD1175A5D}"/>
              </a:ext>
            </a:extLst>
          </p:cNvPr>
          <p:cNvSpPr txBox="1"/>
          <p:nvPr/>
        </p:nvSpPr>
        <p:spPr>
          <a:xfrm>
            <a:off x="6326346" y="3357071"/>
            <a:ext cx="22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subscriptions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D4EA9-1F1B-E94B-BE42-DEA648831130}"/>
              </a:ext>
            </a:extLst>
          </p:cNvPr>
          <p:cNvSpPr txBox="1"/>
          <p:nvPr/>
        </p:nvSpPr>
        <p:spPr>
          <a:xfrm>
            <a:off x="506800" y="4575608"/>
            <a:ext cx="8296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Network Request -&gt; cache()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데이터가 메모리에 올라감 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백그라운드 스케줄러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다른 스케줄러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대부분 </a:t>
            </a:r>
            <a:r>
              <a:rPr kumimoji="1" lang="en-US" altLang="ko-KR" dirty="0" err="1">
                <a:sym typeface="Wingdings" pitchFamily="2" charset="2"/>
              </a:rPr>
              <a:t>MainScheduler</a:t>
            </a:r>
            <a:r>
              <a:rPr kumimoji="1" lang="en-US" altLang="ko-KR" dirty="0">
                <a:sym typeface="Wingdings" pitchFamily="2" charset="2"/>
              </a:rPr>
              <a:t>)</a:t>
            </a:r>
            <a:r>
              <a:rPr kumimoji="1" lang="ko-KR" altLang="en-US" dirty="0">
                <a:sym typeface="Wingdings" pitchFamily="2" charset="2"/>
              </a:rPr>
              <a:t>의 구독자에게 전달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/>
              <a:t>메인스케줄러는 메인스레드에서 동작하기 때문에 </a:t>
            </a:r>
            <a:r>
              <a:rPr kumimoji="1" lang="en-US" altLang="ko-KR" dirty="0"/>
              <a:t>UI </a:t>
            </a:r>
            <a:r>
              <a:rPr kumimoji="1" lang="ko-KR" altLang="en-US" dirty="0"/>
              <a:t>변경가능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232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6C6B2-5883-6D41-8644-FD8BF8AC7708}"/>
              </a:ext>
            </a:extLst>
          </p:cNvPr>
          <p:cNvSpPr txBox="1"/>
          <p:nvPr/>
        </p:nvSpPr>
        <p:spPr>
          <a:xfrm>
            <a:off x="285689" y="1112808"/>
            <a:ext cx="711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Scheduler </a:t>
            </a:r>
            <a:r>
              <a:rPr kumimoji="1" lang="ko-KR" altLang="en-US" dirty="0"/>
              <a:t>에 대한 가장 큰 오해는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와 같다는 생각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7EC536A-3F44-1949-90CE-C4DFCCC7EA26}"/>
              </a:ext>
            </a:extLst>
          </p:cNvPr>
          <p:cNvSpPr/>
          <p:nvPr/>
        </p:nvSpPr>
        <p:spPr>
          <a:xfrm>
            <a:off x="603849" y="2704381"/>
            <a:ext cx="3968151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32BDA-079A-5049-9FBD-D5FA7E5BEF81}"/>
              </a:ext>
            </a:extLst>
          </p:cNvPr>
          <p:cNvSpPr txBox="1"/>
          <p:nvPr/>
        </p:nvSpPr>
        <p:spPr>
          <a:xfrm>
            <a:off x="1535502" y="2812211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Background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Thread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241C8E9-A252-544C-8307-88B7A6448AA0}"/>
              </a:ext>
            </a:extLst>
          </p:cNvPr>
          <p:cNvSpPr/>
          <p:nvPr/>
        </p:nvSpPr>
        <p:spPr>
          <a:xfrm>
            <a:off x="964001" y="3289373"/>
            <a:ext cx="1485899" cy="566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4F567-EBDF-7A4C-B1FC-61BD19358B23}"/>
              </a:ext>
            </a:extLst>
          </p:cNvPr>
          <p:cNvSpPr txBox="1"/>
          <p:nvPr/>
        </p:nvSpPr>
        <p:spPr>
          <a:xfrm>
            <a:off x="1078301" y="33626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Scheduler 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9EEB011-FE66-8341-BA55-58D2CBC9BFF6}"/>
              </a:ext>
            </a:extLst>
          </p:cNvPr>
          <p:cNvSpPr/>
          <p:nvPr/>
        </p:nvSpPr>
        <p:spPr>
          <a:xfrm>
            <a:off x="2810052" y="3289373"/>
            <a:ext cx="1485899" cy="566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D30CF-0AB9-B146-8E21-41515A1982AF}"/>
              </a:ext>
            </a:extLst>
          </p:cNvPr>
          <p:cNvSpPr txBox="1"/>
          <p:nvPr/>
        </p:nvSpPr>
        <p:spPr>
          <a:xfrm>
            <a:off x="2924352" y="33626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Scheduler 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4CA0064-7375-AF46-B603-A0DF6BD73F44}"/>
              </a:ext>
            </a:extLst>
          </p:cNvPr>
          <p:cNvSpPr/>
          <p:nvPr/>
        </p:nvSpPr>
        <p:spPr>
          <a:xfrm>
            <a:off x="603850" y="4440805"/>
            <a:ext cx="2206202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0AA03-AED7-1D42-AB09-CFCC61AFAD93}"/>
              </a:ext>
            </a:extLst>
          </p:cNvPr>
          <p:cNvSpPr txBox="1"/>
          <p:nvPr/>
        </p:nvSpPr>
        <p:spPr>
          <a:xfrm>
            <a:off x="832450" y="4548635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Custom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Thread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06618FC-9AB2-E645-9A87-726E08161A27}"/>
              </a:ext>
            </a:extLst>
          </p:cNvPr>
          <p:cNvSpPr/>
          <p:nvPr/>
        </p:nvSpPr>
        <p:spPr>
          <a:xfrm>
            <a:off x="3038652" y="4440805"/>
            <a:ext cx="2018580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FB457-7BB3-F448-946C-1E81C315276C}"/>
              </a:ext>
            </a:extLst>
          </p:cNvPr>
          <p:cNvSpPr txBox="1"/>
          <p:nvPr/>
        </p:nvSpPr>
        <p:spPr>
          <a:xfrm>
            <a:off x="3418213" y="4507708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Main Thread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0F26BD1-D77E-E043-B34F-5928AB069844}"/>
              </a:ext>
            </a:extLst>
          </p:cNvPr>
          <p:cNvSpPr/>
          <p:nvPr/>
        </p:nvSpPr>
        <p:spPr>
          <a:xfrm>
            <a:off x="964001" y="5025797"/>
            <a:ext cx="3784841" cy="566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E2EA-1459-904C-9021-E94427315A39}"/>
              </a:ext>
            </a:extLst>
          </p:cNvPr>
          <p:cNvSpPr txBox="1"/>
          <p:nvPr/>
        </p:nvSpPr>
        <p:spPr>
          <a:xfrm>
            <a:off x="1078301" y="5099121"/>
            <a:ext cx="34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Scheduler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A0AA-12FA-A645-9EE6-34022F47488D}"/>
              </a:ext>
            </a:extLst>
          </p:cNvPr>
          <p:cNvSpPr txBox="1"/>
          <p:nvPr/>
        </p:nvSpPr>
        <p:spPr>
          <a:xfrm>
            <a:off x="542382" y="1850466"/>
            <a:ext cx="60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다음과 같이 하나의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에 여러 스케줄러 생성 가능</a:t>
            </a:r>
            <a:endParaRPr kumimoji="1" lang="en-US" altLang="ko-KR" dirty="0"/>
          </a:p>
          <a:p>
            <a:r>
              <a:rPr kumimoji="1" lang="ko-KR" altLang="en-US" dirty="0"/>
              <a:t>또 여러</a:t>
            </a:r>
            <a:r>
              <a:rPr kumimoji="1" lang="en-US" altLang="ko-KR" dirty="0"/>
              <a:t> Thread</a:t>
            </a:r>
            <a:r>
              <a:rPr kumimoji="1" lang="ko-KR" altLang="en-US" dirty="0"/>
              <a:t> 위에 하나의 스케줄러 생성 가능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4F6C0D-669A-6E43-A85C-10DCC30B1FE0}"/>
              </a:ext>
            </a:extLst>
          </p:cNvPr>
          <p:cNvSpPr txBox="1"/>
          <p:nvPr/>
        </p:nvSpPr>
        <p:spPr>
          <a:xfrm>
            <a:off x="599532" y="5997872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Thread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Scheduler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1:1 </a:t>
            </a:r>
            <a:r>
              <a:rPr kumimoji="1" lang="ko-KR" altLang="en-US" dirty="0"/>
              <a:t>관계가 아니다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817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A747E-32D0-F740-9FDF-69FBFFAC95A6}"/>
              </a:ext>
            </a:extLst>
          </p:cNvPr>
          <p:cNvSpPr txBox="1"/>
          <p:nvPr/>
        </p:nvSpPr>
        <p:spPr>
          <a:xfrm>
            <a:off x="285688" y="974785"/>
            <a:ext cx="93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subscribeOn</a:t>
            </a:r>
            <a:r>
              <a:rPr kumimoji="1" lang="en-US" altLang="ko-KR" dirty="0">
                <a:highlight>
                  <a:srgbClr val="FFFF00"/>
                </a:highlight>
              </a:rPr>
              <a:t> &amp; </a:t>
            </a:r>
            <a:r>
              <a:rPr kumimoji="1" lang="en-US" altLang="ko-KR" dirty="0" err="1">
                <a:highlight>
                  <a:srgbClr val="FFFF00"/>
                </a:highlight>
              </a:rPr>
              <a:t>observeOn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A9086-E3C6-E440-9A45-62F29BD3A675}"/>
              </a:ext>
            </a:extLst>
          </p:cNvPr>
          <p:cNvSpPr txBox="1"/>
          <p:nvPr/>
        </p:nvSpPr>
        <p:spPr>
          <a:xfrm>
            <a:off x="405441" y="1344117"/>
            <a:ext cx="754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subscribeOn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이 동작하는 스케줄러를 변경</a:t>
            </a:r>
            <a:endParaRPr kumimoji="1" lang="en-US" altLang="ko-KR" dirty="0"/>
          </a:p>
          <a:p>
            <a:r>
              <a:rPr kumimoji="1" lang="en-US" altLang="ko-KR" dirty="0" err="1"/>
              <a:t>observeOn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알림을 보내는 스케줄러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CC535-38A9-3E43-889A-4018B8F4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3" y="2011192"/>
            <a:ext cx="3754684" cy="4615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F7A671-1675-5A4F-9104-54812133783D}"/>
              </a:ext>
            </a:extLst>
          </p:cNvPr>
          <p:cNvSpPr txBox="1"/>
          <p:nvPr/>
        </p:nvSpPr>
        <p:spPr>
          <a:xfrm>
            <a:off x="4433977" y="3429000"/>
            <a:ext cx="4442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observeOn</a:t>
            </a:r>
            <a:r>
              <a:rPr kumimoji="1" lang="en-US" altLang="ko-KR" dirty="0"/>
              <a:t> -&gt;</a:t>
            </a:r>
            <a:r>
              <a:rPr kumimoji="1" lang="ko-KR" altLang="en-US" dirty="0"/>
              <a:t> 호출 이후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적용</a:t>
            </a:r>
            <a:endParaRPr kumimoji="1" lang="en-US" altLang="ko-KR" dirty="0"/>
          </a:p>
          <a:p>
            <a:r>
              <a:rPr kumimoji="1" lang="en-US" altLang="ko-KR" dirty="0" err="1"/>
              <a:t>subscribeOn</a:t>
            </a:r>
            <a:r>
              <a:rPr kumimoji="1" lang="en-US" altLang="ko-KR" dirty="0"/>
              <a:t> -&gt; </a:t>
            </a:r>
            <a:r>
              <a:rPr kumimoji="1" lang="ko-KR" altLang="en-US" dirty="0"/>
              <a:t>호출 시점과 상관없이 전체에 적용</a:t>
            </a:r>
          </a:p>
        </p:txBody>
      </p:sp>
    </p:spTree>
    <p:extLst>
      <p:ext uri="{BB962C8B-B14F-4D97-AF65-F5344CB8AC3E}">
        <p14:creationId xmlns:p14="http://schemas.microsoft.com/office/powerpoint/2010/main" val="2344180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A747E-32D0-F740-9FDF-69FBFFAC95A6}"/>
              </a:ext>
            </a:extLst>
          </p:cNvPr>
          <p:cNvSpPr txBox="1"/>
          <p:nvPr/>
        </p:nvSpPr>
        <p:spPr>
          <a:xfrm>
            <a:off x="285689" y="879895"/>
            <a:ext cx="93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subscribeOn</a:t>
            </a:r>
            <a:r>
              <a:rPr kumimoji="1" lang="en-US" altLang="ko-KR" dirty="0">
                <a:highlight>
                  <a:srgbClr val="FFFF00"/>
                </a:highlight>
              </a:rPr>
              <a:t> &amp; </a:t>
            </a:r>
            <a:r>
              <a:rPr kumimoji="1" lang="en-US" altLang="ko-KR" dirty="0" err="1">
                <a:highlight>
                  <a:srgbClr val="FFFF00"/>
                </a:highlight>
              </a:rPr>
              <a:t>observeOn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34B93-310E-5146-9069-C9D33295CE0B}"/>
              </a:ext>
            </a:extLst>
          </p:cNvPr>
          <p:cNvSpPr txBox="1"/>
          <p:nvPr/>
        </p:nvSpPr>
        <p:spPr>
          <a:xfrm>
            <a:off x="448573" y="1354347"/>
            <a:ext cx="858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기본적으로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연산자는 </a:t>
            </a:r>
            <a:r>
              <a:rPr kumimoji="1" lang="en-US" altLang="ko-KR" dirty="0"/>
              <a:t>subscribe</a:t>
            </a:r>
            <a:r>
              <a:rPr kumimoji="1" lang="ko-KR" altLang="en-US" dirty="0"/>
              <a:t>을 호출한 </a:t>
            </a:r>
            <a:r>
              <a:rPr kumimoji="1" lang="en-US" altLang="ko-KR" dirty="0"/>
              <a:t>Thread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ko-KR" altLang="en-US" dirty="0" err="1"/>
              <a:t>옵저버에게</a:t>
            </a:r>
            <a:r>
              <a:rPr kumimoji="1" lang="ko-KR" altLang="en-US" dirty="0"/>
              <a:t> 알림을 보냄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013EA-F51C-0347-AD08-A86CB4CF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5" y="2411442"/>
            <a:ext cx="7073900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C7D6C-7C3D-CC4D-98F6-4546637019D0}"/>
              </a:ext>
            </a:extLst>
          </p:cNvPr>
          <p:cNvSpPr txBox="1"/>
          <p:nvPr/>
        </p:nvSpPr>
        <p:spPr>
          <a:xfrm>
            <a:off x="638235" y="5098211"/>
            <a:ext cx="665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비동기 처리를 위해 별도의 </a:t>
            </a:r>
            <a:r>
              <a:rPr kumimoji="1" lang="en-US" altLang="ko-KR" dirty="0"/>
              <a:t>Scheduler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Observable </a:t>
            </a:r>
            <a:r>
              <a:rPr kumimoji="1" lang="ko-KR" altLang="en-US" dirty="0"/>
              <a:t>연산 실행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연산 후 </a:t>
            </a:r>
            <a:r>
              <a:rPr kumimoji="1" lang="en-US" altLang="ko-KR" dirty="0"/>
              <a:t>UI </a:t>
            </a:r>
            <a:r>
              <a:rPr kumimoji="1" lang="ko-KR" altLang="en-US" dirty="0"/>
              <a:t>변경을 위해 </a:t>
            </a:r>
            <a:r>
              <a:rPr kumimoji="1" lang="en-US" altLang="ko-KR" dirty="0" err="1"/>
              <a:t>MainScheduler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bind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메인 </a:t>
            </a:r>
            <a:r>
              <a:rPr kumimoji="1" lang="ko-KR" altLang="en-US" dirty="0" err="1"/>
              <a:t>쓰레드에서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bind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했기 때문에 반드시 </a:t>
            </a:r>
            <a:r>
              <a:rPr kumimoji="1" lang="en-US" altLang="ko-KR" dirty="0"/>
              <a:t>Scheduler </a:t>
            </a:r>
            <a:r>
              <a:rPr kumimoji="1" lang="ko-KR" altLang="en-US" dirty="0"/>
              <a:t>변경 후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bind </a:t>
            </a:r>
            <a:r>
              <a:rPr kumimoji="1" lang="ko-KR" altLang="en-US" dirty="0"/>
              <a:t>할 때 메인 </a:t>
            </a:r>
            <a:r>
              <a:rPr kumimoji="1" lang="ko-KR" altLang="en-US" dirty="0" err="1"/>
              <a:t>쓰레드로</a:t>
            </a:r>
            <a:r>
              <a:rPr kumimoji="1" lang="ko-KR" altLang="en-US" dirty="0"/>
              <a:t> 돌아와야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802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21723-067B-5644-8477-B61834F7AEF7}"/>
              </a:ext>
            </a:extLst>
          </p:cNvPr>
          <p:cNvSpPr txBox="1"/>
          <p:nvPr/>
        </p:nvSpPr>
        <p:spPr>
          <a:xfrm>
            <a:off x="491705" y="1268083"/>
            <a:ext cx="68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Serial vs Concurrent schedulers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B78A-24C3-2948-8BF9-9B2D56111496}"/>
              </a:ext>
            </a:extLst>
          </p:cNvPr>
          <p:cNvSpPr txBox="1"/>
          <p:nvPr/>
        </p:nvSpPr>
        <p:spPr>
          <a:xfrm>
            <a:off x="790754" y="1675028"/>
            <a:ext cx="689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Serial scheduler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작업을 순차적으로 진행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Concurrent scheduler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작업을 병렬로 진행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779A-2DDB-7D47-9C59-CCDAD4B0D531}"/>
              </a:ext>
            </a:extLst>
          </p:cNvPr>
          <p:cNvSpPr txBox="1"/>
          <p:nvPr/>
        </p:nvSpPr>
        <p:spPr>
          <a:xfrm>
            <a:off x="491705" y="2690336"/>
            <a:ext cx="689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MainScheduler</a:t>
            </a:r>
            <a:endParaRPr kumimoji="1" lang="en-US" altLang="ko-KR" b="1" dirty="0"/>
          </a:p>
          <a:p>
            <a:r>
              <a:rPr kumimoji="1" lang="en-US" altLang="ko-KR" dirty="0"/>
              <a:t>    Main Thread </a:t>
            </a:r>
            <a:r>
              <a:rPr kumimoji="1" lang="ko-KR" altLang="en-US" dirty="0"/>
              <a:t>위에서 동작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UI component</a:t>
            </a:r>
            <a:r>
              <a:rPr kumimoji="1" lang="ko-KR" altLang="en-US" dirty="0"/>
              <a:t>나 다른 높은 우선순위의 작업을 위해 사용</a:t>
            </a:r>
            <a:endParaRPr kumimoji="1" lang="en-US" altLang="ko-KR" dirty="0"/>
          </a:p>
          <a:p>
            <a:r>
              <a:rPr kumimoji="1" lang="ko-KR" altLang="en-US" dirty="0"/>
              <a:t>    오랜 시간 동작하는 프로그램에서는 이 스케줄러 사용 지향</a:t>
            </a:r>
            <a:endParaRPr kumimoji="1" lang="en-US" altLang="ko-KR" dirty="0"/>
          </a:p>
          <a:p>
            <a:r>
              <a:rPr kumimoji="1" lang="ko-KR" altLang="en-US" dirty="0"/>
              <a:t>        </a:t>
            </a:r>
            <a:r>
              <a:rPr kumimoji="1" lang="en-US" altLang="ko-KR" dirty="0"/>
              <a:t>ex ) </a:t>
            </a:r>
            <a:r>
              <a:rPr kumimoji="1" lang="ko-KR" altLang="en-US" dirty="0"/>
              <a:t>서버 요청 또는 다른 무거운 작업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BFED5-A397-6F4C-AFC0-A662C381D70D}"/>
              </a:ext>
            </a:extLst>
          </p:cNvPr>
          <p:cNvSpPr txBox="1"/>
          <p:nvPr/>
        </p:nvSpPr>
        <p:spPr>
          <a:xfrm>
            <a:off x="491705" y="812891"/>
            <a:ext cx="2225616" cy="3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Built-in scheduler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4CD7E-1E4F-C045-B4FB-E808C4737761}"/>
              </a:ext>
            </a:extLst>
          </p:cNvPr>
          <p:cNvSpPr txBox="1"/>
          <p:nvPr/>
        </p:nvSpPr>
        <p:spPr>
          <a:xfrm>
            <a:off x="491705" y="4536641"/>
            <a:ext cx="689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SerialDispatchQueueScheduler</a:t>
            </a:r>
            <a:endParaRPr kumimoji="1" lang="en-US" altLang="ko-KR" b="1" dirty="0"/>
          </a:p>
          <a:p>
            <a:r>
              <a:rPr kumimoji="1" lang="en-US" altLang="ko-KR" dirty="0"/>
              <a:t>    </a:t>
            </a:r>
            <a:r>
              <a:rPr kumimoji="1" lang="en-US" altLang="ko-KR" dirty="0" err="1"/>
              <a:t>SerialDispatchQueue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작업을 진행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 err="1"/>
              <a:t>observeOn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사용할때</a:t>
            </a:r>
            <a:r>
              <a:rPr kumimoji="1" lang="ko-KR" altLang="en-US" dirty="0"/>
              <a:t> 다양한 이점이 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Serial </a:t>
            </a:r>
            <a:r>
              <a:rPr kumimoji="1" lang="ko-KR" altLang="en-US" dirty="0"/>
              <a:t>방식으로  잘 </a:t>
            </a:r>
            <a:r>
              <a:rPr kumimoji="1" lang="ko-KR" altLang="en-US" dirty="0" err="1"/>
              <a:t>스케쥴된</a:t>
            </a:r>
            <a:r>
              <a:rPr kumimoji="1" lang="ko-KR" altLang="en-US" dirty="0"/>
              <a:t> 백그라운드 프로세스 처리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60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Schedulers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BFED5-A397-6F4C-AFC0-A662C381D70D}"/>
              </a:ext>
            </a:extLst>
          </p:cNvPr>
          <p:cNvSpPr txBox="1"/>
          <p:nvPr/>
        </p:nvSpPr>
        <p:spPr>
          <a:xfrm>
            <a:off x="491705" y="812891"/>
            <a:ext cx="2225616" cy="3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Built-in scheduler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D17FD-E9EB-E84C-9C0C-FFF0A03DD1B3}"/>
              </a:ext>
            </a:extLst>
          </p:cNvPr>
          <p:cNvSpPr txBox="1"/>
          <p:nvPr/>
        </p:nvSpPr>
        <p:spPr>
          <a:xfrm>
            <a:off x="465826" y="1394106"/>
            <a:ext cx="821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ConcurrentDispatchQueueScheduler</a:t>
            </a:r>
            <a:endParaRPr kumimoji="1" lang="en-US" altLang="ko-KR" b="1" dirty="0"/>
          </a:p>
          <a:p>
            <a:r>
              <a:rPr kumimoji="1" lang="en-US" altLang="ko-KR" dirty="0"/>
              <a:t>    </a:t>
            </a:r>
            <a:r>
              <a:rPr kumimoji="1" lang="en-US" altLang="ko-KR" dirty="0" err="1"/>
              <a:t>DispatchQueue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작업을 진행</a:t>
            </a:r>
            <a:endParaRPr kumimoji="1" lang="en-US" altLang="ko-KR" dirty="0"/>
          </a:p>
          <a:p>
            <a:r>
              <a:rPr kumimoji="1" lang="ko-KR" altLang="en-US" dirty="0"/>
              <a:t>    작업을 병렬로 진행시킴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동시에 끝나야 하는 오랜 시간이 걸리는 여러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에 적합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 err="1"/>
              <a:t>ConcurrentDispatchQueue</a:t>
            </a:r>
            <a:r>
              <a:rPr kumimoji="1" lang="ko-KR" altLang="en-US" dirty="0"/>
              <a:t>는 여러 작업을 동시에 수행하며 그 결과를 모으는데</a:t>
            </a:r>
            <a:endParaRPr kumimoji="1" lang="en-US" altLang="ko-KR" dirty="0"/>
          </a:p>
          <a:p>
            <a:r>
              <a:rPr kumimoji="1" lang="ko-KR" altLang="en-US" dirty="0"/>
              <a:t>    최적화 되어있다</a:t>
            </a:r>
            <a:r>
              <a:rPr kumimoji="1" lang="en-US" altLang="ko-KR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CBB6C-9D6A-914F-B244-424BCB3151A2}"/>
              </a:ext>
            </a:extLst>
          </p:cNvPr>
          <p:cNvSpPr txBox="1"/>
          <p:nvPr/>
        </p:nvSpPr>
        <p:spPr>
          <a:xfrm>
            <a:off x="465826" y="3285489"/>
            <a:ext cx="821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OperationQueueScheduler</a:t>
            </a:r>
            <a:endParaRPr kumimoji="1" lang="en-US" altLang="ko-KR" b="1" dirty="0"/>
          </a:p>
          <a:p>
            <a:r>
              <a:rPr kumimoji="1" lang="en-US" altLang="ko-KR" dirty="0"/>
              <a:t>    </a:t>
            </a:r>
            <a:r>
              <a:rPr kumimoji="1" lang="en-US" altLang="ko-KR" dirty="0" err="1"/>
              <a:t>NSOperationQueue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작업 진행</a:t>
            </a:r>
            <a:endParaRPr kumimoji="1" lang="en-US" altLang="ko-KR" dirty="0"/>
          </a:p>
          <a:p>
            <a:r>
              <a:rPr kumimoji="1" lang="ko-KR" altLang="en-US" dirty="0"/>
              <a:t>    병렬 작업을 진행할 때 많은 </a:t>
            </a:r>
            <a:r>
              <a:rPr kumimoji="1" lang="en-US" altLang="ko-KR" dirty="0"/>
              <a:t>Control </a:t>
            </a:r>
            <a:r>
              <a:rPr kumimoji="1" lang="ko-KR" altLang="en-US" dirty="0"/>
              <a:t>이 필요하다면 </a:t>
            </a:r>
            <a:r>
              <a:rPr kumimoji="1" lang="en-US" altLang="ko-KR" dirty="0" err="1"/>
              <a:t>DispatchQueue</a:t>
            </a:r>
            <a:r>
              <a:rPr kumimoji="1" lang="ko-KR" altLang="en-US" dirty="0"/>
              <a:t>보다 적합</a:t>
            </a:r>
            <a:endParaRPr kumimoji="1" lang="en-US" altLang="ko-KR" dirty="0"/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동시 작업의 수를 섬세하게 조정 할 때 사용가능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 err="1"/>
              <a:t>maxConcurrentOperationCount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변경하여 프로그램 필요에 맞게 </a:t>
            </a:r>
            <a:r>
              <a:rPr kumimoji="1" lang="ko-KR" altLang="en-US" dirty="0" err="1"/>
              <a:t>제어가능</a:t>
            </a:r>
            <a:endParaRPr kumimoji="1"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C0DBD-900F-AB41-AD66-71348C832F0F}"/>
              </a:ext>
            </a:extLst>
          </p:cNvPr>
          <p:cNvSpPr txBox="1"/>
          <p:nvPr/>
        </p:nvSpPr>
        <p:spPr>
          <a:xfrm>
            <a:off x="491705" y="4990644"/>
            <a:ext cx="821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TestScheduler</a:t>
            </a:r>
            <a:endParaRPr kumimoji="1" lang="en-US" altLang="ko-KR" b="1" dirty="0"/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테스트용으로 쓰이는 스케줄러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20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DEEA5-27AD-9547-A642-D346541509D6}"/>
              </a:ext>
            </a:extLst>
          </p:cNvPr>
          <p:cNvSpPr txBox="1"/>
          <p:nvPr/>
        </p:nvSpPr>
        <p:spPr>
          <a:xfrm>
            <a:off x="439947" y="1009291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변화를 기다리고 변화가 있으면 반응</a:t>
            </a:r>
            <a:r>
              <a:rPr kumimoji="1" lang="en-US" altLang="ko-KR" dirty="0"/>
              <a:t>,</a:t>
            </a:r>
            <a:r>
              <a:rPr kumimoji="1" lang="ko-KR" altLang="en-US" dirty="0"/>
              <a:t>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구독</a:t>
            </a:r>
            <a:r>
              <a:rPr kumimoji="1" lang="en-US" altLang="ko-KR" dirty="0"/>
              <a:t>,</a:t>
            </a:r>
            <a:r>
              <a:rPr kumimoji="1" lang="ko-KR" altLang="en-US" dirty="0"/>
              <a:t>관찰 등을 수행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3B95E-EF8D-9A4B-86E8-0AC6915FF1D7}"/>
              </a:ext>
            </a:extLst>
          </p:cNvPr>
          <p:cNvSpPr txBox="1"/>
          <p:nvPr/>
        </p:nvSpPr>
        <p:spPr>
          <a:xfrm>
            <a:off x="2648311" y="1951672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의 값은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6C589-24AE-7541-BC26-D26DC75CBE6B}"/>
              </a:ext>
            </a:extLst>
          </p:cNvPr>
          <p:cNvSpPr txBox="1"/>
          <p:nvPr/>
        </p:nvSpPr>
        <p:spPr>
          <a:xfrm>
            <a:off x="439947" y="380424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명령형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12FF-81FE-5641-9531-EDBE1D7F6DFD}"/>
              </a:ext>
            </a:extLst>
          </p:cNvPr>
          <p:cNvSpPr txBox="1"/>
          <p:nvPr/>
        </p:nvSpPr>
        <p:spPr>
          <a:xfrm>
            <a:off x="5089585" y="3769743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ko-KR" altLang="en-US" dirty="0"/>
              <a:t> 프로그램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B7B7-5461-C246-8DDD-896F49E4AD0C}"/>
              </a:ext>
            </a:extLst>
          </p:cNvPr>
          <p:cNvSpPr txBox="1"/>
          <p:nvPr/>
        </p:nvSpPr>
        <p:spPr>
          <a:xfrm>
            <a:off x="514711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3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736CF-150C-DC4C-BECA-948BAE059F56}"/>
              </a:ext>
            </a:extLst>
          </p:cNvPr>
          <p:cNvSpPr txBox="1"/>
          <p:nvPr/>
        </p:nvSpPr>
        <p:spPr>
          <a:xfrm>
            <a:off x="5089585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DEEA5-27AD-9547-A642-D346541509D6}"/>
              </a:ext>
            </a:extLst>
          </p:cNvPr>
          <p:cNvSpPr txBox="1"/>
          <p:nvPr/>
        </p:nvSpPr>
        <p:spPr>
          <a:xfrm>
            <a:off x="439947" y="1009291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변화를 기다리고 변화가 있으면 반응</a:t>
            </a:r>
            <a:r>
              <a:rPr kumimoji="1" lang="en-US" altLang="ko-KR" dirty="0"/>
              <a:t>,</a:t>
            </a:r>
            <a:r>
              <a:rPr kumimoji="1" lang="ko-KR" altLang="en-US" dirty="0"/>
              <a:t>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구독</a:t>
            </a:r>
            <a:r>
              <a:rPr kumimoji="1" lang="en-US" altLang="ko-KR" dirty="0"/>
              <a:t>,</a:t>
            </a:r>
            <a:r>
              <a:rPr kumimoji="1" lang="ko-KR" altLang="en-US" dirty="0"/>
              <a:t>관찰 등을 수행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3B95E-EF8D-9A4B-86E8-0AC6915FF1D7}"/>
              </a:ext>
            </a:extLst>
          </p:cNvPr>
          <p:cNvSpPr txBox="1"/>
          <p:nvPr/>
        </p:nvSpPr>
        <p:spPr>
          <a:xfrm>
            <a:off x="2648311" y="1951672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의 값은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6C589-24AE-7541-BC26-D26DC75CBE6B}"/>
              </a:ext>
            </a:extLst>
          </p:cNvPr>
          <p:cNvSpPr txBox="1"/>
          <p:nvPr/>
        </p:nvSpPr>
        <p:spPr>
          <a:xfrm>
            <a:off x="439947" y="380424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명령형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12FF-81FE-5641-9531-EDBE1D7F6DFD}"/>
              </a:ext>
            </a:extLst>
          </p:cNvPr>
          <p:cNvSpPr txBox="1"/>
          <p:nvPr/>
        </p:nvSpPr>
        <p:spPr>
          <a:xfrm>
            <a:off x="5089585" y="3769743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ko-KR" altLang="en-US" dirty="0"/>
              <a:t> 프로그램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B7B7-5461-C246-8DDD-896F49E4AD0C}"/>
              </a:ext>
            </a:extLst>
          </p:cNvPr>
          <p:cNvSpPr txBox="1"/>
          <p:nvPr/>
        </p:nvSpPr>
        <p:spPr>
          <a:xfrm>
            <a:off x="514711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3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736CF-150C-DC4C-BECA-948BAE059F56}"/>
              </a:ext>
            </a:extLst>
          </p:cNvPr>
          <p:cNvSpPr txBox="1"/>
          <p:nvPr/>
        </p:nvSpPr>
        <p:spPr>
          <a:xfrm>
            <a:off x="5089585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9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E942D-DE71-DB40-AF7E-B46D18A829CE}"/>
              </a:ext>
            </a:extLst>
          </p:cNvPr>
          <p:cNvSpPr txBox="1"/>
          <p:nvPr/>
        </p:nvSpPr>
        <p:spPr>
          <a:xfrm>
            <a:off x="474453" y="1017917"/>
            <a:ext cx="8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이 배출하는 하나 연속된 항목에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가 반응한다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7C99A8-C02E-7E43-8363-94337B55A4D8}"/>
              </a:ext>
            </a:extLst>
          </p:cNvPr>
          <p:cNvCxnSpPr/>
          <p:nvPr/>
        </p:nvCxnSpPr>
        <p:spPr>
          <a:xfrm>
            <a:off x="862642" y="384738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CC1DB03-E924-9643-A2D9-0D98E4578869}"/>
              </a:ext>
            </a:extLst>
          </p:cNvPr>
          <p:cNvSpPr/>
          <p:nvPr/>
        </p:nvSpPr>
        <p:spPr>
          <a:xfrm>
            <a:off x="1436298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72119B-866A-434E-AC06-8D9DA97DF82A}"/>
              </a:ext>
            </a:extLst>
          </p:cNvPr>
          <p:cNvSpPr/>
          <p:nvPr/>
        </p:nvSpPr>
        <p:spPr>
          <a:xfrm>
            <a:off x="3253596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85EAF3-BC66-7745-9C5A-7336B690A585}"/>
              </a:ext>
            </a:extLst>
          </p:cNvPr>
          <p:cNvSpPr/>
          <p:nvPr/>
        </p:nvSpPr>
        <p:spPr>
          <a:xfrm>
            <a:off x="5358442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23315-E0A2-5E48-9B2C-8C535B87A190}"/>
              </a:ext>
            </a:extLst>
          </p:cNvPr>
          <p:cNvSpPr txBox="1"/>
          <p:nvPr/>
        </p:nvSpPr>
        <p:spPr>
          <a:xfrm>
            <a:off x="1546285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9BBF-FA15-544F-A290-2522999E4378}"/>
              </a:ext>
            </a:extLst>
          </p:cNvPr>
          <p:cNvSpPr txBox="1"/>
          <p:nvPr/>
        </p:nvSpPr>
        <p:spPr>
          <a:xfrm>
            <a:off x="3363583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11F6E-1BA6-0F43-B9C8-A3C66680C1B6}"/>
              </a:ext>
            </a:extLst>
          </p:cNvPr>
          <p:cNvSpPr txBox="1"/>
          <p:nvPr/>
        </p:nvSpPr>
        <p:spPr>
          <a:xfrm>
            <a:off x="5468429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B7DDC-254D-F540-B7AB-46F2CD8B0AAD}"/>
              </a:ext>
            </a:extLst>
          </p:cNvPr>
          <p:cNvSpPr txBox="1"/>
          <p:nvPr/>
        </p:nvSpPr>
        <p:spPr>
          <a:xfrm>
            <a:off x="897147" y="5127528"/>
            <a:ext cx="633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화살표는 시간의 흐름</a:t>
            </a:r>
            <a:endParaRPr kumimoji="1" lang="en-US" altLang="ko-KR" dirty="0"/>
          </a:p>
          <a:p>
            <a:r>
              <a:rPr kumimoji="1" lang="ko-KR" altLang="en-US" dirty="0"/>
              <a:t>숫자는 </a:t>
            </a:r>
            <a:r>
              <a:rPr kumimoji="1" lang="en-US" altLang="ko-KR" dirty="0"/>
              <a:t>emit</a:t>
            </a:r>
            <a:r>
              <a:rPr kumimoji="1" lang="ko-KR" altLang="en-US" dirty="0"/>
              <a:t>된 항목의 순서를 의미한다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CE18F-C159-124A-8F10-20BEB148DF48}"/>
              </a:ext>
            </a:extLst>
          </p:cNvPr>
          <p:cNvSpPr txBox="1"/>
          <p:nvPr/>
        </p:nvSpPr>
        <p:spPr>
          <a:xfrm>
            <a:off x="590909" y="2485896"/>
            <a:ext cx="7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다음과 같은 </a:t>
            </a:r>
            <a:r>
              <a:rPr kumimoji="1" lang="ko-KR" altLang="en-US" dirty="0" err="1"/>
              <a:t>마블</a:t>
            </a:r>
            <a:r>
              <a:rPr kumimoji="1" lang="ko-KR" altLang="en-US" dirty="0"/>
              <a:t> 다이어그램으로 표현 할 </a:t>
            </a:r>
            <a:r>
              <a:rPr kumimoji="1" lang="ko-KR" altLang="en-US" dirty="0" err="1"/>
              <a:t>수있다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0FA30-7617-D24F-A6CE-128294316897}"/>
              </a:ext>
            </a:extLst>
          </p:cNvPr>
          <p:cNvSpPr txBox="1"/>
          <p:nvPr/>
        </p:nvSpPr>
        <p:spPr>
          <a:xfrm>
            <a:off x="500332" y="931653"/>
            <a:ext cx="293298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Lifecycle of an Observable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A3CBE1-5C90-CD44-A571-58D6992378AA}"/>
              </a:ext>
            </a:extLst>
          </p:cNvPr>
          <p:cNvCxnSpPr/>
          <p:nvPr/>
        </p:nvCxnSpPr>
        <p:spPr>
          <a:xfrm>
            <a:off x="502489" y="217065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B06AF79-75A0-684B-8E7E-013CBBB81D1C}"/>
              </a:ext>
            </a:extLst>
          </p:cNvPr>
          <p:cNvSpPr/>
          <p:nvPr/>
        </p:nvSpPr>
        <p:spPr>
          <a:xfrm>
            <a:off x="1076145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0A1ACB-D675-1A4B-97D3-331946059CC2}"/>
              </a:ext>
            </a:extLst>
          </p:cNvPr>
          <p:cNvSpPr/>
          <p:nvPr/>
        </p:nvSpPr>
        <p:spPr>
          <a:xfrm>
            <a:off x="2893443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A50798-E6C3-304A-B6EA-961FAC3EFF6D}"/>
              </a:ext>
            </a:extLst>
          </p:cNvPr>
          <p:cNvSpPr/>
          <p:nvPr/>
        </p:nvSpPr>
        <p:spPr>
          <a:xfrm>
            <a:off x="4998289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6E6BA-11B2-4140-8660-233C61CF9371}"/>
              </a:ext>
            </a:extLst>
          </p:cNvPr>
          <p:cNvSpPr txBox="1"/>
          <p:nvPr/>
        </p:nvSpPr>
        <p:spPr>
          <a:xfrm>
            <a:off x="1186132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8B9CE-4374-E54F-A5D1-ADB5ABBB8F05}"/>
              </a:ext>
            </a:extLst>
          </p:cNvPr>
          <p:cNvSpPr txBox="1"/>
          <p:nvPr/>
        </p:nvSpPr>
        <p:spPr>
          <a:xfrm>
            <a:off x="3003430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D5002-996E-5742-B314-034F4E93DC74}"/>
              </a:ext>
            </a:extLst>
          </p:cNvPr>
          <p:cNvSpPr txBox="1"/>
          <p:nvPr/>
        </p:nvSpPr>
        <p:spPr>
          <a:xfrm>
            <a:off x="5108276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CC77E-A976-6F44-960C-7EB4BA220F6A}"/>
              </a:ext>
            </a:extLst>
          </p:cNvPr>
          <p:cNvCxnSpPr/>
          <p:nvPr/>
        </p:nvCxnSpPr>
        <p:spPr>
          <a:xfrm>
            <a:off x="6549605" y="1755514"/>
            <a:ext cx="0" cy="83027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C9FF6-A670-4247-BA4C-1BBEA311D9EE}"/>
              </a:ext>
            </a:extLst>
          </p:cNvPr>
          <p:cNvSpPr txBox="1"/>
          <p:nvPr/>
        </p:nvSpPr>
        <p:spPr>
          <a:xfrm>
            <a:off x="500332" y="1346790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수직선은 </a:t>
            </a:r>
            <a:r>
              <a:rPr kumimoji="1" lang="en-US" altLang="ko-KR" dirty="0"/>
              <a:t>Observable Stream</a:t>
            </a:r>
            <a:r>
              <a:rPr kumimoji="1" lang="ko-KR" altLang="en-US" dirty="0"/>
              <a:t>이 종료 됐음을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A9D88C-0130-BE48-9A99-9EC2E095307A}"/>
              </a:ext>
            </a:extLst>
          </p:cNvPr>
          <p:cNvCxnSpPr/>
          <p:nvPr/>
        </p:nvCxnSpPr>
        <p:spPr>
          <a:xfrm>
            <a:off x="612476" y="3799364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7DE6C80-327D-784A-969F-210B78B12E14}"/>
              </a:ext>
            </a:extLst>
          </p:cNvPr>
          <p:cNvSpPr/>
          <p:nvPr/>
        </p:nvSpPr>
        <p:spPr>
          <a:xfrm>
            <a:off x="1186132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90C6B3-3DA6-D047-90C5-2FCC273AE931}"/>
              </a:ext>
            </a:extLst>
          </p:cNvPr>
          <p:cNvSpPr/>
          <p:nvPr/>
        </p:nvSpPr>
        <p:spPr>
          <a:xfrm>
            <a:off x="3003430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AD06A7-C495-DB4C-87F8-D9C33169302E}"/>
              </a:ext>
            </a:extLst>
          </p:cNvPr>
          <p:cNvSpPr/>
          <p:nvPr/>
        </p:nvSpPr>
        <p:spPr>
          <a:xfrm>
            <a:off x="5108276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2EA35-92D2-EC4A-85EC-A6956C8FCE00}"/>
              </a:ext>
            </a:extLst>
          </p:cNvPr>
          <p:cNvSpPr txBox="1"/>
          <p:nvPr/>
        </p:nvSpPr>
        <p:spPr>
          <a:xfrm>
            <a:off x="1296119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3FA19-E980-6043-9383-B45E13008E16}"/>
              </a:ext>
            </a:extLst>
          </p:cNvPr>
          <p:cNvSpPr txBox="1"/>
          <p:nvPr/>
        </p:nvSpPr>
        <p:spPr>
          <a:xfrm>
            <a:off x="3113417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84E3B-73B6-3B4A-B4F4-8EFFAD6A748D}"/>
              </a:ext>
            </a:extLst>
          </p:cNvPr>
          <p:cNvSpPr txBox="1"/>
          <p:nvPr/>
        </p:nvSpPr>
        <p:spPr>
          <a:xfrm>
            <a:off x="5218263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9141C-2A19-B740-963C-828F5AEEC282}"/>
              </a:ext>
            </a:extLst>
          </p:cNvPr>
          <p:cNvSpPr txBox="1"/>
          <p:nvPr/>
        </p:nvSpPr>
        <p:spPr>
          <a:xfrm>
            <a:off x="500332" y="2829999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표시는 에러가 발생했음을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3DF08300-55D5-104A-8BAF-DF40F44DE679}"/>
              </a:ext>
            </a:extLst>
          </p:cNvPr>
          <p:cNvCxnSpPr>
            <a:cxnSpLocks/>
          </p:cNvCxnSpPr>
          <p:nvPr/>
        </p:nvCxnSpPr>
        <p:spPr>
          <a:xfrm>
            <a:off x="6314536" y="3443543"/>
            <a:ext cx="638355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310AB02-391F-8849-B4CB-FCF1A7E09A2A}"/>
              </a:ext>
            </a:extLst>
          </p:cNvPr>
          <p:cNvCxnSpPr>
            <a:cxnSpLocks/>
          </p:cNvCxnSpPr>
          <p:nvPr/>
        </p:nvCxnSpPr>
        <p:spPr>
          <a:xfrm flipV="1">
            <a:off x="6374921" y="3443543"/>
            <a:ext cx="500332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A8ED29-C75D-3D49-8831-B9568F1F2CCB}"/>
              </a:ext>
            </a:extLst>
          </p:cNvPr>
          <p:cNvSpPr txBox="1"/>
          <p:nvPr/>
        </p:nvSpPr>
        <p:spPr>
          <a:xfrm>
            <a:off x="500332" y="4584062"/>
            <a:ext cx="6728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Observable</a:t>
            </a:r>
            <a:r>
              <a:rPr kumimoji="1" lang="ko-KR" altLang="en-US" dirty="0"/>
              <a:t>은 하나 또는 연속된 항목을 배출 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Error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Completed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한번 종료 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은 더 이상 항목을 배출하지 않는다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1E8E0-6F2F-F546-8AF6-231E267C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9" y="2560247"/>
            <a:ext cx="48133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285D6-0407-E145-8F55-0365786FAF62}"/>
              </a:ext>
            </a:extLst>
          </p:cNvPr>
          <p:cNvSpPr txBox="1"/>
          <p:nvPr/>
        </p:nvSpPr>
        <p:spPr>
          <a:xfrm>
            <a:off x="5106838" y="3019244"/>
            <a:ext cx="4037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Event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enum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정의 되어있음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.next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Element </a:t>
            </a:r>
            <a:r>
              <a:rPr kumimoji="1" lang="ko-KR" altLang="en-US" dirty="0"/>
              <a:t>항목을 포함</a:t>
            </a:r>
            <a:endParaRPr kumimoji="1" lang="en-US" altLang="ko-KR" dirty="0"/>
          </a:p>
          <a:p>
            <a:r>
              <a:rPr kumimoji="1" lang="en-US" altLang="ko-KR" dirty="0"/>
              <a:t>.error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Swift.Error</a:t>
            </a:r>
            <a:r>
              <a:rPr kumimoji="1" lang="ko-KR" altLang="en-US" dirty="0"/>
              <a:t> 항목을 포함</a:t>
            </a:r>
            <a:endParaRPr kumimoji="1" lang="en-US" altLang="ko-KR" dirty="0"/>
          </a:p>
          <a:p>
            <a:r>
              <a:rPr kumimoji="1" lang="en-US" altLang="ko-KR" dirty="0"/>
              <a:t>.completed </a:t>
            </a:r>
            <a:r>
              <a:rPr kumimoji="1" lang="ko-KR" altLang="en-US" dirty="0"/>
              <a:t>이벤트는 데이터 미포함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DF63-4D8E-D849-B84B-2FE189D666FE}"/>
              </a:ext>
            </a:extLst>
          </p:cNvPr>
          <p:cNvSpPr txBox="1"/>
          <p:nvPr/>
        </p:nvSpPr>
        <p:spPr>
          <a:xfrm>
            <a:off x="586596" y="1155940"/>
            <a:ext cx="5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옵저버블</a:t>
            </a:r>
            <a:r>
              <a:rPr kumimoji="1" lang="ko-KR" altLang="en-US" dirty="0"/>
              <a:t> 이벤트의 소스코드</a:t>
            </a:r>
          </a:p>
        </p:txBody>
      </p:sp>
    </p:spTree>
    <p:extLst>
      <p:ext uri="{BB962C8B-B14F-4D97-AF65-F5344CB8AC3E}">
        <p14:creationId xmlns:p14="http://schemas.microsoft.com/office/powerpoint/2010/main" val="400984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4350</TotalTime>
  <Words>1756</Words>
  <Application>Microsoft Macintosh PowerPoint</Application>
  <PresentationFormat>화면 슬라이드 쇼(4:3)</PresentationFormat>
  <Paragraphs>355</Paragraphs>
  <Slides>49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RxSwift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77</cp:revision>
  <dcterms:created xsi:type="dcterms:W3CDTF">2019-01-24T01:25:30Z</dcterms:created>
  <dcterms:modified xsi:type="dcterms:W3CDTF">2019-03-17T15:05:08Z</dcterms:modified>
</cp:coreProperties>
</file>