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300" r:id="rId3"/>
    <p:sldId id="301" r:id="rId4"/>
    <p:sldId id="303" r:id="rId5"/>
    <p:sldId id="302" r:id="rId6"/>
    <p:sldId id="30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C0"/>
    <a:srgbClr val="8611D4"/>
    <a:srgbClr val="E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264-B70D-BA40-AFB9-ED53677AC052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A7AC-50CE-FC4F-B919-22F00DC461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Access Control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제어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Access Control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99189-6E15-7140-A4F2-195FE10FE1B1}"/>
              </a:ext>
            </a:extLst>
          </p:cNvPr>
          <p:cNvSpPr txBox="1"/>
          <p:nvPr/>
        </p:nvSpPr>
        <p:spPr>
          <a:xfrm>
            <a:off x="324378" y="1543203"/>
            <a:ext cx="8495243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코드끼리</a:t>
            </a:r>
            <a:r>
              <a:rPr kumimoji="1" lang="ko-KR" altLang="en-US" sz="1600" dirty="0"/>
              <a:t> 상호작용을 할 때 파일 간 또는 모듈 간에 접근을 제한할 수 있는 기능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접근제어를</a:t>
            </a:r>
            <a:r>
              <a:rPr kumimoji="1" lang="ko-KR" altLang="en-US" sz="1600" dirty="0"/>
              <a:t> 통해 코드의 상세 구현은 숨기고 허용된 기능만 사용하는 인터페이스를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244D6-6361-9B42-8CE3-AC13FFF7AC13}"/>
              </a:ext>
            </a:extLst>
          </p:cNvPr>
          <p:cNvSpPr txBox="1"/>
          <p:nvPr/>
        </p:nvSpPr>
        <p:spPr>
          <a:xfrm>
            <a:off x="324378" y="1182579"/>
            <a:ext cx="18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접근 </a:t>
            </a:r>
            <a:r>
              <a:rPr kumimoji="1" lang="ko-KR" altLang="en-US" dirty="0" err="1">
                <a:highlight>
                  <a:srgbClr val="FFFF00"/>
                </a:highlight>
              </a:rPr>
              <a:t>제어란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5E30-2B58-2940-886E-E54BE1D7F77F}"/>
              </a:ext>
            </a:extLst>
          </p:cNvPr>
          <p:cNvSpPr txBox="1"/>
          <p:nvPr/>
        </p:nvSpPr>
        <p:spPr>
          <a:xfrm>
            <a:off x="324378" y="2555335"/>
            <a:ext cx="18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CD9C9-CE93-514D-9A64-73EAF957F5A8}"/>
              </a:ext>
            </a:extLst>
          </p:cNvPr>
          <p:cNvSpPr txBox="1"/>
          <p:nvPr/>
        </p:nvSpPr>
        <p:spPr>
          <a:xfrm>
            <a:off x="324378" y="2970046"/>
            <a:ext cx="8495243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캡슐화와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은닉화를</a:t>
            </a:r>
            <a:r>
              <a:rPr kumimoji="1" lang="ko-KR" altLang="en-US" sz="1600" dirty="0"/>
              <a:t> 구현하는 이유는 외부에서 보거나 접근하면 안 되는 코드가 있기 때문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불필요한 접근으로 의도치 않은 결과를 초래하는 것을 방지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꼭 필요한 부분만 제공을 해야하지만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전체 코드가 노출될 가능성이 있을 때 필요</a:t>
            </a:r>
            <a:endParaRPr kumimoji="1"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E9D1C-D7E3-0749-B974-8C3268961094}"/>
              </a:ext>
            </a:extLst>
          </p:cNvPr>
          <p:cNvSpPr txBox="1"/>
          <p:nvPr/>
        </p:nvSpPr>
        <p:spPr>
          <a:xfrm>
            <a:off x="285689" y="4395361"/>
            <a:ext cx="18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모듈 </a:t>
            </a:r>
            <a:r>
              <a:rPr kumimoji="1" lang="en-US" altLang="ko-KR" dirty="0">
                <a:highlight>
                  <a:srgbClr val="FFFF00"/>
                </a:highlight>
              </a:rPr>
              <a:t>&amp;</a:t>
            </a:r>
            <a:r>
              <a:rPr kumimoji="1" lang="ko-KR" altLang="en-US" dirty="0">
                <a:highlight>
                  <a:srgbClr val="FFFF00"/>
                </a:highlight>
              </a:rPr>
              <a:t> 소스파일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D5D34-E646-2B40-B211-5FA8325BB202}"/>
              </a:ext>
            </a:extLst>
          </p:cNvPr>
          <p:cNvSpPr txBox="1"/>
          <p:nvPr/>
        </p:nvSpPr>
        <p:spPr>
          <a:xfrm>
            <a:off x="285689" y="4855452"/>
            <a:ext cx="849524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스위프트의</a:t>
            </a:r>
            <a:r>
              <a:rPr kumimoji="1" lang="ko-KR" altLang="en-US" sz="1600" dirty="0"/>
              <a:t> 접근 제어는 모듈과 소스파일을 기반으로 만들어짐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모듈은 배포할 코드의 묶음 단위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 하나의 프레임워크나 라이브러리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애플리케이션 등</a:t>
            </a:r>
            <a:r>
              <a:rPr kumimoji="1" lang="en-US" altLang="ko-KR" sz="1600" dirty="0"/>
              <a:t>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소스 파일은 하나의 </a:t>
            </a:r>
            <a:r>
              <a:rPr kumimoji="1" lang="ko-KR" altLang="en-US" sz="1600" dirty="0" err="1"/>
              <a:t>스위프트</a:t>
            </a:r>
            <a:r>
              <a:rPr kumimoji="1" lang="ko-KR" altLang="en-US" sz="1600" dirty="0"/>
              <a:t> 소스파일을 의미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 통상 하나의 소스에는 하나의 타입 정의 </a:t>
            </a:r>
            <a:r>
              <a:rPr kumimoji="1"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536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제어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Access Control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1A60C-5922-1041-9410-1AD8FCFA9DBF}"/>
              </a:ext>
            </a:extLst>
          </p:cNvPr>
          <p:cNvSpPr txBox="1"/>
          <p:nvPr/>
        </p:nvSpPr>
        <p:spPr>
          <a:xfrm>
            <a:off x="285689" y="1217414"/>
            <a:ext cx="2048208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접근 수준 </a:t>
            </a:r>
            <a:r>
              <a:rPr kumimoji="1" lang="en-US" altLang="ko-KR" sz="1100" dirty="0">
                <a:highlight>
                  <a:srgbClr val="FFFF00"/>
                </a:highlight>
              </a:rPr>
              <a:t>(Access Level)</a:t>
            </a:r>
            <a:endParaRPr kumimoji="1" lang="ko-KR" altLang="en-US" sz="11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97505-4013-CE45-BA53-B5B5AA967A90}"/>
              </a:ext>
            </a:extLst>
          </p:cNvPr>
          <p:cNvSpPr txBox="1"/>
          <p:nvPr/>
        </p:nvSpPr>
        <p:spPr>
          <a:xfrm>
            <a:off x="714103" y="1586746"/>
            <a:ext cx="7053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타입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 클래스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구조체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열거형</a:t>
            </a:r>
            <a:r>
              <a:rPr kumimoji="1" lang="ko-KR" altLang="en-US" sz="1600" dirty="0"/>
              <a:t> 등 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특정 접근 수준을 지정 가능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타입 내부의 </a:t>
            </a:r>
            <a:r>
              <a:rPr kumimoji="1" lang="ko-KR" altLang="en-US" sz="1600" dirty="0" err="1"/>
              <a:t>프로퍼티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메서드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이니셜라이저</a:t>
            </a:r>
            <a:r>
              <a:rPr kumimoji="1" lang="ko-KR" altLang="en-US" sz="1600" dirty="0"/>
              <a:t> 등에도 접근 수준 지정 가능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Keyword –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open, public, internal, </a:t>
            </a:r>
            <a:r>
              <a:rPr kumimoji="1" lang="en-US" altLang="ko-KR" sz="1600" dirty="0" err="1"/>
              <a:t>fileprivate</a:t>
            </a:r>
            <a:r>
              <a:rPr kumimoji="1" lang="en-US" altLang="ko-KR" sz="1600" dirty="0"/>
              <a:t>, private</a:t>
            </a:r>
            <a:endParaRPr kumimoji="1"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63F4F4-4216-244C-9680-9BD4224C4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18454"/>
              </p:ext>
            </p:extLst>
          </p:nvPr>
        </p:nvGraphicFramePr>
        <p:xfrm>
          <a:off x="722812" y="2927098"/>
          <a:ext cx="7698375" cy="286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31">
                  <a:extLst>
                    <a:ext uri="{9D8B030D-6E8A-4147-A177-3AD203B41FA5}">
                      <a16:colId xmlns:a16="http://schemas.microsoft.com/office/drawing/2014/main" val="305258086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1958232525"/>
                    </a:ext>
                  </a:extLst>
                </a:gridCol>
                <a:gridCol w="1389460">
                  <a:extLst>
                    <a:ext uri="{9D8B030D-6E8A-4147-A177-3AD203B41FA5}">
                      <a16:colId xmlns:a16="http://schemas.microsoft.com/office/drawing/2014/main" val="997646434"/>
                    </a:ext>
                  </a:extLst>
                </a:gridCol>
                <a:gridCol w="1539675">
                  <a:extLst>
                    <a:ext uri="{9D8B030D-6E8A-4147-A177-3AD203B41FA5}">
                      <a16:colId xmlns:a16="http://schemas.microsoft.com/office/drawing/2014/main" val="3566808414"/>
                    </a:ext>
                  </a:extLst>
                </a:gridCol>
                <a:gridCol w="1539675">
                  <a:extLst>
                    <a:ext uri="{9D8B030D-6E8A-4147-A177-3AD203B41FA5}">
                      <a16:colId xmlns:a16="http://schemas.microsoft.com/office/drawing/2014/main" val="3174370216"/>
                    </a:ext>
                  </a:extLst>
                </a:gridCol>
              </a:tblGrid>
              <a:tr h="478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접근 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접근도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398585"/>
                  </a:ext>
                </a:extLst>
              </a:tr>
              <a:tr h="478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개방 </a:t>
                      </a:r>
                      <a:r>
                        <a:rPr lang="ko-KR" altLang="en-US" sz="1400" dirty="0" err="1"/>
                        <a:t>접근수준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open</a:t>
                      </a:r>
                      <a:endParaRPr lang="ko-KR" altLang="en-US" sz="1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모듈 외부까지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클래스에만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49638"/>
                  </a:ext>
                </a:extLst>
              </a:tr>
              <a:tr h="478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공개 </a:t>
                      </a:r>
                      <a:r>
                        <a:rPr lang="ko-KR" altLang="en-US" sz="1400" dirty="0" err="1"/>
                        <a:t>접근수준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public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모듈 외부까지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69171"/>
                  </a:ext>
                </a:extLst>
              </a:tr>
              <a:tr h="478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내부 </a:t>
                      </a:r>
                      <a:r>
                        <a:rPr lang="ko-KR" altLang="en-US" sz="1400" dirty="0" err="1"/>
                        <a:t>접근수준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internal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모듈 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784642"/>
                  </a:ext>
                </a:extLst>
              </a:tr>
              <a:tr h="478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파일외부비공개 </a:t>
                      </a:r>
                      <a:r>
                        <a:rPr lang="ko-KR" altLang="en-US" sz="1400" dirty="0" err="1"/>
                        <a:t>접근수준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fileprivate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 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197531"/>
                  </a:ext>
                </a:extLst>
              </a:tr>
              <a:tr h="478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비공개 </a:t>
                      </a:r>
                      <a:r>
                        <a:rPr lang="ko-KR" altLang="en-US" sz="1400" dirty="0" err="1"/>
                        <a:t>접근수준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private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 정의 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8477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7FA6E-5752-E843-9515-6EF630DF6167}"/>
              </a:ext>
            </a:extLst>
          </p:cNvPr>
          <p:cNvSpPr txBox="1"/>
          <p:nvPr/>
        </p:nvSpPr>
        <p:spPr>
          <a:xfrm>
            <a:off x="4039463" y="3466012"/>
            <a:ext cx="11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높음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A5CEF-E6F8-F84B-BB29-AD02A8DC468C}"/>
              </a:ext>
            </a:extLst>
          </p:cNvPr>
          <p:cNvSpPr txBox="1"/>
          <p:nvPr/>
        </p:nvSpPr>
        <p:spPr>
          <a:xfrm>
            <a:off x="4039463" y="5323742"/>
            <a:ext cx="11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낮음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B9819A-DFE8-0548-B034-66EDE837B230}"/>
              </a:ext>
            </a:extLst>
          </p:cNvPr>
          <p:cNvCxnSpPr>
            <a:endCxn id="11" idx="0"/>
          </p:cNvCxnSpPr>
          <p:nvPr/>
        </p:nvCxnSpPr>
        <p:spPr>
          <a:xfrm>
            <a:off x="4636000" y="3835344"/>
            <a:ext cx="0" cy="1488398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제어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Access Control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0E986-7AB4-ED46-BD26-4EE93B39F642}"/>
              </a:ext>
            </a:extLst>
          </p:cNvPr>
          <p:cNvSpPr txBox="1"/>
          <p:nvPr/>
        </p:nvSpPr>
        <p:spPr>
          <a:xfrm>
            <a:off x="285689" y="962008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open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A242A-5871-B44F-8563-DE46E145F484}"/>
              </a:ext>
            </a:extLst>
          </p:cNvPr>
          <p:cNvSpPr txBox="1"/>
          <p:nvPr/>
        </p:nvSpPr>
        <p:spPr>
          <a:xfrm>
            <a:off x="579119" y="1480457"/>
            <a:ext cx="758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open </a:t>
            </a:r>
            <a:r>
              <a:rPr kumimoji="1" lang="ko-KR" altLang="en-US" sz="1600" dirty="0"/>
              <a:t>키워드로 지정할 수 있는 개방 </a:t>
            </a:r>
            <a:r>
              <a:rPr kumimoji="1" lang="ko-KR" altLang="en-US" sz="1600" dirty="0" err="1"/>
              <a:t>접근수준은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public</a:t>
            </a:r>
            <a:r>
              <a:rPr kumimoji="1" lang="ko-KR" altLang="en-US" sz="1600" dirty="0"/>
              <a:t> 이상의 높은 접근성을 가진다</a:t>
            </a:r>
            <a:r>
              <a:rPr kumimoji="1" lang="en-US" altLang="ko-KR" sz="1600" dirty="0"/>
              <a:t>.</a:t>
            </a:r>
          </a:p>
          <a:p>
            <a:r>
              <a:rPr kumimoji="1" lang="ko-KR" altLang="en-US" sz="1600" dirty="0">
                <a:solidFill>
                  <a:srgbClr val="FF0000"/>
                </a:solidFill>
              </a:rPr>
              <a:t>클래스와 클래스의 멤버 사이에서만 사용 가능</a:t>
            </a:r>
            <a:endParaRPr kumimoji="1"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66F48-100A-E74B-A350-6CB6A9AE978A}"/>
              </a:ext>
            </a:extLst>
          </p:cNvPr>
          <p:cNvSpPr txBox="1"/>
          <p:nvPr/>
        </p:nvSpPr>
        <p:spPr>
          <a:xfrm>
            <a:off x="696686" y="2057869"/>
            <a:ext cx="8296576" cy="134985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open</a:t>
            </a:r>
            <a:r>
              <a:rPr kumimoji="1" lang="ko-KR" altLang="en-US" sz="1400" dirty="0"/>
              <a:t>을 제외한 다른 모든 </a:t>
            </a:r>
            <a:r>
              <a:rPr kumimoji="1" lang="ko-KR" altLang="en-US" sz="1400" dirty="0" err="1"/>
              <a:t>접근수준의</a:t>
            </a:r>
            <a:r>
              <a:rPr kumimoji="1" lang="ko-KR" altLang="en-US" sz="1400" dirty="0"/>
              <a:t> 클래스는 그 클래스가 정의된 모듈 안에서만 상속할 수 있다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open</a:t>
            </a:r>
            <a:r>
              <a:rPr kumimoji="1" lang="ko-KR" altLang="en-US" sz="1400" dirty="0"/>
              <a:t>을 제외한 다른 모든 </a:t>
            </a:r>
            <a:r>
              <a:rPr kumimoji="1" lang="ko-KR" altLang="en-US" sz="1400" dirty="0" err="1"/>
              <a:t>접근수준의</a:t>
            </a:r>
            <a:r>
              <a:rPr kumimoji="1" lang="ko-KR" altLang="en-US" sz="1400" dirty="0"/>
              <a:t> 클래스 멤버는 해당 멤버가 정의된 모듈 안에서만 재정의 가능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open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지정한 클래스는 그 클래스가 정의된 </a:t>
            </a:r>
            <a:r>
              <a:rPr kumimoji="1" lang="ko-KR" altLang="en-US" sz="1400" dirty="0" err="1"/>
              <a:t>모듈밖의</a:t>
            </a:r>
            <a:r>
              <a:rPr kumimoji="1" lang="ko-KR" altLang="en-US" sz="1400" dirty="0"/>
              <a:t> 다른 모듈에서도 상속 가능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open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지정한 클래스의 멤버는 해당 멤버가 정의된 모듈 밖의 다른 모듈에서도 재정의 가능</a:t>
            </a:r>
            <a:endParaRPr kumimoji="1"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DAC6-278B-B44F-814D-74413F7DC619}"/>
              </a:ext>
            </a:extLst>
          </p:cNvPr>
          <p:cNvSpPr txBox="1"/>
          <p:nvPr/>
        </p:nvSpPr>
        <p:spPr>
          <a:xfrm>
            <a:off x="792479" y="3535680"/>
            <a:ext cx="744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open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명시하는 것은 그 클래스를 다른 모듈에서도 </a:t>
            </a:r>
            <a:endParaRPr kumimoji="1" lang="en-US" altLang="ko-KR" dirty="0"/>
          </a:p>
          <a:p>
            <a:r>
              <a:rPr kumimoji="1" lang="ko-KR" altLang="en-US" dirty="0">
                <a:solidFill>
                  <a:srgbClr val="FF0000"/>
                </a:solidFill>
              </a:rPr>
              <a:t>부모 클래스로 사용하겠다는 목적</a:t>
            </a:r>
            <a:r>
              <a:rPr kumimoji="1" lang="ko-KR" altLang="en-US" dirty="0"/>
              <a:t>으로 클래스를 설계했다는 의미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5F5F3-4292-EB40-B391-65F4ABE7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4236875"/>
            <a:ext cx="8447314" cy="2389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2E9899-A340-3D4B-979D-F084BC520A61}"/>
              </a:ext>
            </a:extLst>
          </p:cNvPr>
          <p:cNvSpPr txBox="1"/>
          <p:nvPr/>
        </p:nvSpPr>
        <p:spPr>
          <a:xfrm>
            <a:off x="5695406" y="5904412"/>
            <a:ext cx="337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지금까지 </a:t>
            </a:r>
            <a:r>
              <a:rPr kumimoji="1" lang="ko-KR" altLang="en-US" dirty="0" err="1">
                <a:solidFill>
                  <a:schemeClr val="bg1"/>
                </a:solidFill>
              </a:rPr>
              <a:t>가장많이</a:t>
            </a:r>
            <a:r>
              <a:rPr kumimoji="1" lang="ko-KR" altLang="en-US" dirty="0">
                <a:solidFill>
                  <a:schemeClr val="bg1"/>
                </a:solidFill>
              </a:rPr>
              <a:t> 상속했던 </a:t>
            </a:r>
            <a:r>
              <a:rPr kumimoji="1" lang="en-US" altLang="ko-KR" dirty="0" err="1">
                <a:solidFill>
                  <a:schemeClr val="bg1"/>
                </a:solidFill>
              </a:rPr>
              <a:t>UIViewController</a:t>
            </a:r>
            <a:r>
              <a:rPr kumimoji="1" lang="en-US" altLang="ko-KR" dirty="0">
                <a:solidFill>
                  <a:schemeClr val="bg1"/>
                </a:solidFill>
              </a:rPr>
              <a:t> Class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4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제어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Access Control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11EF-1B2F-414B-97F7-6CF740B8EB95}"/>
              </a:ext>
            </a:extLst>
          </p:cNvPr>
          <p:cNvSpPr txBox="1"/>
          <p:nvPr/>
        </p:nvSpPr>
        <p:spPr>
          <a:xfrm>
            <a:off x="285689" y="962008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public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E544-FF6C-7F4B-91D5-EC3C4234357F}"/>
              </a:ext>
            </a:extLst>
          </p:cNvPr>
          <p:cNvSpPr txBox="1"/>
          <p:nvPr/>
        </p:nvSpPr>
        <p:spPr>
          <a:xfrm>
            <a:off x="579120" y="1480457"/>
            <a:ext cx="702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public</a:t>
            </a:r>
            <a:r>
              <a:rPr kumimoji="1" lang="ko-KR" altLang="en-US" sz="1600" dirty="0"/>
              <a:t> 키워드로 접근 수준이 지정된 요소는 어디서든 접근 가능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그 소스파일이 속해 있는 모듈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모듈을 가져다 쓰는 모듈 등 모든 곳에서 사용 가능</a:t>
            </a:r>
            <a:endParaRPr kumimoji="1"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014AF-7A98-DE4F-B628-B1150E67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3168597"/>
            <a:ext cx="8382000" cy="275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E7122-C799-0840-97C6-6CB6D1A9DD50}"/>
              </a:ext>
            </a:extLst>
          </p:cNvPr>
          <p:cNvSpPr txBox="1"/>
          <p:nvPr/>
        </p:nvSpPr>
        <p:spPr>
          <a:xfrm>
            <a:off x="285689" y="2799265"/>
            <a:ext cx="6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스위프트</a:t>
            </a:r>
            <a:r>
              <a:rPr kumimoji="1" lang="ko-KR" altLang="en-US" dirty="0"/>
              <a:t> 표준 라이브러리의 </a:t>
            </a:r>
            <a:r>
              <a:rPr kumimoji="1" lang="en-US" altLang="ko-KR" dirty="0"/>
              <a:t>Bool </a:t>
            </a:r>
            <a:r>
              <a:rPr kumimoji="1" lang="ko-KR" altLang="en-US" dirty="0"/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62406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제어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Access Control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6457-19E8-F047-93F2-D565B6C7D3B8}"/>
              </a:ext>
            </a:extLst>
          </p:cNvPr>
          <p:cNvSpPr txBox="1"/>
          <p:nvPr/>
        </p:nvSpPr>
        <p:spPr>
          <a:xfrm>
            <a:off x="285689" y="950161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internal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74D0E-172F-A248-BD14-04031BAFFF42}"/>
              </a:ext>
            </a:extLst>
          </p:cNvPr>
          <p:cNvSpPr txBox="1"/>
          <p:nvPr/>
        </p:nvSpPr>
        <p:spPr>
          <a:xfrm>
            <a:off x="579119" y="1468610"/>
            <a:ext cx="7606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internal</a:t>
            </a:r>
            <a:r>
              <a:rPr kumimoji="1" lang="ko-KR" altLang="en-US" sz="1600" dirty="0"/>
              <a:t> 키워드로 지정하는 접근 수준은 </a:t>
            </a:r>
            <a:r>
              <a:rPr kumimoji="1" lang="ko-KR" altLang="en-US" sz="1600" dirty="0">
                <a:solidFill>
                  <a:srgbClr val="FF0000"/>
                </a:solidFill>
              </a:rPr>
              <a:t>기본적으로 모든 요소에 암묵적으로 지정하는 </a:t>
            </a:r>
            <a:r>
              <a:rPr kumimoji="1" lang="ko-KR" altLang="en-US" sz="1600" dirty="0" err="1">
                <a:solidFill>
                  <a:srgbClr val="FF0000"/>
                </a:solidFill>
              </a:rPr>
              <a:t>기본접근</a:t>
            </a:r>
            <a:r>
              <a:rPr kumimoji="1" lang="ko-KR" altLang="en-US" sz="1600" dirty="0">
                <a:solidFill>
                  <a:srgbClr val="FF0000"/>
                </a:solidFill>
              </a:rPr>
              <a:t> 수준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internal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지정된 요소는 소스파일이 속해 있는 모듈 어디에서든 사용 가능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그 모듈을 가져다 쓰는 외부 모듈에서는 사용 불가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모듈 내부에서 광역적으로 사용 할 경우 지정</a:t>
            </a:r>
            <a:endParaRPr kumimoji="1"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31072-968B-8745-8CCF-25C602694F48}"/>
              </a:ext>
            </a:extLst>
          </p:cNvPr>
          <p:cNvSpPr txBox="1"/>
          <p:nvPr/>
        </p:nvSpPr>
        <p:spPr>
          <a:xfrm>
            <a:off x="285689" y="2991085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fileprivate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01E4B-88D3-444E-9712-DFE916174212}"/>
              </a:ext>
            </a:extLst>
          </p:cNvPr>
          <p:cNvSpPr txBox="1"/>
          <p:nvPr/>
        </p:nvSpPr>
        <p:spPr>
          <a:xfrm>
            <a:off x="579119" y="3447768"/>
            <a:ext cx="760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구현된 소스파일 내부에서만 사용 가능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해당 소스파일이 외부에서 값이 변경되거나 함수를 호출하면 부작용이 생길 수 있는 경우에 사용</a:t>
            </a:r>
            <a:endParaRPr kumimoji="1"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57DE9-894B-7342-8A2A-E5B583182AAB}"/>
              </a:ext>
            </a:extLst>
          </p:cNvPr>
          <p:cNvSpPr txBox="1"/>
          <p:nvPr/>
        </p:nvSpPr>
        <p:spPr>
          <a:xfrm>
            <a:off x="285689" y="4558393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private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CC56E-C916-7548-B9F1-039B0AD99B17}"/>
              </a:ext>
            </a:extLst>
          </p:cNvPr>
          <p:cNvSpPr txBox="1"/>
          <p:nvPr/>
        </p:nvSpPr>
        <p:spPr>
          <a:xfrm>
            <a:off x="579119" y="5076842"/>
            <a:ext cx="760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가장 한정적인 지정자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private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지정된 요소는 그 기능을 정의하고 구현한 범위 내에서만 사용 가능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같은 소스파일 안에 구현한 다른 타입이나 기능에서도 사용 불가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965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4696</TotalTime>
  <Words>432</Words>
  <Application>Microsoft Macintosh PowerPoint</Application>
  <PresentationFormat>화면 슬라이드 쇼(4:3)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함초롬돋움</vt:lpstr>
      <vt:lpstr>Arial</vt:lpstr>
      <vt:lpstr>Calibri</vt:lpstr>
      <vt:lpstr>Calibri Light</vt:lpstr>
      <vt:lpstr>Office 테마</vt:lpstr>
      <vt:lpstr>Access Control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102</cp:revision>
  <dcterms:created xsi:type="dcterms:W3CDTF">2019-01-24T01:25:30Z</dcterms:created>
  <dcterms:modified xsi:type="dcterms:W3CDTF">2019-04-05T11:22:30Z</dcterms:modified>
</cp:coreProperties>
</file>