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5" r:id="rId9"/>
    <p:sldId id="266" r:id="rId10"/>
    <p:sldId id="268" r:id="rId11"/>
    <p:sldId id="267" r:id="rId12"/>
    <p:sldId id="264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0C0"/>
    <a:srgbClr val="8611D4"/>
    <a:srgbClr val="ED7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75"/>
    <p:restoredTop sz="93498"/>
  </p:normalViewPr>
  <p:slideViewPr>
    <p:cSldViewPr snapToGrid="0" snapToObjects="1">
      <p:cViewPr varScale="1">
        <p:scale>
          <a:sx n="147" d="100"/>
          <a:sy n="147" d="100"/>
        </p:scale>
        <p:origin x="2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13264-B70D-BA40-AFB9-ED53677AC052}" type="datetimeFigureOut">
              <a:rPr kumimoji="1" lang="ko-KR" altLang="en-US" smtClean="0"/>
              <a:t>2019. 3. 29.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5A7AC-50CE-FC4F-B919-22F00DC4617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886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112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65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934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873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094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2019. 3. 29.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464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2019. 3. 29.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416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2019. 3. 29.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0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2019. 3. 29.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48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2019. 3. 29.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646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6F09-31A1-BB45-AA6F-51DDBF1E2F2F}" type="datetimeFigureOut">
              <a:rPr kumimoji="1" lang="ko-KR" altLang="en-US" smtClean="0"/>
              <a:t>2019. 3. 29.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549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A6F09-31A1-BB45-AA6F-51DDBF1E2F2F}" type="datetimeFigureOut">
              <a:rPr kumimoji="1" lang="ko-KR" altLang="en-US" smtClean="0"/>
              <a:t>2019. 3. 29.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21675-A778-E14E-BCAE-649D5A62F6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415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F107F-97B2-0B43-8BFA-4FBFA71B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983335"/>
            <a:ext cx="6858000" cy="1790700"/>
          </a:xfrm>
        </p:spPr>
        <p:txBody>
          <a:bodyPr anchor="ctr">
            <a:normAutofit/>
          </a:bodyPr>
          <a:lstStyle/>
          <a:p>
            <a:r>
              <a:rPr kumimoji="1" lang="en-US" altLang="ko-KR" sz="3000" b="1" u="sng" dirty="0" err="1">
                <a:solidFill>
                  <a:schemeClr val="accent1">
                    <a:lumMod val="75000"/>
                  </a:schemeClr>
                </a:solidFill>
              </a:rPr>
              <a:t>RxSwift</a:t>
            </a:r>
            <a:r>
              <a:rPr kumimoji="1" lang="en-US" altLang="ko-KR" sz="3000" b="1" u="sng" dirty="0">
                <a:solidFill>
                  <a:schemeClr val="accent1">
                    <a:lumMod val="75000"/>
                  </a:schemeClr>
                </a:solidFill>
              </a:rPr>
              <a:t> Simple Project</a:t>
            </a:r>
            <a:endParaRPr kumimoji="1" lang="ko-KR" altLang="en-US" sz="30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760B54-FB35-9E46-9078-48517DFC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79318"/>
            <a:ext cx="6858000" cy="1241823"/>
          </a:xfrm>
        </p:spPr>
        <p:txBody>
          <a:bodyPr>
            <a:normAutofit/>
          </a:bodyPr>
          <a:lstStyle/>
          <a:p>
            <a:pPr algn="r"/>
            <a:r>
              <a:rPr kumimoji="1" lang="ko-KR" altLang="en-US" sz="1125" dirty="0" err="1">
                <a:solidFill>
                  <a:schemeClr val="bg1">
                    <a:lumMod val="50000"/>
                  </a:schemeClr>
                </a:solidFill>
              </a:rPr>
              <a:t>정영빈</a:t>
            </a:r>
            <a:r>
              <a:rPr kumimoji="1" lang="en-US" altLang="ko-KR" sz="1125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en-US" altLang="ko-KR" sz="1125" dirty="0" err="1">
                <a:solidFill>
                  <a:schemeClr val="bg1">
                    <a:lumMod val="50000"/>
                  </a:schemeClr>
                </a:solidFill>
              </a:rPr>
              <a:t>YeongBin</a:t>
            </a:r>
            <a:r>
              <a:rPr kumimoji="1" lang="en-US" altLang="ko-KR" sz="1125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1125" dirty="0" err="1">
                <a:solidFill>
                  <a:schemeClr val="bg1">
                    <a:lumMod val="50000"/>
                  </a:schemeClr>
                </a:solidFill>
              </a:rPr>
              <a:t>Jeong</a:t>
            </a:r>
            <a:r>
              <a:rPr kumimoji="1" lang="en-US" altLang="ko-KR" sz="1125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algn="r"/>
            <a:r>
              <a:rPr kumimoji="1" lang="en-US" altLang="ko-KR" sz="1125" dirty="0">
                <a:solidFill>
                  <a:schemeClr val="bg1">
                    <a:lumMod val="50000"/>
                  </a:schemeClr>
                </a:solidFill>
              </a:rPr>
              <a:t>bbangbin18@gamil.com</a:t>
            </a:r>
          </a:p>
        </p:txBody>
      </p:sp>
    </p:spTree>
    <p:extLst>
      <p:ext uri="{BB962C8B-B14F-4D97-AF65-F5344CB8AC3E}">
        <p14:creationId xmlns:p14="http://schemas.microsoft.com/office/powerpoint/2010/main" val="163576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F95A7A14-C5F9-0A40-8938-F10B1D46A59A}"/>
              </a:ext>
            </a:extLst>
          </p:cNvPr>
          <p:cNvSpPr txBox="1">
            <a:spLocks/>
          </p:cNvSpPr>
          <p:nvPr/>
        </p:nvSpPr>
        <p:spPr>
          <a:xfrm>
            <a:off x="251400" y="156246"/>
            <a:ext cx="4320600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구현 상세 </a:t>
            </a: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pause 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91A353-BAAD-CB44-A746-E0024683810F}"/>
              </a:ext>
            </a:extLst>
          </p:cNvPr>
          <p:cNvSpPr txBox="1"/>
          <p:nvPr/>
        </p:nvSpPr>
        <p:spPr>
          <a:xfrm>
            <a:off x="478971" y="801189"/>
            <a:ext cx="362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dirty="0" err="1"/>
              <a:t>pausable</a:t>
            </a:r>
            <a:r>
              <a:rPr lang="en" altLang="ko-KR" dirty="0"/>
              <a:t> </a:t>
            </a:r>
            <a:r>
              <a:rPr kumimoji="1" lang="en-US" altLang="ko-KR" dirty="0"/>
              <a:t>operator</a:t>
            </a:r>
            <a:endParaRPr kumimoji="1"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E93654E-0135-6748-BAB7-54701D15198F}"/>
              </a:ext>
            </a:extLst>
          </p:cNvPr>
          <p:cNvCxnSpPr>
            <a:cxnSpLocks/>
          </p:cNvCxnSpPr>
          <p:nvPr/>
        </p:nvCxnSpPr>
        <p:spPr>
          <a:xfrm>
            <a:off x="357051" y="1881051"/>
            <a:ext cx="8281853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D9C37854-1108-7541-8B1C-CEDAFCCF3CD8}"/>
              </a:ext>
            </a:extLst>
          </p:cNvPr>
          <p:cNvSpPr/>
          <p:nvPr/>
        </p:nvSpPr>
        <p:spPr>
          <a:xfrm>
            <a:off x="1114697" y="1554483"/>
            <a:ext cx="644434" cy="653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93D8DE9-0492-BF46-9E3A-FD6EEE56E571}"/>
              </a:ext>
            </a:extLst>
          </p:cNvPr>
          <p:cNvSpPr/>
          <p:nvPr/>
        </p:nvSpPr>
        <p:spPr>
          <a:xfrm>
            <a:off x="2412273" y="1554480"/>
            <a:ext cx="644434" cy="653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E7198A5-C443-054B-A6F5-349EFFB014CC}"/>
              </a:ext>
            </a:extLst>
          </p:cNvPr>
          <p:cNvSpPr/>
          <p:nvPr/>
        </p:nvSpPr>
        <p:spPr>
          <a:xfrm>
            <a:off x="3644538" y="1554480"/>
            <a:ext cx="644434" cy="653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36C718D-CE8D-B24F-AD2C-10AC3B3BFC1A}"/>
              </a:ext>
            </a:extLst>
          </p:cNvPr>
          <p:cNvSpPr/>
          <p:nvPr/>
        </p:nvSpPr>
        <p:spPr>
          <a:xfrm>
            <a:off x="4996541" y="1554479"/>
            <a:ext cx="644434" cy="653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0362856-9D7E-9F49-B5E1-BECB543B2F0B}"/>
              </a:ext>
            </a:extLst>
          </p:cNvPr>
          <p:cNvSpPr/>
          <p:nvPr/>
        </p:nvSpPr>
        <p:spPr>
          <a:xfrm>
            <a:off x="6629398" y="1554479"/>
            <a:ext cx="644434" cy="653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CF786-23A6-6B43-B3EE-EBE0DAF77FBE}"/>
              </a:ext>
            </a:extLst>
          </p:cNvPr>
          <p:cNvSpPr txBox="1"/>
          <p:nvPr/>
        </p:nvSpPr>
        <p:spPr>
          <a:xfrm>
            <a:off x="1210491" y="1693816"/>
            <a:ext cx="452845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274EFE-145F-A741-8B56-7DE1A07AFD5B}"/>
              </a:ext>
            </a:extLst>
          </p:cNvPr>
          <p:cNvSpPr txBox="1"/>
          <p:nvPr/>
        </p:nvSpPr>
        <p:spPr>
          <a:xfrm>
            <a:off x="2521131" y="1698164"/>
            <a:ext cx="452845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EF5CEC-ADBF-444D-89B2-375B5D4358FA}"/>
              </a:ext>
            </a:extLst>
          </p:cNvPr>
          <p:cNvSpPr txBox="1"/>
          <p:nvPr/>
        </p:nvSpPr>
        <p:spPr>
          <a:xfrm>
            <a:off x="3735976" y="1693816"/>
            <a:ext cx="452845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0613AB-C3C3-4142-8F16-AD1E6A7298E5}"/>
              </a:ext>
            </a:extLst>
          </p:cNvPr>
          <p:cNvSpPr txBox="1"/>
          <p:nvPr/>
        </p:nvSpPr>
        <p:spPr>
          <a:xfrm>
            <a:off x="5092335" y="1693816"/>
            <a:ext cx="452845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8167D7-BCD4-A749-A92B-AB1219280DE7}"/>
              </a:ext>
            </a:extLst>
          </p:cNvPr>
          <p:cNvSpPr txBox="1"/>
          <p:nvPr/>
        </p:nvSpPr>
        <p:spPr>
          <a:xfrm>
            <a:off x="6725192" y="1693816"/>
            <a:ext cx="452845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2D23F5F-532C-4641-A7F3-C53FB544E341}"/>
              </a:ext>
            </a:extLst>
          </p:cNvPr>
          <p:cNvCxnSpPr>
            <a:cxnSpLocks/>
          </p:cNvCxnSpPr>
          <p:nvPr/>
        </p:nvCxnSpPr>
        <p:spPr>
          <a:xfrm>
            <a:off x="261256" y="4323808"/>
            <a:ext cx="8281853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78E6DF8-1372-3C4F-A33E-BF9001612401}"/>
              </a:ext>
            </a:extLst>
          </p:cNvPr>
          <p:cNvSpPr/>
          <p:nvPr/>
        </p:nvSpPr>
        <p:spPr>
          <a:xfrm>
            <a:off x="3627119" y="3951070"/>
            <a:ext cx="644434" cy="653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E9FC26A-64F1-5246-B74A-476BD7FE905F}"/>
              </a:ext>
            </a:extLst>
          </p:cNvPr>
          <p:cNvSpPr/>
          <p:nvPr/>
        </p:nvSpPr>
        <p:spPr>
          <a:xfrm>
            <a:off x="6629398" y="3997236"/>
            <a:ext cx="644434" cy="653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0EAFF0-9334-A545-872B-1D077AB9E72D}"/>
              </a:ext>
            </a:extLst>
          </p:cNvPr>
          <p:cNvSpPr txBox="1"/>
          <p:nvPr/>
        </p:nvSpPr>
        <p:spPr>
          <a:xfrm>
            <a:off x="3648890" y="4092970"/>
            <a:ext cx="64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True</a:t>
            </a:r>
            <a:endParaRPr kumimoji="1"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8B1CAB-9C93-5C42-BDEA-0A24524557B6}"/>
              </a:ext>
            </a:extLst>
          </p:cNvPr>
          <p:cNvSpPr txBox="1"/>
          <p:nvPr/>
        </p:nvSpPr>
        <p:spPr>
          <a:xfrm>
            <a:off x="6677294" y="4185303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False</a:t>
            </a:r>
            <a:endParaRPr kumimoji="1"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F3B06-FA6A-CC46-8F41-672472FAC257}"/>
              </a:ext>
            </a:extLst>
          </p:cNvPr>
          <p:cNvSpPr txBox="1"/>
          <p:nvPr/>
        </p:nvSpPr>
        <p:spPr>
          <a:xfrm>
            <a:off x="2072638" y="3150512"/>
            <a:ext cx="4720046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Pausable</a:t>
            </a:r>
            <a:r>
              <a:rPr kumimoji="1" lang="en-US" altLang="ko-KR" dirty="0"/>
              <a:t> ( </a:t>
            </a:r>
            <a:r>
              <a:rPr kumimoji="1" lang="en-US" altLang="ko-KR" dirty="0" err="1"/>
              <a:t>pauser</a:t>
            </a:r>
            <a:r>
              <a:rPr kumimoji="1" lang="en-US" altLang="ko-KR" dirty="0"/>
              <a:t> )</a:t>
            </a:r>
            <a:endParaRPr kumimoji="1" lang="ko-KR" altLang="en-US" dirty="0"/>
          </a:p>
        </p:txBody>
      </p:sp>
      <p:sp>
        <p:nvSpPr>
          <p:cNvPr id="9" name="아래쪽 화살표[D] 8">
            <a:extLst>
              <a:ext uri="{FF2B5EF4-FFF2-40B4-BE49-F238E27FC236}">
                <a16:creationId xmlns:a16="http://schemas.microsoft.com/office/drawing/2014/main" id="{4408856A-95A9-444E-A343-3E9AE53BCDA1}"/>
              </a:ext>
            </a:extLst>
          </p:cNvPr>
          <p:cNvSpPr/>
          <p:nvPr/>
        </p:nvSpPr>
        <p:spPr>
          <a:xfrm>
            <a:off x="4101736" y="2586242"/>
            <a:ext cx="452845" cy="4354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아래쪽 화살표[D] 32">
            <a:extLst>
              <a:ext uri="{FF2B5EF4-FFF2-40B4-BE49-F238E27FC236}">
                <a16:creationId xmlns:a16="http://schemas.microsoft.com/office/drawing/2014/main" id="{7B57B0AD-76B7-594F-92F7-B7629C0E731E}"/>
              </a:ext>
            </a:extLst>
          </p:cNvPr>
          <p:cNvSpPr/>
          <p:nvPr/>
        </p:nvSpPr>
        <p:spPr>
          <a:xfrm>
            <a:off x="4101736" y="5057836"/>
            <a:ext cx="452845" cy="4354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B008E1-CCC5-A249-B6E2-69E6F51976D6}"/>
              </a:ext>
            </a:extLst>
          </p:cNvPr>
          <p:cNvSpPr txBox="1"/>
          <p:nvPr/>
        </p:nvSpPr>
        <p:spPr>
          <a:xfrm>
            <a:off x="343988" y="3954470"/>
            <a:ext cx="239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pauser</a:t>
            </a:r>
            <a:endParaRPr kumimoji="1"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0F43A13-A18B-D04C-8CD7-FF497B2B2BEB}"/>
              </a:ext>
            </a:extLst>
          </p:cNvPr>
          <p:cNvCxnSpPr>
            <a:cxnSpLocks/>
          </p:cNvCxnSpPr>
          <p:nvPr/>
        </p:nvCxnSpPr>
        <p:spPr>
          <a:xfrm>
            <a:off x="357051" y="6188371"/>
            <a:ext cx="8281853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1F064FE4-4DD1-7E49-AC77-4EC486D11951}"/>
              </a:ext>
            </a:extLst>
          </p:cNvPr>
          <p:cNvSpPr/>
          <p:nvPr/>
        </p:nvSpPr>
        <p:spPr>
          <a:xfrm>
            <a:off x="3644538" y="5861800"/>
            <a:ext cx="644434" cy="653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AE6A12F-31A8-E94C-82B9-32F2A89A9AB6}"/>
              </a:ext>
            </a:extLst>
          </p:cNvPr>
          <p:cNvSpPr/>
          <p:nvPr/>
        </p:nvSpPr>
        <p:spPr>
          <a:xfrm>
            <a:off x="4996541" y="5861799"/>
            <a:ext cx="644434" cy="653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4BF010-8465-F44D-88CD-843193F29E41}"/>
              </a:ext>
            </a:extLst>
          </p:cNvPr>
          <p:cNvSpPr txBox="1"/>
          <p:nvPr/>
        </p:nvSpPr>
        <p:spPr>
          <a:xfrm>
            <a:off x="3735976" y="6001136"/>
            <a:ext cx="452845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A42239-582F-324A-A2FF-46CDDFFC7A36}"/>
              </a:ext>
            </a:extLst>
          </p:cNvPr>
          <p:cNvSpPr txBox="1"/>
          <p:nvPr/>
        </p:nvSpPr>
        <p:spPr>
          <a:xfrm>
            <a:off x="5092335" y="6001136"/>
            <a:ext cx="452845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90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F95A7A14-C5F9-0A40-8938-F10B1D46A59A}"/>
              </a:ext>
            </a:extLst>
          </p:cNvPr>
          <p:cNvSpPr txBox="1">
            <a:spLocks/>
          </p:cNvSpPr>
          <p:nvPr/>
        </p:nvSpPr>
        <p:spPr>
          <a:xfrm>
            <a:off x="251400" y="156246"/>
            <a:ext cx="4320600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구현 상세 </a:t>
            </a: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pause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DEAADD-BFA5-4B4F-B57E-B010220ADDD0}"/>
              </a:ext>
            </a:extLst>
          </p:cNvPr>
          <p:cNvSpPr txBox="1"/>
          <p:nvPr/>
        </p:nvSpPr>
        <p:spPr>
          <a:xfrm>
            <a:off x="1110325" y="1149818"/>
            <a:ext cx="2737161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Puase</a:t>
            </a:r>
            <a:r>
              <a:rPr kumimoji="1" lang="en-US" altLang="ko-KR" dirty="0"/>
              <a:t> Button Clicked</a:t>
            </a:r>
          </a:p>
          <a:p>
            <a:pPr algn="ctr"/>
            <a:r>
              <a:rPr kumimoji="1" lang="en-US" altLang="ko-KR" dirty="0" err="1"/>
              <a:t>pauseStatus</a:t>
            </a:r>
            <a:r>
              <a:rPr kumimoji="1" lang="en-US" altLang="ko-KR" dirty="0"/>
              <a:t> != </a:t>
            </a:r>
            <a:r>
              <a:rPr kumimoji="1" lang="en-US" altLang="ko-KR" dirty="0" err="1"/>
              <a:t>pauseStatus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C6C724-C98B-244C-85F3-15D705ECFA2F}"/>
              </a:ext>
            </a:extLst>
          </p:cNvPr>
          <p:cNvSpPr txBox="1"/>
          <p:nvPr/>
        </p:nvSpPr>
        <p:spPr>
          <a:xfrm>
            <a:off x="749680" y="2136462"/>
            <a:ext cx="3458451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PauseSubject.OnNext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pauseStatus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358F4BC-B34D-4E49-AD06-4B571A14446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478906" y="1796149"/>
            <a:ext cx="0" cy="34031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78447B1-C5EC-CC41-969C-E4CAC8031D9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478906" y="2505794"/>
            <a:ext cx="0" cy="62056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5FBE09-4120-5C48-B4B7-E1FF106EA005}"/>
              </a:ext>
            </a:extLst>
          </p:cNvPr>
          <p:cNvSpPr txBox="1"/>
          <p:nvPr/>
        </p:nvSpPr>
        <p:spPr>
          <a:xfrm>
            <a:off x="2602345" y="2608169"/>
            <a:ext cx="220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subscribe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3E8381-83F9-9949-ADEA-594F3279E338}"/>
              </a:ext>
            </a:extLst>
          </p:cNvPr>
          <p:cNvSpPr txBox="1"/>
          <p:nvPr/>
        </p:nvSpPr>
        <p:spPr>
          <a:xfrm>
            <a:off x="4766055" y="3262511"/>
            <a:ext cx="2416054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Pause</a:t>
            </a:r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2FE6FE-4542-804D-ADDB-871DD1DD2086}"/>
              </a:ext>
            </a:extLst>
          </p:cNvPr>
          <p:cNvSpPr txBox="1"/>
          <p:nvPr/>
        </p:nvSpPr>
        <p:spPr>
          <a:xfrm>
            <a:off x="7148589" y="5773767"/>
            <a:ext cx="270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Simple Flow</a:t>
            </a:r>
            <a:endParaRPr kumimoji="1" lang="ko-KR" altLang="en-US" dirty="0"/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4C6A6634-91B0-6B40-AEA7-44BEF4734FA9}"/>
              </a:ext>
            </a:extLst>
          </p:cNvPr>
          <p:cNvSpPr/>
          <p:nvPr/>
        </p:nvSpPr>
        <p:spPr>
          <a:xfrm>
            <a:off x="1759131" y="3126361"/>
            <a:ext cx="1410789" cy="63657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3D0262-B6E7-BE42-9F34-6AFA361266E1}"/>
              </a:ext>
            </a:extLst>
          </p:cNvPr>
          <p:cNvSpPr txBox="1"/>
          <p:nvPr/>
        </p:nvSpPr>
        <p:spPr>
          <a:xfrm>
            <a:off x="1891077" y="3255404"/>
            <a:ext cx="117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True?</a:t>
            </a:r>
            <a:endParaRPr kumimoji="1"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9051F7-D038-1B4F-A493-9DE6D2340C91}"/>
              </a:ext>
            </a:extLst>
          </p:cNvPr>
          <p:cNvSpPr txBox="1"/>
          <p:nvPr/>
        </p:nvSpPr>
        <p:spPr>
          <a:xfrm>
            <a:off x="1270878" y="4627737"/>
            <a:ext cx="2416054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Going</a:t>
            </a:r>
            <a:endParaRPr kumimoji="1"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27EC764-08AB-DE43-9356-1CB434B0B48F}"/>
              </a:ext>
            </a:extLst>
          </p:cNvPr>
          <p:cNvCxnSpPr>
            <a:cxnSpLocks/>
          </p:cNvCxnSpPr>
          <p:nvPr/>
        </p:nvCxnSpPr>
        <p:spPr>
          <a:xfrm>
            <a:off x="2464525" y="3904795"/>
            <a:ext cx="0" cy="62056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0F30D18-46C9-2B48-9933-8834C9CE2D6F}"/>
              </a:ext>
            </a:extLst>
          </p:cNvPr>
          <p:cNvSpPr txBox="1"/>
          <p:nvPr/>
        </p:nvSpPr>
        <p:spPr>
          <a:xfrm>
            <a:off x="1827283" y="4122255"/>
            <a:ext cx="77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yes</a:t>
            </a:r>
            <a:endParaRPr kumimoji="1"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41C5C1E-70C9-874F-8191-19953757A025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3169920" y="3444647"/>
            <a:ext cx="1596135" cy="253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A1234B8-E0D0-6947-AD26-35EC448A64A3}"/>
              </a:ext>
            </a:extLst>
          </p:cNvPr>
          <p:cNvSpPr txBox="1"/>
          <p:nvPr/>
        </p:nvSpPr>
        <p:spPr>
          <a:xfrm>
            <a:off x="3990993" y="3126361"/>
            <a:ext cx="77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No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475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F95A7A14-C5F9-0A40-8938-F10B1D46A59A}"/>
              </a:ext>
            </a:extLst>
          </p:cNvPr>
          <p:cNvSpPr txBox="1">
            <a:spLocks/>
          </p:cNvSpPr>
          <p:nvPr/>
        </p:nvSpPr>
        <p:spPr>
          <a:xfrm>
            <a:off x="251400" y="156246"/>
            <a:ext cx="4320600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구현 상세 </a:t>
            </a: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pause 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4B58D79-D321-CC46-B3A5-3BBFFA9EF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5" y="1253724"/>
            <a:ext cx="6464300" cy="2794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23D2F1E-81E8-B14D-975F-9AE4A74BE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45" y="5206137"/>
            <a:ext cx="9144000" cy="57976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0A2FB08-E7C5-2947-9A3E-7E2D22EA4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45" y="2689246"/>
            <a:ext cx="5486400" cy="1676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16E9C3-D335-904A-9C00-43A5EF1B899E}"/>
              </a:ext>
            </a:extLst>
          </p:cNvPr>
          <p:cNvSpPr txBox="1"/>
          <p:nvPr/>
        </p:nvSpPr>
        <p:spPr>
          <a:xfrm>
            <a:off x="148045" y="1967076"/>
            <a:ext cx="367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Pause button </a:t>
            </a:r>
            <a:r>
              <a:rPr kumimoji="1" lang="ko-KR" altLang="en-US" dirty="0"/>
              <a:t>이 눌리면 </a:t>
            </a:r>
            <a:r>
              <a:rPr kumimoji="1" lang="en-US" altLang="ko-KR" dirty="0"/>
              <a:t>Bool </a:t>
            </a:r>
            <a:r>
              <a:rPr kumimoji="1" lang="ko-KR" altLang="en-US" dirty="0"/>
              <a:t>값 변경 후 이벤트 추가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A88DA0-9ACB-EB42-86D9-996F45B9DE3A}"/>
              </a:ext>
            </a:extLst>
          </p:cNvPr>
          <p:cNvSpPr txBox="1"/>
          <p:nvPr/>
        </p:nvSpPr>
        <p:spPr>
          <a:xfrm>
            <a:off x="148045" y="4715275"/>
            <a:ext cx="367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Pausable</a:t>
            </a:r>
            <a:r>
              <a:rPr kumimoji="1" lang="en-US" altLang="ko-KR" dirty="0"/>
              <a:t> </a:t>
            </a:r>
            <a:r>
              <a:rPr kumimoji="1" lang="ko-KR" altLang="en-US" dirty="0"/>
              <a:t>연산자 추가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6511D1-FE33-3D4D-BAFB-54ED1F74AEAE}"/>
              </a:ext>
            </a:extLst>
          </p:cNvPr>
          <p:cNvSpPr txBox="1"/>
          <p:nvPr/>
        </p:nvSpPr>
        <p:spPr>
          <a:xfrm>
            <a:off x="148044" y="808553"/>
            <a:ext cx="367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Subject </a:t>
            </a:r>
            <a:r>
              <a:rPr kumimoji="1" lang="ko-KR" altLang="en-US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3821035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F95A7A14-C5F9-0A40-8938-F10B1D46A59A}"/>
              </a:ext>
            </a:extLst>
          </p:cNvPr>
          <p:cNvSpPr txBox="1">
            <a:spLocks/>
          </p:cNvSpPr>
          <p:nvPr/>
        </p:nvSpPr>
        <p:spPr>
          <a:xfrm>
            <a:off x="251400" y="156246"/>
            <a:ext cx="4320600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구현 상세 </a:t>
            </a: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pause 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37EB5B-0AC3-1743-9698-1A8C60A7FA5B}"/>
              </a:ext>
            </a:extLst>
          </p:cNvPr>
          <p:cNvSpPr txBox="1"/>
          <p:nvPr/>
        </p:nvSpPr>
        <p:spPr>
          <a:xfrm>
            <a:off x="251400" y="1062446"/>
            <a:ext cx="432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문제점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19AA32-B56B-674E-89D7-8D7ECE1C3F78}"/>
              </a:ext>
            </a:extLst>
          </p:cNvPr>
          <p:cNvSpPr txBox="1"/>
          <p:nvPr/>
        </p:nvSpPr>
        <p:spPr>
          <a:xfrm>
            <a:off x="653143" y="1680755"/>
            <a:ext cx="8264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타이머 </a:t>
            </a:r>
            <a:r>
              <a:rPr kumimoji="1" lang="ko-KR" altLang="en-US" dirty="0" err="1"/>
              <a:t>일시중지</a:t>
            </a:r>
            <a:endParaRPr kumimoji="1" lang="en-US" altLang="ko-KR" dirty="0"/>
          </a:p>
          <a:p>
            <a:r>
              <a:rPr kumimoji="1" lang="ko-KR" altLang="en-US" dirty="0"/>
              <a:t>  </a:t>
            </a:r>
            <a:r>
              <a:rPr kumimoji="1" lang="en-US" altLang="ko-KR" dirty="0">
                <a:sym typeface="Wingdings" pitchFamily="2" charset="2"/>
              </a:rPr>
              <a:t> 5</a:t>
            </a:r>
            <a:r>
              <a:rPr kumimoji="1" lang="ko-KR" altLang="en-US" dirty="0">
                <a:sym typeface="Wingdings" pitchFamily="2" charset="2"/>
              </a:rPr>
              <a:t>초의 시간 중 </a:t>
            </a:r>
            <a:r>
              <a:rPr kumimoji="1" lang="en-US" altLang="ko-KR" dirty="0">
                <a:sym typeface="Wingdings" pitchFamily="2" charset="2"/>
              </a:rPr>
              <a:t>3</a:t>
            </a:r>
            <a:r>
              <a:rPr kumimoji="1" lang="ko-KR" altLang="en-US" dirty="0">
                <a:sym typeface="Wingdings" pitchFamily="2" charset="2"/>
              </a:rPr>
              <a:t>초가 흐른 뒤 일시 정지</a:t>
            </a:r>
            <a:r>
              <a:rPr kumimoji="1" lang="en-US" altLang="ko-KR" dirty="0">
                <a:sym typeface="Wingdings" pitchFamily="2" charset="2"/>
              </a:rPr>
              <a:t>,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ko-KR" altLang="en-US" dirty="0" err="1">
                <a:sym typeface="Wingdings" pitchFamily="2" charset="2"/>
              </a:rPr>
              <a:t>재개시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2</a:t>
            </a:r>
            <a:r>
              <a:rPr kumimoji="1" lang="ko-KR" altLang="en-US" dirty="0">
                <a:sym typeface="Wingdings" pitchFamily="2" charset="2"/>
              </a:rPr>
              <a:t>초 뒤 이벤트 발생 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110CA9-FDE9-3644-A1BD-B26033027887}"/>
              </a:ext>
            </a:extLst>
          </p:cNvPr>
          <p:cNvSpPr txBox="1"/>
          <p:nvPr/>
        </p:nvSpPr>
        <p:spPr>
          <a:xfrm>
            <a:off x="587828" y="3105834"/>
            <a:ext cx="8264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Pausable</a:t>
            </a:r>
            <a:endParaRPr kumimoji="1" lang="en-US" altLang="ko-KR" dirty="0"/>
          </a:p>
          <a:p>
            <a:r>
              <a:rPr kumimoji="1" lang="en-US" altLang="ko-KR" dirty="0"/>
              <a:t>  </a:t>
            </a:r>
            <a:r>
              <a:rPr kumimoji="1" lang="en-US" altLang="ko-KR" dirty="0">
                <a:sym typeface="Wingdings" pitchFamily="2" charset="2"/>
              </a:rPr>
              <a:t> </a:t>
            </a:r>
            <a:r>
              <a:rPr kumimoji="1" lang="ko-KR" altLang="en-US" dirty="0" err="1">
                <a:sym typeface="Wingdings" pitchFamily="2" charset="2"/>
              </a:rPr>
              <a:t>옵저버블</a:t>
            </a:r>
            <a:r>
              <a:rPr kumimoji="1" lang="ko-KR" altLang="en-US" dirty="0">
                <a:sym typeface="Wingdings" pitchFamily="2" charset="2"/>
              </a:rPr>
              <a:t> 스트림 그 자체를 중지하고</a:t>
            </a:r>
            <a:r>
              <a:rPr kumimoji="1" lang="en-US" altLang="ko-KR" dirty="0">
                <a:sym typeface="Wingdings" pitchFamily="2" charset="2"/>
              </a:rPr>
              <a:t>, </a:t>
            </a:r>
            <a:r>
              <a:rPr kumimoji="1" lang="ko-KR" altLang="en-US" dirty="0">
                <a:sym typeface="Wingdings" pitchFamily="2" charset="2"/>
              </a:rPr>
              <a:t>그 상태를 기억하는 것이 아니다</a:t>
            </a:r>
            <a:endParaRPr kumimoji="1" lang="en-US" altLang="ko-KR" dirty="0">
              <a:sym typeface="Wingdings" pitchFamily="2" charset="2"/>
            </a:endParaRPr>
          </a:p>
          <a:p>
            <a:r>
              <a:rPr kumimoji="1" lang="ko-KR" altLang="en-US" dirty="0">
                <a:sym typeface="Wingdings" pitchFamily="2" charset="2"/>
              </a:rPr>
              <a:t>  </a:t>
            </a:r>
            <a:r>
              <a:rPr kumimoji="1" lang="en-US" altLang="ko-KR" dirty="0">
                <a:sym typeface="Wingdings" pitchFamily="2" charset="2"/>
              </a:rPr>
              <a:t> False ~ True </a:t>
            </a:r>
            <a:r>
              <a:rPr kumimoji="1" lang="ko-KR" altLang="en-US" dirty="0">
                <a:sym typeface="Wingdings" pitchFamily="2" charset="2"/>
              </a:rPr>
              <a:t>의 시간 동안 소스 </a:t>
            </a:r>
            <a:r>
              <a:rPr kumimoji="1" lang="ko-KR" altLang="en-US" dirty="0" err="1">
                <a:sym typeface="Wingdings" pitchFamily="2" charset="2"/>
              </a:rPr>
              <a:t>옵저버블의</a:t>
            </a:r>
            <a:r>
              <a:rPr kumimoji="1" lang="ko-KR" altLang="en-US" dirty="0">
                <a:sym typeface="Wingdings" pitchFamily="2" charset="2"/>
              </a:rPr>
              <a:t> 스트림을 무시하는 것</a:t>
            </a:r>
            <a:endParaRPr kumimoji="1" lang="en-US" altLang="ko-KR" dirty="0">
              <a:sym typeface="Wingdings" pitchFamily="2" charset="2"/>
            </a:endParaRPr>
          </a:p>
          <a:p>
            <a:r>
              <a:rPr kumimoji="1" lang="ko-KR" altLang="en-US" dirty="0">
                <a:sym typeface="Wingdings" pitchFamily="2" charset="2"/>
              </a:rPr>
              <a:t>  </a:t>
            </a:r>
            <a:r>
              <a:rPr kumimoji="1" lang="en-US" altLang="ko-KR" dirty="0">
                <a:sym typeface="Wingdings" pitchFamily="2" charset="2"/>
              </a:rPr>
              <a:t> </a:t>
            </a:r>
            <a:r>
              <a:rPr kumimoji="1" lang="ko-KR" altLang="en-US" dirty="0">
                <a:sym typeface="Wingdings" pitchFamily="2" charset="2"/>
              </a:rPr>
              <a:t>엄밀히 말하면 </a:t>
            </a:r>
            <a:r>
              <a:rPr kumimoji="1" lang="en-US" altLang="ko-KR" dirty="0">
                <a:sym typeface="Wingdings" pitchFamily="2" charset="2"/>
              </a:rPr>
              <a:t>pause </a:t>
            </a:r>
            <a:r>
              <a:rPr kumimoji="1" lang="ko-KR" altLang="en-US" dirty="0">
                <a:sym typeface="Wingdings" pitchFamily="2" charset="2"/>
              </a:rPr>
              <a:t>기능이 아니라</a:t>
            </a:r>
            <a:r>
              <a:rPr kumimoji="1" lang="en-US" altLang="ko-KR" dirty="0">
                <a:sym typeface="Wingdings" pitchFamily="2" charset="2"/>
              </a:rPr>
              <a:t>, </a:t>
            </a:r>
            <a:r>
              <a:rPr kumimoji="1" lang="ko-KR" altLang="en-US" dirty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무시</a:t>
            </a:r>
            <a:r>
              <a:rPr kumimoji="1" lang="ko-KR" altLang="en-US" dirty="0">
                <a:sym typeface="Wingdings" pitchFamily="2" charset="2"/>
              </a:rPr>
              <a:t> 기능</a:t>
            </a:r>
            <a:endParaRPr kumimoji="1" lang="en-US" altLang="ko-KR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08896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F95A7A14-C5F9-0A40-8938-F10B1D46A59A}"/>
              </a:ext>
            </a:extLst>
          </p:cNvPr>
          <p:cNvSpPr txBox="1">
            <a:spLocks/>
          </p:cNvSpPr>
          <p:nvPr/>
        </p:nvSpPr>
        <p:spPr>
          <a:xfrm>
            <a:off x="251400" y="156246"/>
            <a:ext cx="4320600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진행 상황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8B97C-5D82-5047-BBCA-9DB095EECC8C}"/>
              </a:ext>
            </a:extLst>
          </p:cNvPr>
          <p:cNvSpPr txBox="1"/>
          <p:nvPr/>
        </p:nvSpPr>
        <p:spPr>
          <a:xfrm>
            <a:off x="687977" y="1332411"/>
            <a:ext cx="5259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소스 개선</a:t>
            </a:r>
            <a:endParaRPr kumimoji="1" lang="en-US" altLang="ko-KR" dirty="0"/>
          </a:p>
          <a:p>
            <a:r>
              <a:rPr kumimoji="1" lang="ko-KR" altLang="en-US" dirty="0"/>
              <a:t>  </a:t>
            </a:r>
            <a:r>
              <a:rPr kumimoji="1" lang="en-US" altLang="ko-KR" dirty="0">
                <a:sym typeface="Wingdings" pitchFamily="2" charset="2"/>
              </a:rPr>
              <a:t> MVVM </a:t>
            </a:r>
            <a:r>
              <a:rPr kumimoji="1" lang="ko-KR" altLang="en-US" dirty="0">
                <a:sym typeface="Wingdings" pitchFamily="2" charset="2"/>
              </a:rPr>
              <a:t>패턴으로 의 변경을 목표로 소스 수정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039AA-B92D-094E-B5CE-C3FD855B9BC7}"/>
              </a:ext>
            </a:extLst>
          </p:cNvPr>
          <p:cNvSpPr txBox="1"/>
          <p:nvPr/>
        </p:nvSpPr>
        <p:spPr>
          <a:xfrm>
            <a:off x="531222" y="2255520"/>
            <a:ext cx="7219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목표 </a:t>
            </a:r>
            <a:r>
              <a:rPr kumimoji="1" lang="en-US" altLang="ko-KR" dirty="0"/>
              <a:t>:</a:t>
            </a:r>
          </a:p>
          <a:p>
            <a:r>
              <a:rPr kumimoji="1" lang="ko-KR" altLang="en-US" dirty="0"/>
              <a:t>  네트워크 관련 모든 </a:t>
            </a:r>
            <a:r>
              <a:rPr kumimoji="1" lang="ko-KR" altLang="en-US" dirty="0" err="1"/>
              <a:t>로직을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FlickrService.swift</a:t>
            </a:r>
            <a:endParaRPr kumimoji="1" lang="en-US" altLang="ko-KR" dirty="0"/>
          </a:p>
          <a:p>
            <a:r>
              <a:rPr kumimoji="1" lang="ko-KR" altLang="en-US" dirty="0"/>
              <a:t>  기존 </a:t>
            </a:r>
            <a:r>
              <a:rPr kumimoji="1" lang="en-US" altLang="ko-KR" dirty="0" err="1"/>
              <a:t>ViewController</a:t>
            </a:r>
            <a:r>
              <a:rPr kumimoji="1" lang="ko-KR" altLang="en-US" dirty="0"/>
              <a:t>에 있던 비즈니스 </a:t>
            </a:r>
            <a:r>
              <a:rPr kumimoji="1" lang="ko-KR" altLang="en-US" dirty="0" err="1"/>
              <a:t>로직을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ViewModel</a:t>
            </a:r>
            <a:r>
              <a:rPr kumimoji="1" lang="en-US" altLang="ko-KR" dirty="0"/>
              <a:t> </a:t>
            </a:r>
            <a:r>
              <a:rPr kumimoji="1" lang="ko-KR" altLang="en-US" dirty="0"/>
              <a:t>로 이동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88B637-36A8-DF44-B194-35B2B1181AD5}"/>
              </a:ext>
            </a:extLst>
          </p:cNvPr>
          <p:cNvSpPr txBox="1"/>
          <p:nvPr/>
        </p:nvSpPr>
        <p:spPr>
          <a:xfrm>
            <a:off x="609599" y="4602481"/>
            <a:ext cx="7219406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 err="1"/>
              <a:t>깃허브의</a:t>
            </a:r>
            <a:r>
              <a:rPr kumimoji="1" lang="ko-KR" altLang="en-US" dirty="0"/>
              <a:t> 간단한 </a:t>
            </a:r>
            <a:r>
              <a:rPr kumimoji="1" lang="en-US" altLang="ko-KR" dirty="0"/>
              <a:t>MVVM</a:t>
            </a:r>
            <a:r>
              <a:rPr kumimoji="1" lang="ko-KR" altLang="en-US" dirty="0"/>
              <a:t>예제를 많이 살펴본 결과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지금까지의 소스는 정말 엉망 진창</a:t>
            </a:r>
          </a:p>
        </p:txBody>
      </p:sp>
    </p:spTree>
    <p:extLst>
      <p:ext uri="{BB962C8B-B14F-4D97-AF65-F5344CB8AC3E}">
        <p14:creationId xmlns:p14="http://schemas.microsoft.com/office/powerpoint/2010/main" val="959602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F95A7A14-C5F9-0A40-8938-F10B1D46A59A}"/>
              </a:ext>
            </a:extLst>
          </p:cNvPr>
          <p:cNvSpPr txBox="1">
            <a:spLocks/>
          </p:cNvSpPr>
          <p:nvPr/>
        </p:nvSpPr>
        <p:spPr>
          <a:xfrm>
            <a:off x="251400" y="156246"/>
            <a:ext cx="4320600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진행 상황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2E4B96-70C7-6C49-8982-527E2CABE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00" y="1927583"/>
            <a:ext cx="5537159" cy="46405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599718-304A-EF4C-A700-287AFFEFD25F}"/>
              </a:ext>
            </a:extLst>
          </p:cNvPr>
          <p:cNvSpPr txBox="1"/>
          <p:nvPr/>
        </p:nvSpPr>
        <p:spPr>
          <a:xfrm>
            <a:off x="5965371" y="3429000"/>
            <a:ext cx="3178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View Controller </a:t>
            </a:r>
            <a:r>
              <a:rPr kumimoji="1" lang="ko-KR" altLang="en-US" dirty="0"/>
              <a:t>내부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간단한 </a:t>
            </a:r>
            <a:r>
              <a:rPr kumimoji="1" lang="en-US" altLang="ko-KR" dirty="0"/>
              <a:t>Bind Logic </a:t>
            </a:r>
            <a:r>
              <a:rPr kumimoji="1" lang="ko-KR" altLang="en-US" dirty="0"/>
              <a:t>만 남긴다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F43172-2ABB-1D4F-9694-D5C8B73294DA}"/>
              </a:ext>
            </a:extLst>
          </p:cNvPr>
          <p:cNvSpPr txBox="1"/>
          <p:nvPr/>
        </p:nvSpPr>
        <p:spPr>
          <a:xfrm>
            <a:off x="531223" y="870857"/>
            <a:ext cx="6644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MVVM Migration </a:t>
            </a:r>
            <a:r>
              <a:rPr kumimoji="1" lang="ko-KR" altLang="en-US" dirty="0"/>
              <a:t>작업 진행중</a:t>
            </a:r>
            <a:endParaRPr kumimoji="1" lang="en-US" altLang="ko-KR" dirty="0"/>
          </a:p>
          <a:p>
            <a:r>
              <a:rPr kumimoji="1" lang="ko-KR" altLang="en-US" dirty="0"/>
              <a:t>    현재 </a:t>
            </a:r>
            <a:r>
              <a:rPr kumimoji="1" lang="en-US" altLang="ko-KR" dirty="0"/>
              <a:t>Image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가져와 </a:t>
            </a:r>
            <a:r>
              <a:rPr kumimoji="1" lang="en-US" altLang="ko-KR" dirty="0"/>
              <a:t>Fade In / Fade Out </a:t>
            </a:r>
            <a:r>
              <a:rPr kumimoji="1" lang="ko-KR" altLang="en-US" dirty="0"/>
              <a:t>하는 기능 구현 </a:t>
            </a:r>
            <a:endParaRPr kumimoji="1" lang="en-US" altLang="ko-KR" dirty="0"/>
          </a:p>
          <a:p>
            <a:r>
              <a:rPr kumimoji="1" lang="ko-KR" altLang="en-US" dirty="0"/>
              <a:t>     </a:t>
            </a:r>
            <a:r>
              <a:rPr kumimoji="1" lang="en-US" altLang="ko-KR" dirty="0"/>
              <a:t>(</a:t>
            </a:r>
            <a:r>
              <a:rPr kumimoji="1" lang="ko-KR" altLang="en-US" dirty="0"/>
              <a:t>앱 실행 후 최초 한번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820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F95A7A14-C5F9-0A40-8938-F10B1D46A59A}"/>
              </a:ext>
            </a:extLst>
          </p:cNvPr>
          <p:cNvSpPr txBox="1">
            <a:spLocks/>
          </p:cNvSpPr>
          <p:nvPr/>
        </p:nvSpPr>
        <p:spPr>
          <a:xfrm>
            <a:off x="251400" y="156246"/>
            <a:ext cx="4320600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진행 상황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B4828B-AE08-9A4C-A4DC-F623076A0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6" y="1160996"/>
            <a:ext cx="7048175" cy="501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16F6F9-EC9A-8E48-BE51-A6F34186F6CD}"/>
              </a:ext>
            </a:extLst>
          </p:cNvPr>
          <p:cNvSpPr txBox="1"/>
          <p:nvPr/>
        </p:nvSpPr>
        <p:spPr>
          <a:xfrm>
            <a:off x="583475" y="764562"/>
            <a:ext cx="149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ViewModel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917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519620" y="446854"/>
            <a:ext cx="4320600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606EAC-C01D-5F41-B995-C650D84F36CC}"/>
              </a:ext>
            </a:extLst>
          </p:cNvPr>
          <p:cNvSpPr txBox="1"/>
          <p:nvPr/>
        </p:nvSpPr>
        <p:spPr>
          <a:xfrm>
            <a:off x="1203358" y="2554010"/>
            <a:ext cx="19538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 err="1">
                <a:solidFill>
                  <a:srgbClr val="0270C0"/>
                </a:solidFill>
              </a:rPr>
              <a:t>RxSwift</a:t>
            </a:r>
            <a:r>
              <a:rPr kumimoji="1" lang="en-US" altLang="ko-KR" sz="3200" dirty="0">
                <a:solidFill>
                  <a:srgbClr val="0270C0"/>
                </a:solidFill>
              </a:rPr>
              <a:t> Simple Project</a:t>
            </a:r>
            <a:endParaRPr kumimoji="1" lang="ko-KR" altLang="en-US" sz="3200" dirty="0">
              <a:solidFill>
                <a:srgbClr val="0270C0"/>
              </a:solidFill>
            </a:endParaRPr>
          </a:p>
        </p:txBody>
      </p:sp>
      <p:cxnSp>
        <p:nvCxnSpPr>
          <p:cNvPr id="11" name="직선 연결선 4">
            <a:extLst>
              <a:ext uri="{FF2B5EF4-FFF2-40B4-BE49-F238E27FC236}">
                <a16:creationId xmlns:a16="http://schemas.microsoft.com/office/drawing/2014/main" id="{F3909F35-55B2-C443-9B94-B58612BBC0BE}"/>
              </a:ext>
            </a:extLst>
          </p:cNvPr>
          <p:cNvCxnSpPr>
            <a:cxnSpLocks/>
          </p:cNvCxnSpPr>
          <p:nvPr/>
        </p:nvCxnSpPr>
        <p:spPr>
          <a:xfrm>
            <a:off x="4555053" y="1945865"/>
            <a:ext cx="0" cy="304391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CF45D3C-C97D-D440-B692-0A8FF19038BE}"/>
              </a:ext>
            </a:extLst>
          </p:cNvPr>
          <p:cNvSpPr txBox="1">
            <a:spLocks/>
          </p:cNvSpPr>
          <p:nvPr/>
        </p:nvSpPr>
        <p:spPr>
          <a:xfrm>
            <a:off x="5039898" y="3172209"/>
            <a:ext cx="2970413" cy="256354"/>
          </a:xfrm>
          <a:prstGeom prst="rect">
            <a:avLst/>
          </a:prstGeom>
        </p:spPr>
        <p:txBody>
          <a:bodyPr vert="horz" lIns="68580" tIns="34291" rIns="68580" bIns="34291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1351" b="1" dirty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2.</a:t>
            </a:r>
            <a:r>
              <a:rPr lang="en-US" altLang="ko-KR" sz="135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ko-KR" altLang="en-US" sz="135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달라진 점</a:t>
            </a:r>
            <a:endParaRPr lang="en-US" altLang="ko-KR" sz="1351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6C4D63C-A81E-534E-981C-7AF2B08FD6AC}"/>
              </a:ext>
            </a:extLst>
          </p:cNvPr>
          <p:cNvSpPr txBox="1">
            <a:spLocks/>
          </p:cNvSpPr>
          <p:nvPr/>
        </p:nvSpPr>
        <p:spPr>
          <a:xfrm>
            <a:off x="5039898" y="3679236"/>
            <a:ext cx="2970413" cy="256354"/>
          </a:xfrm>
          <a:prstGeom prst="rect">
            <a:avLst/>
          </a:prstGeom>
        </p:spPr>
        <p:txBody>
          <a:bodyPr vert="horz" lIns="68580" tIns="34291" rIns="68580" bIns="34291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1351" b="1" dirty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3.</a:t>
            </a:r>
            <a:r>
              <a:rPr lang="en-US" altLang="ko-KR" sz="135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ko-KR" altLang="en-US" sz="135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기능 구현 상세</a:t>
            </a:r>
            <a:endParaRPr lang="en-US" altLang="ko-KR" sz="1351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42D59457-88F6-274D-ABE5-55ED1FAB02C0}"/>
              </a:ext>
            </a:extLst>
          </p:cNvPr>
          <p:cNvSpPr txBox="1">
            <a:spLocks/>
          </p:cNvSpPr>
          <p:nvPr/>
        </p:nvSpPr>
        <p:spPr>
          <a:xfrm>
            <a:off x="5039898" y="2665182"/>
            <a:ext cx="2970413" cy="256354"/>
          </a:xfrm>
          <a:prstGeom prst="rect">
            <a:avLst/>
          </a:prstGeom>
        </p:spPr>
        <p:txBody>
          <a:bodyPr vert="horz" lIns="68580" tIns="34291" rIns="68580" bIns="34291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1351" b="1" dirty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1.</a:t>
            </a:r>
            <a:r>
              <a:rPr lang="en-US" altLang="ko-KR" sz="135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ko-KR" altLang="en-US" sz="135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목표</a:t>
            </a:r>
            <a:endParaRPr lang="en-US" altLang="ko-KR" sz="1351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43EA8308-04AC-8144-AE3C-E10098990758}"/>
              </a:ext>
            </a:extLst>
          </p:cNvPr>
          <p:cNvSpPr txBox="1">
            <a:spLocks/>
          </p:cNvSpPr>
          <p:nvPr/>
        </p:nvSpPr>
        <p:spPr>
          <a:xfrm>
            <a:off x="5039898" y="4186263"/>
            <a:ext cx="2970413" cy="256354"/>
          </a:xfrm>
          <a:prstGeom prst="rect">
            <a:avLst/>
          </a:prstGeom>
        </p:spPr>
        <p:txBody>
          <a:bodyPr vert="horz" lIns="68580" tIns="34291" rIns="68580" bIns="34291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1351" b="1" dirty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4.</a:t>
            </a:r>
            <a:r>
              <a:rPr lang="en-US" altLang="ko-KR" sz="135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ko-KR" altLang="en-US" sz="135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현재 진행 상황</a:t>
            </a:r>
            <a:endParaRPr lang="en-US" altLang="ko-KR" sz="1351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770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386382" y="234785"/>
            <a:ext cx="4320600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목표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C0FEE2-7C52-3043-917B-78B4480B02BD}"/>
              </a:ext>
            </a:extLst>
          </p:cNvPr>
          <p:cNvSpPr txBox="1"/>
          <p:nvPr/>
        </p:nvSpPr>
        <p:spPr>
          <a:xfrm>
            <a:off x="661852" y="1166948"/>
            <a:ext cx="73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13CA5A-9B80-0848-AA43-B4F0744DFAED}"/>
              </a:ext>
            </a:extLst>
          </p:cNvPr>
          <p:cNvSpPr txBox="1"/>
          <p:nvPr/>
        </p:nvSpPr>
        <p:spPr>
          <a:xfrm>
            <a:off x="984070" y="1536280"/>
            <a:ext cx="5460274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Pause </a:t>
            </a:r>
            <a:r>
              <a:rPr kumimoji="1" lang="ko-KR" altLang="en-US" dirty="0"/>
              <a:t>기능 구현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슬라이더 </a:t>
            </a:r>
            <a:r>
              <a:rPr kumimoji="1" lang="en-US" altLang="ko-KR" dirty="0"/>
              <a:t>UI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</a:t>
            </a:r>
            <a:r>
              <a:rPr kumimoji="1" lang="en-US" altLang="ko-KR" dirty="0"/>
              <a:t>Timer Interval </a:t>
            </a:r>
            <a:r>
              <a:rPr kumimoji="1" lang="ko-KR" altLang="en-US" dirty="0"/>
              <a:t>조절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80041E-7D8A-AF42-B869-F717734F2020}"/>
              </a:ext>
            </a:extLst>
          </p:cNvPr>
          <p:cNvSpPr txBox="1"/>
          <p:nvPr/>
        </p:nvSpPr>
        <p:spPr>
          <a:xfrm>
            <a:off x="661852" y="2599072"/>
            <a:ext cx="73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수정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F92603-E57F-C34D-8C9E-60C9B50D7533}"/>
              </a:ext>
            </a:extLst>
          </p:cNvPr>
          <p:cNvSpPr txBox="1"/>
          <p:nvPr/>
        </p:nvSpPr>
        <p:spPr>
          <a:xfrm>
            <a:off x="984069" y="2968404"/>
            <a:ext cx="7498079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Fade Animation </a:t>
            </a:r>
            <a:r>
              <a:rPr kumimoji="1" lang="ko-KR" altLang="en-US" dirty="0"/>
              <a:t>시간 조정 </a:t>
            </a:r>
            <a:r>
              <a:rPr kumimoji="1" lang="en-US" altLang="ko-KR" dirty="0"/>
              <a:t>( Animation</a:t>
            </a:r>
            <a:r>
              <a:rPr kumimoji="1" lang="ko-KR" altLang="en-US" dirty="0"/>
              <a:t> 시간 </a:t>
            </a:r>
            <a:r>
              <a:rPr kumimoji="1" lang="en-US" altLang="ko-KR" dirty="0"/>
              <a:t>+ timer interval</a:t>
            </a:r>
            <a:r>
              <a:rPr kumimoji="1" lang="ko-KR" altLang="en-US" dirty="0"/>
              <a:t>이 주기</a:t>
            </a:r>
            <a:r>
              <a:rPr kumimoji="1" lang="en-US" altLang="ko-KR" dirty="0"/>
              <a:t> 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Codable Mapping Logic </a:t>
            </a:r>
            <a:r>
              <a:rPr kumimoji="1" lang="ko-KR" altLang="en-US" dirty="0"/>
              <a:t>수정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프로젝트를 생성하지 않고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기존 프로젝트 이름 변경</a:t>
            </a:r>
            <a:endParaRPr kumimoji="1"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8F3A17-5F09-3B46-9853-DDD2F2FD7A30}"/>
              </a:ext>
            </a:extLst>
          </p:cNvPr>
          <p:cNvSpPr txBox="1"/>
          <p:nvPr/>
        </p:nvSpPr>
        <p:spPr>
          <a:xfrm>
            <a:off x="661852" y="4510168"/>
            <a:ext cx="73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소스 개선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B332D-C3C4-4E44-BE0A-9D3EB1291E03}"/>
              </a:ext>
            </a:extLst>
          </p:cNvPr>
          <p:cNvSpPr txBox="1"/>
          <p:nvPr/>
        </p:nvSpPr>
        <p:spPr>
          <a:xfrm>
            <a:off x="984069" y="4879500"/>
            <a:ext cx="7498079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Static </a:t>
            </a:r>
            <a:r>
              <a:rPr kumimoji="1" lang="ko-KR" altLang="en-US" dirty="0"/>
              <a:t>을 사용하지 않고 객체를 생성해서 사용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CamelCase, camelCase </a:t>
            </a:r>
            <a:r>
              <a:rPr kumimoji="1" lang="ko-KR" altLang="en-US" dirty="0"/>
              <a:t>적용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Memory leak </a:t>
            </a:r>
            <a:r>
              <a:rPr kumimoji="1" lang="ko-KR" altLang="en-US" dirty="0"/>
              <a:t>방지를 위한 </a:t>
            </a:r>
            <a:r>
              <a:rPr kumimoji="1" lang="en-US" altLang="ko-KR" dirty="0"/>
              <a:t>Dispose </a:t>
            </a:r>
            <a:r>
              <a:rPr kumimoji="1" lang="ko-KR" altLang="en-US" dirty="0"/>
              <a:t>적용</a:t>
            </a:r>
          </a:p>
        </p:txBody>
      </p:sp>
    </p:spTree>
    <p:extLst>
      <p:ext uri="{BB962C8B-B14F-4D97-AF65-F5344CB8AC3E}">
        <p14:creationId xmlns:p14="http://schemas.microsoft.com/office/powerpoint/2010/main" val="408293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53EB38A-7981-AE4A-93AE-B59BC554A676}"/>
              </a:ext>
            </a:extLst>
          </p:cNvPr>
          <p:cNvSpPr txBox="1">
            <a:spLocks/>
          </p:cNvSpPr>
          <p:nvPr/>
        </p:nvSpPr>
        <p:spPr>
          <a:xfrm>
            <a:off x="251400" y="156246"/>
            <a:ext cx="4320600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달라진 점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BD73BC-D917-5B47-9898-AAB95735A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39" y="1129304"/>
            <a:ext cx="8008322" cy="528184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3F67CBF-A1DD-3D41-A045-92FCE1146C43}"/>
              </a:ext>
            </a:extLst>
          </p:cNvPr>
          <p:cNvSpPr/>
          <p:nvPr/>
        </p:nvSpPr>
        <p:spPr>
          <a:xfrm>
            <a:off x="519620" y="1426029"/>
            <a:ext cx="1692357" cy="357269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3FB1E-347D-9747-B29B-73C0BA998AA1}"/>
              </a:ext>
            </a:extLst>
          </p:cNvPr>
          <p:cNvSpPr txBox="1"/>
          <p:nvPr/>
        </p:nvSpPr>
        <p:spPr>
          <a:xfrm>
            <a:off x="359958" y="5207725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 err="1">
                <a:solidFill>
                  <a:schemeClr val="bg1"/>
                </a:solidFill>
              </a:rPr>
              <a:t>프로젝트명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dirty="0" err="1">
                <a:solidFill>
                  <a:schemeClr val="bg1"/>
                </a:solidFill>
              </a:rPr>
              <a:t>RxSwift_Project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09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86ACFD7-BE0E-A842-9A6C-4FD2E2635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243694"/>
            <a:ext cx="8940800" cy="20193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F95A7A14-C5F9-0A40-8938-F10B1D46A59A}"/>
              </a:ext>
            </a:extLst>
          </p:cNvPr>
          <p:cNvSpPr txBox="1">
            <a:spLocks/>
          </p:cNvSpPr>
          <p:nvPr/>
        </p:nvSpPr>
        <p:spPr>
          <a:xfrm>
            <a:off x="251400" y="156246"/>
            <a:ext cx="4320600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달라진 점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38EE28-6ACB-4443-A585-A60301D9E778}"/>
              </a:ext>
            </a:extLst>
          </p:cNvPr>
          <p:cNvSpPr txBox="1"/>
          <p:nvPr/>
        </p:nvSpPr>
        <p:spPr>
          <a:xfrm>
            <a:off x="101600" y="3769227"/>
            <a:ext cx="904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Observable Type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extension</a:t>
            </a:r>
            <a:r>
              <a:rPr kumimoji="1" lang="ko-KR" altLang="en-US" dirty="0"/>
              <a:t>해서 사용했던 이전과는 다르게 아주 간단한 함수로 변경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2E4EE-97EF-9C4E-AF8F-C465B2C903DA}"/>
              </a:ext>
            </a:extLst>
          </p:cNvPr>
          <p:cNvSpPr txBox="1"/>
          <p:nvPr/>
        </p:nvSpPr>
        <p:spPr>
          <a:xfrm>
            <a:off x="696686" y="4572000"/>
            <a:ext cx="711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Codable</a:t>
            </a:r>
            <a:r>
              <a:rPr kumimoji="1" lang="ko-KR" altLang="en-US" dirty="0"/>
              <a:t>을 적용할 타입과 </a:t>
            </a:r>
            <a:r>
              <a:rPr kumimoji="1" lang="en-US" altLang="ko-KR" dirty="0"/>
              <a:t>Data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받고</a:t>
            </a:r>
            <a:r>
              <a:rPr kumimoji="1" lang="en-US" altLang="ko-KR" dirty="0"/>
              <a:t>, JSON</a:t>
            </a:r>
            <a:r>
              <a:rPr kumimoji="1" lang="ko-KR" altLang="en-US" dirty="0"/>
              <a:t> </a:t>
            </a:r>
            <a:r>
              <a:rPr kumimoji="1" lang="en-US" altLang="ko-KR" dirty="0"/>
              <a:t>Decoder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Decode </a:t>
            </a:r>
            <a:r>
              <a:rPr kumimoji="1" lang="ko-KR" altLang="en-US" dirty="0"/>
              <a:t>후 반환</a:t>
            </a:r>
          </a:p>
        </p:txBody>
      </p:sp>
    </p:spTree>
    <p:extLst>
      <p:ext uri="{BB962C8B-B14F-4D97-AF65-F5344CB8AC3E}">
        <p14:creationId xmlns:p14="http://schemas.microsoft.com/office/powerpoint/2010/main" val="302113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F95A7A14-C5F9-0A40-8938-F10B1D46A59A}"/>
              </a:ext>
            </a:extLst>
          </p:cNvPr>
          <p:cNvSpPr txBox="1">
            <a:spLocks/>
          </p:cNvSpPr>
          <p:nvPr/>
        </p:nvSpPr>
        <p:spPr>
          <a:xfrm>
            <a:off x="251400" y="156246"/>
            <a:ext cx="4320600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달라진 점</a:t>
            </a:r>
            <a:endParaRPr lang="en-US" altLang="ko-KR" sz="2851" u="sng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39A7E2-D1C1-104F-97F0-D5573988F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4102"/>
            <a:ext cx="9144000" cy="2356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3ED766-DE52-D449-8918-DC2FF0785434}"/>
              </a:ext>
            </a:extLst>
          </p:cNvPr>
          <p:cNvSpPr txBox="1"/>
          <p:nvPr/>
        </p:nvSpPr>
        <p:spPr>
          <a:xfrm>
            <a:off x="505097" y="4066904"/>
            <a:ext cx="813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Timer Observable</a:t>
            </a:r>
            <a:r>
              <a:rPr kumimoji="1" lang="ko-KR" altLang="en-US" dirty="0"/>
              <a:t>을 상기 이미지와 같이 변경하여</a:t>
            </a:r>
            <a:r>
              <a:rPr kumimoji="1" lang="en-US" altLang="ko-KR" dirty="0"/>
              <a:t>, </a:t>
            </a:r>
          </a:p>
          <a:p>
            <a:r>
              <a:rPr kumimoji="1" lang="ko-KR" altLang="en-US" dirty="0"/>
              <a:t>슬라이더를 통해 </a:t>
            </a:r>
            <a:r>
              <a:rPr kumimoji="1" lang="en-US" altLang="ko-KR" dirty="0"/>
              <a:t>interval</a:t>
            </a:r>
            <a:r>
              <a:rPr kumimoji="1" lang="ko-KR" altLang="en-US" dirty="0"/>
              <a:t>을 바꾸어도 이미지 출력은 정상 처리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954562-73F6-E54C-89E8-3C6EADA7B74B}"/>
              </a:ext>
            </a:extLst>
          </p:cNvPr>
          <p:cNvSpPr/>
          <p:nvPr/>
        </p:nvSpPr>
        <p:spPr>
          <a:xfrm>
            <a:off x="2699657" y="3117669"/>
            <a:ext cx="1166949" cy="4180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9B4832-ECE8-8A4E-93C5-D051373899DB}"/>
              </a:ext>
            </a:extLst>
          </p:cNvPr>
          <p:cNvSpPr/>
          <p:nvPr/>
        </p:nvSpPr>
        <p:spPr>
          <a:xfrm>
            <a:off x="3866606" y="3117669"/>
            <a:ext cx="2333897" cy="4180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AE85A-A813-E048-B0D6-BB0D2A4612F1}"/>
              </a:ext>
            </a:extLst>
          </p:cNvPr>
          <p:cNvSpPr txBox="1"/>
          <p:nvPr/>
        </p:nvSpPr>
        <p:spPr>
          <a:xfrm>
            <a:off x="2699657" y="2856059"/>
            <a:ext cx="966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 err="1"/>
              <a:t>타이머시간</a:t>
            </a:r>
            <a:endParaRPr kumimoji="1" lang="ko-KR" alt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D3A0E3-516E-B845-B48C-FBE9B98EE9B1}"/>
              </a:ext>
            </a:extLst>
          </p:cNvPr>
          <p:cNvSpPr txBox="1"/>
          <p:nvPr/>
        </p:nvSpPr>
        <p:spPr>
          <a:xfrm>
            <a:off x="3870959" y="2856059"/>
            <a:ext cx="1606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/>
              <a:t>애니메이션 시간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8F7400-CF20-FD4F-A81D-6F5BBFDE16F3}"/>
              </a:ext>
            </a:extLst>
          </p:cNvPr>
          <p:cNvSpPr txBox="1"/>
          <p:nvPr/>
        </p:nvSpPr>
        <p:spPr>
          <a:xfrm>
            <a:off x="409303" y="1159974"/>
            <a:ext cx="605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타이머 주기가 </a:t>
            </a:r>
            <a:r>
              <a:rPr kumimoji="1" lang="en-US" altLang="ko-KR" dirty="0"/>
              <a:t>Animation </a:t>
            </a:r>
            <a:r>
              <a:rPr kumimoji="1" lang="ko-KR" altLang="en-US" dirty="0"/>
              <a:t>주기보다 짧을 경우에 대한 처리</a:t>
            </a:r>
          </a:p>
        </p:txBody>
      </p:sp>
    </p:spTree>
    <p:extLst>
      <p:ext uri="{BB962C8B-B14F-4D97-AF65-F5344CB8AC3E}">
        <p14:creationId xmlns:p14="http://schemas.microsoft.com/office/powerpoint/2010/main" val="353985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F95A7A14-C5F9-0A40-8938-F10B1D46A59A}"/>
              </a:ext>
            </a:extLst>
          </p:cNvPr>
          <p:cNvSpPr txBox="1">
            <a:spLocks/>
          </p:cNvSpPr>
          <p:nvPr/>
        </p:nvSpPr>
        <p:spPr>
          <a:xfrm>
            <a:off x="251400" y="156246"/>
            <a:ext cx="4320600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구현 상세 </a:t>
            </a: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slider 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C68ECB-7E89-FF43-B7B0-FBEC7CC0F7B3}"/>
              </a:ext>
            </a:extLst>
          </p:cNvPr>
          <p:cNvSpPr txBox="1"/>
          <p:nvPr/>
        </p:nvSpPr>
        <p:spPr>
          <a:xfrm>
            <a:off x="3437996" y="2037806"/>
            <a:ext cx="1567543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Slider</a:t>
            </a:r>
            <a:r>
              <a:rPr kumimoji="1" lang="ko-KR" altLang="en-US" dirty="0"/>
              <a:t>값 변경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251035-EF91-3E4C-8BF3-3C2AF9A82CFE}"/>
              </a:ext>
            </a:extLst>
          </p:cNvPr>
          <p:cNvSpPr txBox="1"/>
          <p:nvPr/>
        </p:nvSpPr>
        <p:spPr>
          <a:xfrm>
            <a:off x="2492543" y="2800006"/>
            <a:ext cx="3458451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timerValueSubject</a:t>
            </a:r>
            <a:r>
              <a:rPr kumimoji="1" lang="en-US" altLang="ko-KR" dirty="0"/>
              <a:t>( </a:t>
            </a:r>
            <a:r>
              <a:rPr kumimoji="1" lang="en-US" altLang="ko-KR" dirty="0" err="1"/>
              <a:t>onNext</a:t>
            </a:r>
            <a:r>
              <a:rPr kumimoji="1" lang="en-US" altLang="ko-KR" dirty="0"/>
              <a:t>: </a:t>
            </a:r>
            <a:r>
              <a:rPr kumimoji="1" lang="en-US" altLang="ko-KR" dirty="0">
                <a:solidFill>
                  <a:schemeClr val="accent5">
                    <a:lumMod val="75000"/>
                  </a:schemeClr>
                </a:solidFill>
              </a:rPr>
              <a:t>Value</a:t>
            </a:r>
            <a:r>
              <a:rPr kumimoji="1" lang="en-US" altLang="ko-KR" dirty="0"/>
              <a:t> )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6E8A2-57D1-C645-86D3-F2A0414D05DB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4221768" y="2407138"/>
            <a:ext cx="1" cy="39286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5FBCCBD-1B15-DF47-BDB1-2734229B4E81}"/>
              </a:ext>
            </a:extLst>
          </p:cNvPr>
          <p:cNvCxnSpPr>
            <a:cxnSpLocks/>
            <a:stCxn id="15" idx="2"/>
            <a:endCxn id="25" idx="0"/>
          </p:cNvCxnSpPr>
          <p:nvPr/>
        </p:nvCxnSpPr>
        <p:spPr>
          <a:xfrm flipH="1">
            <a:off x="4221767" y="3169338"/>
            <a:ext cx="2" cy="58326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C6F4893-53C3-974C-9B1B-160921760A13}"/>
              </a:ext>
            </a:extLst>
          </p:cNvPr>
          <p:cNvSpPr txBox="1"/>
          <p:nvPr/>
        </p:nvSpPr>
        <p:spPr>
          <a:xfrm>
            <a:off x="4328160" y="3276303"/>
            <a:ext cx="220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subscribe</a:t>
            </a:r>
            <a:endParaRPr kumimoji="1"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939A6-9E02-6444-BE91-0A36728A4497}"/>
              </a:ext>
            </a:extLst>
          </p:cNvPr>
          <p:cNvSpPr txBox="1"/>
          <p:nvPr/>
        </p:nvSpPr>
        <p:spPr>
          <a:xfrm>
            <a:off x="3013740" y="3752600"/>
            <a:ext cx="2416054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timer &gt; dispose()</a:t>
            </a:r>
            <a:endParaRPr kumimoji="1"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B44A03-C992-104F-B1E9-0592EB094EF4}"/>
              </a:ext>
            </a:extLst>
          </p:cNvPr>
          <p:cNvSpPr txBox="1"/>
          <p:nvPr/>
        </p:nvSpPr>
        <p:spPr>
          <a:xfrm>
            <a:off x="2492541" y="4515029"/>
            <a:ext cx="3458451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Create timer Observable </a:t>
            </a:r>
            <a:br>
              <a:rPr kumimoji="1" lang="en-US" altLang="ko-KR" dirty="0"/>
            </a:br>
            <a:r>
              <a:rPr kumimoji="1" lang="en-US" altLang="ko-KR" dirty="0"/>
              <a:t>Timer Interval ( Value )</a:t>
            </a:r>
            <a:endParaRPr kumimoji="1"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6B40CE1-54E5-8F4F-BEF5-52195B45A55D}"/>
              </a:ext>
            </a:extLst>
          </p:cNvPr>
          <p:cNvCxnSpPr>
            <a:cxnSpLocks/>
          </p:cNvCxnSpPr>
          <p:nvPr/>
        </p:nvCxnSpPr>
        <p:spPr>
          <a:xfrm>
            <a:off x="4201308" y="4141073"/>
            <a:ext cx="1" cy="39286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C3ADD86-2D34-384E-B5F9-C322696D70FE}"/>
              </a:ext>
            </a:extLst>
          </p:cNvPr>
          <p:cNvSpPr txBox="1"/>
          <p:nvPr/>
        </p:nvSpPr>
        <p:spPr>
          <a:xfrm>
            <a:off x="870857" y="1454315"/>
            <a:ext cx="270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Simple Flow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471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F95A7A14-C5F9-0A40-8938-F10B1D46A59A}"/>
              </a:ext>
            </a:extLst>
          </p:cNvPr>
          <p:cNvSpPr txBox="1">
            <a:spLocks/>
          </p:cNvSpPr>
          <p:nvPr/>
        </p:nvSpPr>
        <p:spPr>
          <a:xfrm>
            <a:off x="251400" y="156246"/>
            <a:ext cx="4320600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구현 상세 </a:t>
            </a: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slider 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248EBB-E1F7-9C46-BF17-9D873B33C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47"/>
          <a:stretch/>
        </p:blipFill>
        <p:spPr>
          <a:xfrm>
            <a:off x="47897" y="1267033"/>
            <a:ext cx="9048206" cy="320923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D4234D7-7A18-5E4B-9321-59E75D35DD4E}"/>
              </a:ext>
            </a:extLst>
          </p:cNvPr>
          <p:cNvSpPr/>
          <p:nvPr/>
        </p:nvSpPr>
        <p:spPr>
          <a:xfrm>
            <a:off x="461554" y="1645919"/>
            <a:ext cx="8634549" cy="20639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7164EC-0F2A-2645-9B95-22376BB22E94}"/>
              </a:ext>
            </a:extLst>
          </p:cNvPr>
          <p:cNvSpPr txBox="1"/>
          <p:nvPr/>
        </p:nvSpPr>
        <p:spPr>
          <a:xfrm>
            <a:off x="461554" y="4737463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ym typeface="Wingdings" pitchFamily="2" charset="2"/>
              </a:rPr>
              <a:t> </a:t>
            </a:r>
            <a:r>
              <a:rPr kumimoji="1" lang="en-US" altLang="ko-KR" dirty="0"/>
              <a:t>Subject </a:t>
            </a:r>
            <a:r>
              <a:rPr kumimoji="1" lang="ko-KR" altLang="en-US" dirty="0"/>
              <a:t>구독 </a:t>
            </a:r>
            <a:endParaRPr kumimoji="1" lang="en-US" altLang="ko-KR" dirty="0"/>
          </a:p>
          <a:p>
            <a:r>
              <a:rPr kumimoji="1" lang="en-US" altLang="ko-KR" dirty="0">
                <a:sym typeface="Wingdings" pitchFamily="2" charset="2"/>
              </a:rPr>
              <a:t> Dispose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&amp; Timer Observable create</a:t>
            </a:r>
          </a:p>
        </p:txBody>
      </p:sp>
    </p:spTree>
    <p:extLst>
      <p:ext uri="{BB962C8B-B14F-4D97-AF65-F5344CB8AC3E}">
        <p14:creationId xmlns:p14="http://schemas.microsoft.com/office/powerpoint/2010/main" val="2285430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F95A7A14-C5F9-0A40-8938-F10B1D46A59A}"/>
              </a:ext>
            </a:extLst>
          </p:cNvPr>
          <p:cNvSpPr txBox="1">
            <a:spLocks/>
          </p:cNvSpPr>
          <p:nvPr/>
        </p:nvSpPr>
        <p:spPr>
          <a:xfrm>
            <a:off x="251400" y="156246"/>
            <a:ext cx="4320600" cy="581215"/>
          </a:xfrm>
          <a:prstGeom prst="rect">
            <a:avLst/>
          </a:prstGeom>
        </p:spPr>
        <p:txBody>
          <a:bodyPr vert="horz" lIns="68580" tIns="34291" rIns="68580" bIns="34291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구현 상세 </a:t>
            </a:r>
            <a:r>
              <a:rPr lang="en-US" altLang="ko-KR" sz="2851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pause 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91A353-BAAD-CB44-A746-E0024683810F}"/>
              </a:ext>
            </a:extLst>
          </p:cNvPr>
          <p:cNvSpPr txBox="1"/>
          <p:nvPr/>
        </p:nvSpPr>
        <p:spPr>
          <a:xfrm>
            <a:off x="478971" y="801189"/>
            <a:ext cx="362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dirty="0" err="1"/>
              <a:t>pausable</a:t>
            </a:r>
            <a:r>
              <a:rPr lang="en" altLang="ko-KR" dirty="0"/>
              <a:t> </a:t>
            </a:r>
            <a:r>
              <a:rPr kumimoji="1" lang="en-US" altLang="ko-KR" dirty="0"/>
              <a:t>operator</a:t>
            </a:r>
            <a:endParaRPr kumimoji="1"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6D6D97E-EEC7-B540-88B3-5D1010E7B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3" y="1388235"/>
            <a:ext cx="8142514" cy="28090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4E81955-5AEE-A341-ACB6-7CC68E068A9A}"/>
              </a:ext>
            </a:extLst>
          </p:cNvPr>
          <p:cNvSpPr txBox="1"/>
          <p:nvPr/>
        </p:nvSpPr>
        <p:spPr>
          <a:xfrm>
            <a:off x="862149" y="4693920"/>
            <a:ext cx="744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Pauser</a:t>
            </a:r>
            <a:r>
              <a:rPr kumimoji="1" lang="en-US" altLang="ko-KR" dirty="0"/>
              <a:t> Observable 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True</a:t>
            </a:r>
            <a:r>
              <a:rPr kumimoji="1" lang="ko-KR" altLang="en-US" dirty="0"/>
              <a:t> 일 때부터 </a:t>
            </a:r>
            <a:r>
              <a:rPr kumimoji="1" lang="en-US" altLang="ko-KR" dirty="0"/>
              <a:t>false </a:t>
            </a:r>
            <a:r>
              <a:rPr kumimoji="1" lang="ko-KR" altLang="en-US" dirty="0"/>
              <a:t>전까지 </a:t>
            </a:r>
            <a:r>
              <a:rPr kumimoji="1" lang="ko-KR" altLang="en-US" dirty="0" err="1"/>
              <a:t>옵저버블</a:t>
            </a:r>
            <a:r>
              <a:rPr kumimoji="1" lang="ko-KR" altLang="en-US" dirty="0"/>
              <a:t>  스트림 무시 </a:t>
            </a:r>
          </a:p>
        </p:txBody>
      </p:sp>
    </p:spTree>
    <p:extLst>
      <p:ext uri="{BB962C8B-B14F-4D97-AF65-F5344CB8AC3E}">
        <p14:creationId xmlns:p14="http://schemas.microsoft.com/office/powerpoint/2010/main" val="39242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4595</TotalTime>
  <Words>435</Words>
  <Application>Microsoft Macintosh PowerPoint</Application>
  <PresentationFormat>화면 슬라이드 쇼(4:3)</PresentationFormat>
  <Paragraphs>99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함초롬돋움</vt:lpstr>
      <vt:lpstr>Arial</vt:lpstr>
      <vt:lpstr>Calibri</vt:lpstr>
      <vt:lpstr>Calibri Light</vt:lpstr>
      <vt:lpstr>Office 테마</vt:lpstr>
      <vt:lpstr>RxSwift Simple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연구 스터디 과제 결과 보고서</dc:title>
  <dc:creator>정 영빈</dc:creator>
  <cp:lastModifiedBy>정 영빈</cp:lastModifiedBy>
  <cp:revision>99</cp:revision>
  <dcterms:created xsi:type="dcterms:W3CDTF">2019-01-24T01:25:30Z</dcterms:created>
  <dcterms:modified xsi:type="dcterms:W3CDTF">2019-03-29T08:17:51Z</dcterms:modified>
</cp:coreProperties>
</file>