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300" r:id="rId4"/>
    <p:sldId id="301" r:id="rId5"/>
    <p:sldId id="302" r:id="rId6"/>
    <p:sldId id="303" r:id="rId7"/>
    <p:sldId id="304" r:id="rId8"/>
    <p:sldId id="310" r:id="rId9"/>
    <p:sldId id="315" r:id="rId10"/>
    <p:sldId id="316" r:id="rId11"/>
    <p:sldId id="311" r:id="rId12"/>
    <p:sldId id="312" r:id="rId13"/>
    <p:sldId id="305" r:id="rId14"/>
    <p:sldId id="306" r:id="rId15"/>
    <p:sldId id="308" r:id="rId16"/>
    <p:sldId id="307" r:id="rId17"/>
    <p:sldId id="30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0C0"/>
    <a:srgbClr val="8611D4"/>
    <a:srgbClr val="ED7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2"/>
    <p:restoredTop sz="93505"/>
  </p:normalViewPr>
  <p:slideViewPr>
    <p:cSldViewPr snapToGrid="0" snapToObjects="1">
      <p:cViewPr varScale="1">
        <p:scale>
          <a:sx n="147" d="100"/>
          <a:sy n="147" d="100"/>
        </p:scale>
        <p:origin x="2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13264-B70D-BA40-AFB9-ED53677AC052}" type="datetimeFigureOut">
              <a:rPr kumimoji="1" lang="ko-KR" altLang="en-US" smtClean="0"/>
              <a:t>2019. 3. 22.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5A7AC-50CE-FC4F-B919-22F00DC4617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886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2019. 3. 22.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112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2019. 3. 22.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65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2019. 3. 22.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934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2019. 3. 22.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873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2019. 3. 22.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094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2019. 3. 22.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464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2019. 3. 22.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416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2019. 3. 22.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0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2019. 3. 22.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48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2019. 3. 22.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646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2019. 3. 22.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549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A6F09-31A1-BB45-AA6F-51DDBF1E2F2F}" type="datetimeFigureOut">
              <a:rPr kumimoji="1" lang="ko-KR" altLang="en-US" smtClean="0"/>
              <a:t>2019. 3. 22.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415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services/feeds/docs/photos_public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F107F-97B2-0B43-8BFA-4FBFA71B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983335"/>
            <a:ext cx="6858000" cy="1790700"/>
          </a:xfrm>
        </p:spPr>
        <p:txBody>
          <a:bodyPr anchor="ctr">
            <a:normAutofit/>
          </a:bodyPr>
          <a:lstStyle/>
          <a:p>
            <a:r>
              <a:rPr kumimoji="1" lang="en-US" altLang="ko-KR" sz="3000" b="1" u="sng" dirty="0" err="1">
                <a:solidFill>
                  <a:schemeClr val="accent1">
                    <a:lumMod val="75000"/>
                  </a:schemeClr>
                </a:solidFill>
              </a:rPr>
              <a:t>RxSwift</a:t>
            </a:r>
            <a:r>
              <a:rPr kumimoji="1" lang="en-US" altLang="ko-KR" sz="3000" b="1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ko-KR" altLang="en-US" sz="3000" b="1" u="sng" dirty="0">
                <a:solidFill>
                  <a:schemeClr val="accent1">
                    <a:lumMod val="75000"/>
                  </a:schemeClr>
                </a:solidFill>
              </a:rPr>
              <a:t>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760B54-FB35-9E46-9078-48517DFC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79318"/>
            <a:ext cx="6858000" cy="1241823"/>
          </a:xfrm>
        </p:spPr>
        <p:txBody>
          <a:bodyPr>
            <a:normAutofit/>
          </a:bodyPr>
          <a:lstStyle/>
          <a:p>
            <a:pPr algn="r"/>
            <a:r>
              <a:rPr kumimoji="1" lang="ko-KR" altLang="en-US" sz="1125" dirty="0" err="1">
                <a:solidFill>
                  <a:schemeClr val="bg1">
                    <a:lumMod val="50000"/>
                  </a:schemeClr>
                </a:solidFill>
              </a:rPr>
              <a:t>정영빈</a:t>
            </a:r>
            <a:r>
              <a:rPr kumimoji="1" lang="en-US" altLang="ko-KR" sz="1125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en-US" altLang="ko-KR" sz="1125" dirty="0" err="1">
                <a:solidFill>
                  <a:schemeClr val="bg1">
                    <a:lumMod val="50000"/>
                  </a:schemeClr>
                </a:solidFill>
              </a:rPr>
              <a:t>YeongBin</a:t>
            </a:r>
            <a:r>
              <a:rPr kumimoji="1" lang="en-US" altLang="ko-KR" sz="1125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1125" dirty="0" err="1">
                <a:solidFill>
                  <a:schemeClr val="bg1">
                    <a:lumMod val="50000"/>
                  </a:schemeClr>
                </a:solidFill>
              </a:rPr>
              <a:t>Jeong</a:t>
            </a:r>
            <a:r>
              <a:rPr kumimoji="1" lang="en-US" altLang="ko-KR" sz="1125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algn="r"/>
            <a:r>
              <a:rPr kumimoji="1" lang="en-US" altLang="ko-KR" sz="1125" dirty="0">
                <a:solidFill>
                  <a:schemeClr val="bg1">
                    <a:lumMod val="50000"/>
                  </a:schemeClr>
                </a:solidFill>
              </a:rPr>
              <a:t>bbangbin18@gamil.com</a:t>
            </a:r>
          </a:p>
        </p:txBody>
      </p:sp>
    </p:spTree>
    <p:extLst>
      <p:ext uri="{BB962C8B-B14F-4D97-AF65-F5344CB8AC3E}">
        <p14:creationId xmlns:p14="http://schemas.microsoft.com/office/powerpoint/2010/main" val="163576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Model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6B4E27-749C-3A4F-A547-615579CA6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52" y="1047790"/>
            <a:ext cx="4476206" cy="54087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699975-56C4-E04F-926C-4C3EAE805FD0}"/>
              </a:ext>
            </a:extLst>
          </p:cNvPr>
          <p:cNvSpPr txBox="1"/>
          <p:nvPr/>
        </p:nvSpPr>
        <p:spPr>
          <a:xfrm>
            <a:off x="5438470" y="3429000"/>
            <a:ext cx="3143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Codable protocol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따르도록함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848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UI </a:t>
            </a:r>
            <a:r>
              <a:rPr lang="ko-KR" altLang="en-US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4B109B-FCC0-7445-B7F8-B1C00F88C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46" y="1668480"/>
            <a:ext cx="4178300" cy="35210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1A0214-A00E-624E-9370-BDD16AEEE96E}"/>
              </a:ext>
            </a:extLst>
          </p:cNvPr>
          <p:cNvSpPr txBox="1"/>
          <p:nvPr/>
        </p:nvSpPr>
        <p:spPr>
          <a:xfrm>
            <a:off x="541746" y="5434148"/>
            <a:ext cx="3925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Rx</a:t>
            </a:r>
            <a:r>
              <a:rPr kumimoji="1" lang="ko-KR" altLang="en-US" dirty="0"/>
              <a:t>로 버튼 입력을 받고</a:t>
            </a:r>
            <a:r>
              <a:rPr kumimoji="1" lang="en-US" altLang="ko-KR" dirty="0"/>
              <a:t>, </a:t>
            </a:r>
          </a:p>
          <a:p>
            <a:r>
              <a:rPr kumimoji="1" lang="en-US" altLang="ko-KR" dirty="0"/>
              <a:t>bind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이벤트 처리 </a:t>
            </a:r>
            <a:r>
              <a:rPr kumimoji="1" lang="ko-KR" altLang="en-US" dirty="0" err="1"/>
              <a:t>로직</a:t>
            </a:r>
            <a:r>
              <a:rPr kumimoji="1" lang="ko-KR" altLang="en-US" dirty="0"/>
              <a:t> 작성 </a:t>
            </a:r>
          </a:p>
        </p:txBody>
      </p:sp>
    </p:spTree>
    <p:extLst>
      <p:ext uri="{BB962C8B-B14F-4D97-AF65-F5344CB8AC3E}">
        <p14:creationId xmlns:p14="http://schemas.microsoft.com/office/powerpoint/2010/main" val="251131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PlayButton</a:t>
            </a: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/ </a:t>
            </a:r>
            <a:r>
              <a:rPr lang="en-US" altLang="ko-KR" sz="2851" u="sng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StopButton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8DFAE5-7366-C44D-9201-EE7386E54F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18"/>
          <a:stretch/>
        </p:blipFill>
        <p:spPr>
          <a:xfrm>
            <a:off x="285689" y="1379220"/>
            <a:ext cx="7393578" cy="49867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29C0B3-E5B6-644A-A6BE-3103596B5AF5}"/>
              </a:ext>
            </a:extLst>
          </p:cNvPr>
          <p:cNvSpPr txBox="1"/>
          <p:nvPr/>
        </p:nvSpPr>
        <p:spPr>
          <a:xfrm>
            <a:off x="2133600" y="4354286"/>
            <a:ext cx="485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버튼 </a:t>
            </a:r>
            <a:r>
              <a:rPr kumimoji="1" lang="ko-KR" altLang="en-US" dirty="0" err="1">
                <a:solidFill>
                  <a:schemeClr val="bg1"/>
                </a:solidFill>
              </a:rPr>
              <a:t>입력시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Timer</a:t>
            </a:r>
            <a:r>
              <a:rPr kumimoji="1" lang="ko-KR" altLang="en-US" dirty="0" err="1">
                <a:solidFill>
                  <a:schemeClr val="bg1"/>
                </a:solidFill>
              </a:rPr>
              <a:t>를</a:t>
            </a:r>
            <a:r>
              <a:rPr kumimoji="1" lang="ko-KR" altLang="en-US" dirty="0">
                <a:solidFill>
                  <a:schemeClr val="bg1"/>
                </a:solidFill>
              </a:rPr>
              <a:t> 구독하며 </a:t>
            </a:r>
            <a:r>
              <a:rPr kumimoji="1" lang="en-US" altLang="ko-KR" dirty="0">
                <a:solidFill>
                  <a:schemeClr val="bg1"/>
                </a:solidFill>
              </a:rPr>
              <a:t>4</a:t>
            </a:r>
            <a:r>
              <a:rPr kumimoji="1" lang="ko-KR" altLang="en-US" dirty="0">
                <a:solidFill>
                  <a:schemeClr val="bg1"/>
                </a:solidFill>
              </a:rPr>
              <a:t>초마다 </a:t>
            </a:r>
            <a:r>
              <a:rPr kumimoji="1" lang="en-US" altLang="ko-KR" dirty="0" err="1">
                <a:solidFill>
                  <a:schemeClr val="bg1"/>
                </a:solidFill>
              </a:rPr>
              <a:t>LoadImageView</a:t>
            </a:r>
            <a:r>
              <a:rPr kumimoji="1" lang="en-US" altLang="ko-KR" dirty="0">
                <a:solidFill>
                  <a:schemeClr val="bg1"/>
                </a:solidFill>
              </a:rPr>
              <a:t> </a:t>
            </a:r>
            <a:r>
              <a:rPr kumimoji="1" lang="ko-KR" altLang="en-US" dirty="0">
                <a:solidFill>
                  <a:schemeClr val="bg1"/>
                </a:solidFill>
              </a:rPr>
              <a:t>호출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23B5AC-94F7-A147-8C28-51F3E49C6834}"/>
              </a:ext>
            </a:extLst>
          </p:cNvPr>
          <p:cNvSpPr txBox="1"/>
          <p:nvPr/>
        </p:nvSpPr>
        <p:spPr>
          <a:xfrm>
            <a:off x="3061063" y="5243780"/>
            <a:ext cx="485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Timer  </a:t>
            </a:r>
            <a:r>
              <a:rPr kumimoji="1" lang="ko-KR" altLang="en-US" dirty="0">
                <a:solidFill>
                  <a:schemeClr val="bg1"/>
                </a:solidFill>
              </a:rPr>
              <a:t>구독 해제 </a:t>
            </a:r>
          </a:p>
        </p:txBody>
      </p:sp>
    </p:spTree>
    <p:extLst>
      <p:ext uri="{BB962C8B-B14F-4D97-AF65-F5344CB8AC3E}">
        <p14:creationId xmlns:p14="http://schemas.microsoft.com/office/powerpoint/2010/main" val="1575667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GetImageInfo</a:t>
            </a: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4D4867-EE6E-9841-AA36-8A6775AB7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22" y="1520554"/>
            <a:ext cx="6027054" cy="1605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470830-DBB4-A04F-B00A-59653E7FD6C6}"/>
              </a:ext>
            </a:extLst>
          </p:cNvPr>
          <p:cNvSpPr txBox="1"/>
          <p:nvPr/>
        </p:nvSpPr>
        <p:spPr>
          <a:xfrm>
            <a:off x="472622" y="3352800"/>
            <a:ext cx="6635932" cy="1674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dirty="0" err="1"/>
              <a:t>RxAlamofire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데이터를 가져오고</a:t>
            </a:r>
            <a:endParaRPr kumimoji="1" lang="en-US" altLang="ko-KR" dirty="0"/>
          </a:p>
          <a:p>
            <a:pPr>
              <a:lnSpc>
                <a:spcPct val="200000"/>
              </a:lnSpc>
            </a:pPr>
            <a:r>
              <a:rPr kumimoji="1" lang="en-US" altLang="ko-KR" dirty="0" err="1"/>
              <a:t>mapCodableObject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</a:t>
            </a:r>
            <a:r>
              <a:rPr kumimoji="1" lang="en-US" altLang="ko-KR" dirty="0"/>
              <a:t>Codable Model</a:t>
            </a:r>
            <a:r>
              <a:rPr kumimoji="1" lang="ko-KR" altLang="en-US" dirty="0"/>
              <a:t>에 </a:t>
            </a:r>
            <a:r>
              <a:rPr kumimoji="1" lang="ko-KR" altLang="en-US" dirty="0" err="1"/>
              <a:t>맵핑</a:t>
            </a:r>
            <a:endParaRPr kumimoji="1" lang="en-US" altLang="ko-KR" dirty="0"/>
          </a:p>
          <a:p>
            <a:pPr>
              <a:lnSpc>
                <a:spcPct val="200000"/>
              </a:lnSpc>
            </a:pPr>
            <a:r>
              <a:rPr kumimoji="1" lang="ko-KR" altLang="en-US" dirty="0"/>
              <a:t>데이터 처리</a:t>
            </a:r>
            <a:endParaRPr kumimoji="1"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7E2812-CB17-7446-905C-5A20289C0EE9}"/>
              </a:ext>
            </a:extLst>
          </p:cNvPr>
          <p:cNvSpPr txBox="1"/>
          <p:nvPr/>
        </p:nvSpPr>
        <p:spPr>
          <a:xfrm>
            <a:off x="472622" y="5440723"/>
            <a:ext cx="663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mapCodableObject</a:t>
            </a:r>
            <a:r>
              <a:rPr kumimoji="1" lang="en-US" altLang="ko-KR" dirty="0"/>
              <a:t> : </a:t>
            </a:r>
            <a:r>
              <a:rPr kumimoji="1" lang="en-US" altLang="ko-KR" dirty="0" err="1"/>
              <a:t>ObservableType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965928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mapCodableObject</a:t>
            </a: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A40327-54AC-5249-83BD-AC2215952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89" y="1035594"/>
            <a:ext cx="6672761" cy="36968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50F683-C5BA-0D44-8F19-62CC4E2AB67C}"/>
              </a:ext>
            </a:extLst>
          </p:cNvPr>
          <p:cNvSpPr txBox="1"/>
          <p:nvPr/>
        </p:nvSpPr>
        <p:spPr>
          <a:xfrm>
            <a:off x="348342" y="4917202"/>
            <a:ext cx="7972665" cy="170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 err="1"/>
              <a:t>RxAlamofire</a:t>
            </a:r>
            <a:r>
              <a:rPr kumimoji="1" lang="ko-KR" altLang="en-US" dirty="0"/>
              <a:t>의 </a:t>
            </a:r>
            <a:r>
              <a:rPr kumimoji="1" lang="en-US" altLang="ko-KR" dirty="0" err="1"/>
              <a:t>RequestData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데이터를 받으면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Tuple</a:t>
            </a:r>
            <a:r>
              <a:rPr kumimoji="1" lang="ko-KR" altLang="en-US" dirty="0"/>
              <a:t> 타입의 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HTTPURLResponse</a:t>
            </a:r>
            <a:r>
              <a:rPr kumimoji="1" lang="en-US" altLang="ko-KR" dirty="0"/>
              <a:t>, Data) </a:t>
            </a:r>
            <a:r>
              <a:rPr kumimoji="1" lang="ko-KR" altLang="en-US" dirty="0"/>
              <a:t>을 반환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 err="1"/>
              <a:t>jsonData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Tuple.1</a:t>
            </a:r>
            <a:r>
              <a:rPr kumimoji="1" lang="ko-KR" altLang="en-US" dirty="0"/>
              <a:t>을 바인딩하고 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Codable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맵핑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로직을</a:t>
            </a:r>
            <a:r>
              <a:rPr kumimoji="1" lang="ko-KR" altLang="en-US" dirty="0"/>
              <a:t> 작성</a:t>
            </a:r>
          </a:p>
        </p:txBody>
      </p:sp>
    </p:spTree>
    <p:extLst>
      <p:ext uri="{BB962C8B-B14F-4D97-AF65-F5344CB8AC3E}">
        <p14:creationId xmlns:p14="http://schemas.microsoft.com/office/powerpoint/2010/main" val="583216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LoadImageView</a:t>
            </a: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C93C7C-00C2-1740-AEC4-58F7CA62A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88" y="1008924"/>
            <a:ext cx="7177557" cy="34311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AD5E83-8EA3-934C-9BCC-09F1F9D8BEB1}"/>
              </a:ext>
            </a:extLst>
          </p:cNvPr>
          <p:cNvSpPr txBox="1"/>
          <p:nvPr/>
        </p:nvSpPr>
        <p:spPr>
          <a:xfrm>
            <a:off x="139337" y="4594999"/>
            <a:ext cx="88653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imageURL</a:t>
            </a:r>
            <a:r>
              <a:rPr kumimoji="1" lang="ko-KR" altLang="en-US" dirty="0"/>
              <a:t>을 인자로 받으며</a:t>
            </a:r>
            <a:r>
              <a:rPr kumimoji="1" lang="en-US" altLang="ko-KR" dirty="0"/>
              <a:t>, </a:t>
            </a:r>
          </a:p>
          <a:p>
            <a:r>
              <a:rPr kumimoji="1" lang="en-US" altLang="ko-KR" dirty="0"/>
              <a:t>Data( </a:t>
            </a:r>
            <a:r>
              <a:rPr kumimoji="1" lang="en-US" altLang="ko-KR" dirty="0" err="1"/>
              <a:t>contentsOf</a:t>
            </a:r>
            <a:r>
              <a:rPr kumimoji="1" lang="en-US" altLang="ko-KR" dirty="0"/>
              <a:t> : URL) </a:t>
            </a:r>
            <a:r>
              <a:rPr kumimoji="1" lang="ko-KR" altLang="en-US" dirty="0"/>
              <a:t>을 통해 이미지 데이터를 가져옴</a:t>
            </a:r>
            <a:endParaRPr kumimoji="1" lang="en-US" altLang="ko-KR" dirty="0"/>
          </a:p>
          <a:p>
            <a:r>
              <a:rPr kumimoji="1" lang="ko-KR" altLang="en-US" dirty="0"/>
              <a:t>가져오는 시간이 길기 때문에 </a:t>
            </a:r>
            <a:r>
              <a:rPr kumimoji="1" lang="en-US" altLang="ko-KR" dirty="0" err="1"/>
              <a:t>subscribeOn</a:t>
            </a:r>
            <a:r>
              <a:rPr kumimoji="1" lang="ko-KR" altLang="en-US" dirty="0"/>
              <a:t>을 통해 </a:t>
            </a:r>
            <a:r>
              <a:rPr kumimoji="1" lang="en-US" altLang="ko-KR" dirty="0" err="1"/>
              <a:t>ConcurrentDispatchQueue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작업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이후 이미지 뷰에 띄움</a:t>
            </a:r>
            <a:endParaRPr kumimoji="1" lang="en-US" altLang="ko-KR" dirty="0"/>
          </a:p>
          <a:p>
            <a:r>
              <a:rPr kumimoji="1" lang="ko-KR" altLang="en-US" dirty="0"/>
              <a:t>   뷰를 수정할 때는 메인 </a:t>
            </a:r>
            <a:r>
              <a:rPr kumimoji="1" lang="ko-KR" altLang="en-US" dirty="0" err="1"/>
              <a:t>쓰레드를</a:t>
            </a:r>
            <a:r>
              <a:rPr kumimoji="1" lang="ko-KR" altLang="en-US" dirty="0"/>
              <a:t> 사용해야 하기 때문에 </a:t>
            </a:r>
            <a:r>
              <a:rPr kumimoji="1" lang="en-US" altLang="ko-KR" dirty="0" err="1"/>
              <a:t>ObserveOn</a:t>
            </a:r>
            <a:r>
              <a:rPr kumimoji="1" lang="ko-KR" altLang="en-US" dirty="0"/>
              <a:t>을 통해 </a:t>
            </a:r>
            <a:r>
              <a:rPr kumimoji="1" lang="ko-KR" altLang="en-US" dirty="0" err="1"/>
              <a:t>메인쓰레드로</a:t>
            </a:r>
            <a:r>
              <a:rPr kumimoji="1" lang="ko-KR" altLang="en-US" dirty="0"/>
              <a:t> 변경</a:t>
            </a:r>
          </a:p>
        </p:txBody>
      </p:sp>
    </p:spTree>
    <p:extLst>
      <p:ext uri="{BB962C8B-B14F-4D97-AF65-F5344CB8AC3E}">
        <p14:creationId xmlns:p14="http://schemas.microsoft.com/office/powerpoint/2010/main" val="608919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UIView.transition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DFDCEC-6F08-5146-84F5-C884D2AB2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1" y="1001003"/>
            <a:ext cx="6745151" cy="19423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5F5C32-4835-8247-B661-CD11F72AAF32}"/>
              </a:ext>
            </a:extLst>
          </p:cNvPr>
          <p:cNvSpPr txBox="1"/>
          <p:nvPr/>
        </p:nvSpPr>
        <p:spPr>
          <a:xfrm>
            <a:off x="365761" y="812891"/>
            <a:ext cx="545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지정된 컨테이너 뷰에 대한 전환 애니메이션 생성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FC8E777-6DF3-CA41-8459-543246C0F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93" y="2830113"/>
            <a:ext cx="49403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37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UIView.transition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8CE25-FBBC-5543-BEE5-86ADF4EB296F}"/>
              </a:ext>
            </a:extLst>
          </p:cNvPr>
          <p:cNvSpPr txBox="1"/>
          <p:nvPr/>
        </p:nvSpPr>
        <p:spPr>
          <a:xfrm>
            <a:off x="542124" y="1053737"/>
            <a:ext cx="8059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유의사항</a:t>
            </a:r>
            <a:endParaRPr kumimoji="1" lang="en-US" altLang="ko-KR" dirty="0"/>
          </a:p>
          <a:p>
            <a:r>
              <a:rPr kumimoji="1" lang="en-US" altLang="ko-KR" dirty="0"/>
              <a:t>    </a:t>
            </a:r>
            <a:r>
              <a:rPr kumimoji="1" lang="en-US" altLang="ko-KR" dirty="0" err="1"/>
              <a:t>UIView.transition</a:t>
            </a:r>
            <a:r>
              <a:rPr kumimoji="1" lang="en-US" altLang="ko-KR" dirty="0"/>
              <a:t>()</a:t>
            </a:r>
            <a:r>
              <a:rPr kumimoji="1" lang="ko-KR" altLang="en-US" dirty="0"/>
              <a:t>은 뷰의 서브 뷰 변경 시 애니메이션을 생성하는 것</a:t>
            </a:r>
            <a:r>
              <a:rPr kumimoji="1" lang="en-US" altLang="ko-KR" dirty="0"/>
              <a:t>!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766E3D-7C20-6042-9A85-B67C08C36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60" y="2164623"/>
            <a:ext cx="3063225" cy="35456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847A90-5501-D74D-96CD-0691BD9348EC}"/>
              </a:ext>
            </a:extLst>
          </p:cNvPr>
          <p:cNvSpPr txBox="1"/>
          <p:nvPr/>
        </p:nvSpPr>
        <p:spPr>
          <a:xfrm>
            <a:off x="3727269" y="2898857"/>
            <a:ext cx="4336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따라서 </a:t>
            </a:r>
            <a:r>
              <a:rPr kumimoji="1" lang="en-US" altLang="ko-KR" dirty="0" err="1"/>
              <a:t>ImageView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담고있는 </a:t>
            </a:r>
            <a:br>
              <a:rPr kumimoji="1" lang="en-US" altLang="ko-KR" dirty="0"/>
            </a:br>
            <a:r>
              <a:rPr kumimoji="1" lang="en-US" altLang="ko-KR" dirty="0"/>
              <a:t>Image </a:t>
            </a:r>
            <a:r>
              <a:rPr kumimoji="1" lang="en-US" altLang="ko-KR" dirty="0" err="1"/>
              <a:t>SuperView</a:t>
            </a:r>
            <a:r>
              <a:rPr kumimoji="1" lang="en-US" altLang="ko-KR" dirty="0"/>
              <a:t> </a:t>
            </a:r>
            <a:r>
              <a:rPr kumimoji="1" lang="ko-KR" altLang="en-US" dirty="0"/>
              <a:t>생성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이후 </a:t>
            </a:r>
            <a:r>
              <a:rPr kumimoji="1" lang="en-US" altLang="ko-KR" dirty="0"/>
              <a:t>View </a:t>
            </a:r>
            <a:r>
              <a:rPr kumimoji="1" lang="ko-KR" altLang="en-US" dirty="0"/>
              <a:t>인자에 </a:t>
            </a:r>
            <a:r>
              <a:rPr kumimoji="1" lang="en-US" altLang="ko-KR" dirty="0" err="1"/>
              <a:t>ImageSuperView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준다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C11A3FE-1B9A-2C43-A617-6D09528AA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516" y="4808584"/>
            <a:ext cx="5296435" cy="143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4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519620" y="446854"/>
            <a:ext cx="4320600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606EAC-C01D-5F41-B995-C650D84F36CC}"/>
              </a:ext>
            </a:extLst>
          </p:cNvPr>
          <p:cNvSpPr txBox="1"/>
          <p:nvPr/>
        </p:nvSpPr>
        <p:spPr>
          <a:xfrm>
            <a:off x="1203358" y="2554010"/>
            <a:ext cx="19538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 err="1">
                <a:solidFill>
                  <a:srgbClr val="0270C0"/>
                </a:solidFill>
              </a:rPr>
              <a:t>RxSwift</a:t>
            </a:r>
            <a:r>
              <a:rPr kumimoji="1" lang="en-US" altLang="ko-KR" sz="3200" dirty="0">
                <a:solidFill>
                  <a:srgbClr val="0270C0"/>
                </a:solidFill>
              </a:rPr>
              <a:t> </a:t>
            </a:r>
            <a:r>
              <a:rPr kumimoji="1" lang="ko-KR" altLang="en-US" sz="3200" dirty="0">
                <a:solidFill>
                  <a:srgbClr val="0270C0"/>
                </a:solidFill>
              </a:rPr>
              <a:t>과제</a:t>
            </a:r>
          </a:p>
        </p:txBody>
      </p:sp>
      <p:cxnSp>
        <p:nvCxnSpPr>
          <p:cNvPr id="11" name="직선 연결선 4">
            <a:extLst>
              <a:ext uri="{FF2B5EF4-FFF2-40B4-BE49-F238E27FC236}">
                <a16:creationId xmlns:a16="http://schemas.microsoft.com/office/drawing/2014/main" id="{F3909F35-55B2-C443-9B94-B58612BBC0BE}"/>
              </a:ext>
            </a:extLst>
          </p:cNvPr>
          <p:cNvCxnSpPr>
            <a:cxnSpLocks/>
          </p:cNvCxnSpPr>
          <p:nvPr/>
        </p:nvCxnSpPr>
        <p:spPr>
          <a:xfrm>
            <a:off x="4555053" y="1945865"/>
            <a:ext cx="0" cy="304391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CF45D3C-C97D-D440-B692-0A8FF19038BE}"/>
              </a:ext>
            </a:extLst>
          </p:cNvPr>
          <p:cNvSpPr txBox="1">
            <a:spLocks/>
          </p:cNvSpPr>
          <p:nvPr/>
        </p:nvSpPr>
        <p:spPr>
          <a:xfrm>
            <a:off x="4970229" y="2632277"/>
            <a:ext cx="2970413" cy="256354"/>
          </a:xfrm>
          <a:prstGeom prst="rect">
            <a:avLst/>
          </a:prstGeom>
        </p:spPr>
        <p:txBody>
          <a:bodyPr vert="horz" lIns="68580" tIns="34291" rIns="68580" bIns="34291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1351" b="1" dirty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2.</a:t>
            </a:r>
            <a:r>
              <a:rPr lang="en-US" altLang="ko-KR" sz="135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UI</a:t>
            </a:r>
            <a:r>
              <a:rPr lang="ko-KR" altLang="en-US" sz="135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구성</a:t>
            </a:r>
            <a:endParaRPr lang="en-US" altLang="ko-KR" sz="1351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6C4D63C-A81E-534E-981C-7AF2B08FD6AC}"/>
              </a:ext>
            </a:extLst>
          </p:cNvPr>
          <p:cNvSpPr txBox="1">
            <a:spLocks/>
          </p:cNvSpPr>
          <p:nvPr/>
        </p:nvSpPr>
        <p:spPr>
          <a:xfrm>
            <a:off x="4970229" y="2999966"/>
            <a:ext cx="2970413" cy="256354"/>
          </a:xfrm>
          <a:prstGeom prst="rect">
            <a:avLst/>
          </a:prstGeom>
        </p:spPr>
        <p:txBody>
          <a:bodyPr vert="horz" lIns="68580" tIns="34291" rIns="68580" bIns="34291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1351" b="1" dirty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3.</a:t>
            </a:r>
            <a:r>
              <a:rPr lang="en-US" altLang="ko-KR" sz="135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Directory </a:t>
            </a:r>
            <a:r>
              <a:rPr lang="ko-KR" altLang="en-US" sz="135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구성</a:t>
            </a:r>
            <a:r>
              <a:rPr lang="en-US" altLang="ko-KR" sz="135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&amp; Program Flow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F484F7B-97BD-0043-8A92-A90E5AF3CC5E}"/>
              </a:ext>
            </a:extLst>
          </p:cNvPr>
          <p:cNvSpPr txBox="1">
            <a:spLocks/>
          </p:cNvSpPr>
          <p:nvPr/>
        </p:nvSpPr>
        <p:spPr>
          <a:xfrm>
            <a:off x="4970229" y="3396782"/>
            <a:ext cx="2970413" cy="256354"/>
          </a:xfrm>
          <a:prstGeom prst="rect">
            <a:avLst/>
          </a:prstGeom>
        </p:spPr>
        <p:txBody>
          <a:bodyPr vert="horz" lIns="68580" tIns="34291" rIns="68580" bIns="34291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1351" b="1" dirty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4.</a:t>
            </a:r>
            <a:r>
              <a:rPr lang="en-US" altLang="ko-KR" sz="135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REST API </a:t>
            </a:r>
            <a:r>
              <a:rPr lang="ko-KR" altLang="en-US" sz="135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상세 </a:t>
            </a:r>
            <a:r>
              <a:rPr lang="en-US" altLang="ko-KR" sz="135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&amp; Codable Model 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42D59457-88F6-274D-ABE5-55ED1FAB02C0}"/>
              </a:ext>
            </a:extLst>
          </p:cNvPr>
          <p:cNvSpPr txBox="1">
            <a:spLocks/>
          </p:cNvSpPr>
          <p:nvPr/>
        </p:nvSpPr>
        <p:spPr>
          <a:xfrm>
            <a:off x="4970229" y="2264588"/>
            <a:ext cx="2970413" cy="256354"/>
          </a:xfrm>
          <a:prstGeom prst="rect">
            <a:avLst/>
          </a:prstGeom>
        </p:spPr>
        <p:txBody>
          <a:bodyPr vert="horz" lIns="68580" tIns="34291" rIns="68580" bIns="34291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1351" b="1" dirty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1.</a:t>
            </a:r>
            <a:r>
              <a:rPr lang="en-US" altLang="ko-KR" sz="135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ko-KR" altLang="en-US" sz="135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과제 상세</a:t>
            </a:r>
            <a:endParaRPr lang="en-US" altLang="ko-KR" sz="1351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6EAADDE-D857-6648-A3CF-C6C790E991FA}"/>
              </a:ext>
            </a:extLst>
          </p:cNvPr>
          <p:cNvSpPr txBox="1">
            <a:spLocks/>
          </p:cNvSpPr>
          <p:nvPr/>
        </p:nvSpPr>
        <p:spPr>
          <a:xfrm>
            <a:off x="4970229" y="3793598"/>
            <a:ext cx="2970413" cy="256354"/>
          </a:xfrm>
          <a:prstGeom prst="rect">
            <a:avLst/>
          </a:prstGeom>
        </p:spPr>
        <p:txBody>
          <a:bodyPr vert="horz" lIns="68580" tIns="34291" rIns="68580" bIns="34291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1351" b="1" dirty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5.</a:t>
            </a:r>
            <a:r>
              <a:rPr lang="en-US" altLang="ko-KR" sz="135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UI </a:t>
            </a:r>
            <a:r>
              <a:rPr lang="ko-KR" altLang="en-US" sz="135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입력</a:t>
            </a:r>
            <a:r>
              <a:rPr lang="en-US" altLang="ko-KR" sz="135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&amp; </a:t>
            </a:r>
            <a:r>
              <a:rPr lang="ko-KR" altLang="en-US" sz="135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함수 상세</a:t>
            </a:r>
            <a:endParaRPr lang="en-US" altLang="ko-KR" sz="1351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770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과제 상세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BC99D1-B618-DF4E-A3BA-E546D1F2C65A}"/>
              </a:ext>
            </a:extLst>
          </p:cNvPr>
          <p:cNvSpPr txBox="1"/>
          <p:nvPr/>
        </p:nvSpPr>
        <p:spPr>
          <a:xfrm>
            <a:off x="531223" y="1036320"/>
            <a:ext cx="743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UI </a:t>
            </a:r>
            <a:r>
              <a:rPr kumimoji="1" lang="ko-KR" altLang="en-US" dirty="0"/>
              <a:t>구성 및 기능</a:t>
            </a:r>
            <a:endParaRPr kumimoji="1"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3E94A-C65B-3F42-B9C4-91259973CFBF}"/>
              </a:ext>
            </a:extLst>
          </p:cNvPr>
          <p:cNvSpPr txBox="1"/>
          <p:nvPr/>
        </p:nvSpPr>
        <p:spPr>
          <a:xfrm>
            <a:off x="574766" y="1541417"/>
            <a:ext cx="68449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이미지 뷰</a:t>
            </a:r>
            <a:endParaRPr kumimoji="1" lang="en-US" altLang="ko-KR" dirty="0"/>
          </a:p>
          <a:p>
            <a:r>
              <a:rPr kumimoji="1" lang="en-US" altLang="ko-KR" dirty="0"/>
              <a:t>	</a:t>
            </a:r>
            <a:r>
              <a:rPr kumimoji="1" lang="ko-KR" altLang="en-US" dirty="0"/>
              <a:t>매 </a:t>
            </a:r>
            <a:r>
              <a:rPr kumimoji="1" lang="en-US" altLang="ko-KR" dirty="0"/>
              <a:t>4</a:t>
            </a:r>
            <a:r>
              <a:rPr kumimoji="1" lang="ko-KR" altLang="en-US" dirty="0"/>
              <a:t>초마다 이미지를 변경하며 </a:t>
            </a:r>
            <a:r>
              <a:rPr kumimoji="1" lang="en-US" altLang="ko-KR" dirty="0"/>
              <a:t>Fade In / Fade Out </a:t>
            </a:r>
            <a:r>
              <a:rPr kumimoji="1" lang="ko-KR" altLang="en-US" dirty="0"/>
              <a:t>기능을 구현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시작 버튼</a:t>
            </a:r>
            <a:endParaRPr kumimoji="1" lang="en-US" altLang="ko-KR" dirty="0"/>
          </a:p>
          <a:p>
            <a:r>
              <a:rPr kumimoji="1" lang="en-US" altLang="ko-KR" dirty="0"/>
              <a:t>	</a:t>
            </a:r>
            <a:r>
              <a:rPr kumimoji="1" lang="ko-KR" altLang="en-US" dirty="0"/>
              <a:t>이미지 가져오기 시작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스탑</a:t>
            </a:r>
            <a:r>
              <a:rPr kumimoji="1" lang="ko-KR" altLang="en-US" dirty="0"/>
              <a:t> 버튼</a:t>
            </a:r>
            <a:endParaRPr kumimoji="1" lang="en-US" altLang="ko-KR" dirty="0"/>
          </a:p>
          <a:p>
            <a:r>
              <a:rPr kumimoji="1" lang="en-US" altLang="ko-KR" dirty="0"/>
              <a:t>	</a:t>
            </a:r>
            <a:r>
              <a:rPr kumimoji="1" lang="ko-KR" altLang="en-US" dirty="0"/>
              <a:t>이미지 가져오기 중지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64BAB3-66EF-B54C-A92B-B31FEA54D177}"/>
              </a:ext>
            </a:extLst>
          </p:cNvPr>
          <p:cNvSpPr txBox="1"/>
          <p:nvPr/>
        </p:nvSpPr>
        <p:spPr>
          <a:xfrm>
            <a:off x="285689" y="3429000"/>
            <a:ext cx="655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상세</a:t>
            </a:r>
            <a:endParaRPr kumimoji="1"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0AEF6E-ECD7-B346-98A8-2BE39403FB43}"/>
              </a:ext>
            </a:extLst>
          </p:cNvPr>
          <p:cNvSpPr txBox="1"/>
          <p:nvPr/>
        </p:nvSpPr>
        <p:spPr>
          <a:xfrm>
            <a:off x="766354" y="3900988"/>
            <a:ext cx="7750629" cy="2540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이미지는 아래 </a:t>
            </a:r>
            <a:r>
              <a:rPr kumimoji="1" lang="en-US" altLang="ko-KR" dirty="0"/>
              <a:t>RESTful API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사용한다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" altLang="ko-KR" dirty="0"/>
              <a:t>	</a:t>
            </a:r>
            <a:r>
              <a:rPr kumimoji="1" lang="en" altLang="ko-KR" dirty="0">
                <a:hlinkClick r:id="rId2"/>
              </a:rPr>
              <a:t>https://www.flickr.com/services/feeds/docs/photos_public/</a:t>
            </a:r>
            <a:endParaRPr kumimoji="1" lang="en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이미지는 무한히 나와야 한다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Rx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베이스로 작성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버튼 클릭 </a:t>
            </a:r>
            <a:r>
              <a:rPr kumimoji="1" lang="en-US" altLang="ko-KR" dirty="0" err="1"/>
              <a:t>RxCocoa</a:t>
            </a:r>
            <a:r>
              <a:rPr kumimoji="1" lang="en-US" altLang="ko-KR" dirty="0"/>
              <a:t> </a:t>
            </a:r>
            <a:r>
              <a:rPr kumimoji="1" lang="ko-KR" altLang="en-US" dirty="0"/>
              <a:t>사용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REST API </a:t>
            </a:r>
            <a:r>
              <a:rPr kumimoji="1" lang="ko-KR" altLang="en-US" dirty="0"/>
              <a:t>요청</a:t>
            </a:r>
            <a:r>
              <a:rPr kumimoji="1" lang="en-US" altLang="ko-KR" dirty="0"/>
              <a:t> Callback</a:t>
            </a:r>
            <a:r>
              <a:rPr kumimoji="1" lang="ko-KR" altLang="en-US" dirty="0"/>
              <a:t>이 아닌 </a:t>
            </a:r>
            <a:r>
              <a:rPr kumimoji="1" lang="en-US" altLang="ko-KR" dirty="0"/>
              <a:t>Rx </a:t>
            </a:r>
            <a:r>
              <a:rPr kumimoji="1" lang="ko-KR" altLang="en-US" dirty="0"/>
              <a:t>적용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536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UI </a:t>
            </a:r>
            <a:r>
              <a:rPr lang="ko-KR" altLang="en-US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구성 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B99F695-5C40-BA4F-8A02-0B85293EA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94" y="1180917"/>
            <a:ext cx="2702560" cy="486767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08C480B-8AC4-9943-A91B-49F720FA1327}"/>
              </a:ext>
            </a:extLst>
          </p:cNvPr>
          <p:cNvSpPr/>
          <p:nvPr/>
        </p:nvSpPr>
        <p:spPr>
          <a:xfrm>
            <a:off x="2821577" y="1811383"/>
            <a:ext cx="496389" cy="304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828E3B-CFBF-6745-9B74-BFA1EB69786C}"/>
              </a:ext>
            </a:extLst>
          </p:cNvPr>
          <p:cNvSpPr txBox="1"/>
          <p:nvPr/>
        </p:nvSpPr>
        <p:spPr>
          <a:xfrm>
            <a:off x="3814354" y="1779117"/>
            <a:ext cx="614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비동기 동작 확인을 위한 단순 숫자 </a:t>
            </a:r>
            <a:r>
              <a:rPr kumimoji="1" lang="en-US" altLang="ko-KR" dirty="0"/>
              <a:t>Count Label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606894-E3B2-2D4B-B11A-F225E6C1A3B6}"/>
              </a:ext>
            </a:extLst>
          </p:cNvPr>
          <p:cNvSpPr txBox="1"/>
          <p:nvPr/>
        </p:nvSpPr>
        <p:spPr>
          <a:xfrm>
            <a:off x="3953691" y="3658998"/>
            <a:ext cx="452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위 </a:t>
            </a:r>
            <a:r>
              <a:rPr kumimoji="1" lang="en-US" altLang="ko-KR" dirty="0"/>
              <a:t>Label </a:t>
            </a:r>
            <a:r>
              <a:rPr kumimoji="1" lang="ko-KR" altLang="en-US" dirty="0"/>
              <a:t>을 제외한 </a:t>
            </a:r>
            <a:r>
              <a:rPr kumimoji="1" lang="en-US" altLang="ko-KR" dirty="0"/>
              <a:t>UI</a:t>
            </a:r>
            <a:r>
              <a:rPr kumimoji="1" lang="ko-KR" altLang="en-US" dirty="0"/>
              <a:t>는 상기 페이지에 작성한 바와 같은 기능을 가짐</a:t>
            </a:r>
          </a:p>
        </p:txBody>
      </p:sp>
    </p:spTree>
    <p:extLst>
      <p:ext uri="{BB962C8B-B14F-4D97-AF65-F5344CB8AC3E}">
        <p14:creationId xmlns:p14="http://schemas.microsoft.com/office/powerpoint/2010/main" val="224938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UI </a:t>
            </a:r>
            <a:r>
              <a:rPr lang="ko-KR" altLang="en-US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구성 </a:t>
            </a: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(Auto Layout)</a:t>
            </a:r>
            <a:r>
              <a:rPr lang="ko-KR" altLang="en-US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2CF226-471E-324B-B1BE-F7F837A2B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50" y="1330261"/>
            <a:ext cx="2868022" cy="52960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782220-431E-124C-A674-A324BA47EA33}"/>
              </a:ext>
            </a:extLst>
          </p:cNvPr>
          <p:cNvSpPr txBox="1"/>
          <p:nvPr/>
        </p:nvSpPr>
        <p:spPr>
          <a:xfrm>
            <a:off x="3522617" y="1254034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상단 </a:t>
            </a:r>
            <a:r>
              <a:rPr kumimoji="1" lang="en-US" altLang="ko-KR" dirty="0"/>
              <a:t>Label :</a:t>
            </a:r>
            <a:r>
              <a:rPr kumimoji="1" lang="ko-KR" altLang="en-US" dirty="0"/>
              <a:t> 위 오른쪽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F726E0-913D-C84D-BB05-BAD8F95C4971}"/>
              </a:ext>
            </a:extLst>
          </p:cNvPr>
          <p:cNvSpPr txBox="1"/>
          <p:nvPr/>
        </p:nvSpPr>
        <p:spPr>
          <a:xfrm>
            <a:off x="3522617" y="2122377"/>
            <a:ext cx="384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중앙 </a:t>
            </a:r>
            <a:r>
              <a:rPr kumimoji="1" lang="en-US" altLang="ko-KR" dirty="0" err="1"/>
              <a:t>ImageView</a:t>
            </a:r>
            <a:r>
              <a:rPr kumimoji="1" lang="en-US" altLang="ko-KR" dirty="0"/>
              <a:t> : </a:t>
            </a:r>
          </a:p>
          <a:p>
            <a:r>
              <a:rPr kumimoji="1" lang="en-US" altLang="ko-KR" dirty="0"/>
              <a:t>     </a:t>
            </a:r>
            <a:r>
              <a:rPr kumimoji="1" lang="ko-KR" altLang="en-US" dirty="0"/>
              <a:t>좌</a:t>
            </a:r>
            <a:r>
              <a:rPr kumimoji="1" lang="en-US" altLang="ko-KR" dirty="0"/>
              <a:t>, </a:t>
            </a:r>
            <a:r>
              <a:rPr kumimoji="1" lang="ko-KR" altLang="en-US" dirty="0"/>
              <a:t>우를 전체 뷰</a:t>
            </a:r>
            <a:endParaRPr kumimoji="1" lang="en-US" altLang="ko-KR" dirty="0"/>
          </a:p>
          <a:p>
            <a:r>
              <a:rPr kumimoji="1" lang="ko-KR" altLang="en-US" dirty="0"/>
              <a:t>     위를 상단 </a:t>
            </a:r>
            <a:r>
              <a:rPr kumimoji="1" lang="en-US" altLang="ko-KR" dirty="0"/>
              <a:t>Label</a:t>
            </a:r>
          </a:p>
          <a:p>
            <a:r>
              <a:rPr kumimoji="1" lang="en-US" altLang="ko-KR" dirty="0"/>
              <a:t>      Height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지정</a:t>
            </a:r>
            <a:endParaRPr kumimoji="1"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04933B-6F14-6541-B106-061664053EDE}"/>
              </a:ext>
            </a:extLst>
          </p:cNvPr>
          <p:cNvSpPr txBox="1"/>
          <p:nvPr/>
        </p:nvSpPr>
        <p:spPr>
          <a:xfrm>
            <a:off x="3522617" y="3821717"/>
            <a:ext cx="5900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하단 버튼</a:t>
            </a:r>
            <a:endParaRPr kumimoji="1" lang="en-US" altLang="ko-KR" dirty="0"/>
          </a:p>
          <a:p>
            <a:r>
              <a:rPr kumimoji="1" lang="ko-KR" altLang="en-US" dirty="0"/>
              <a:t>    일시정지 </a:t>
            </a:r>
            <a:r>
              <a:rPr kumimoji="1" lang="en-US" altLang="ko-KR" dirty="0"/>
              <a:t>: </a:t>
            </a:r>
            <a:r>
              <a:rPr kumimoji="1" lang="ko-KR" altLang="en-US" dirty="0"/>
              <a:t> 중앙에 위치 및 상단은 이미지 뷰와 붙임</a:t>
            </a:r>
            <a:endParaRPr kumimoji="1" lang="en-US" altLang="ko-KR" dirty="0"/>
          </a:p>
          <a:p>
            <a:r>
              <a:rPr kumimoji="1" lang="ko-KR" altLang="en-US" dirty="0"/>
              <a:t>    중지 </a:t>
            </a:r>
            <a:r>
              <a:rPr kumimoji="1" lang="en-US" altLang="ko-KR" dirty="0"/>
              <a:t>/ </a:t>
            </a:r>
            <a:r>
              <a:rPr kumimoji="1" lang="ko-KR" altLang="en-US" dirty="0"/>
              <a:t>재생 </a:t>
            </a:r>
            <a:r>
              <a:rPr kumimoji="1" lang="en-US" altLang="ko-KR" dirty="0"/>
              <a:t>: </a:t>
            </a:r>
            <a:r>
              <a:rPr kumimoji="1" lang="ko-KR" altLang="en-US" dirty="0"/>
              <a:t>일시정지와 동일한 </a:t>
            </a:r>
            <a:r>
              <a:rPr kumimoji="1" lang="en-US" altLang="ko-KR" dirty="0"/>
              <a:t>Y </a:t>
            </a:r>
            <a:r>
              <a:rPr kumimoji="1" lang="ko-KR" altLang="en-US" dirty="0"/>
              <a:t>위치를 가지며</a:t>
            </a:r>
            <a:endParaRPr kumimoji="1" lang="en-US" altLang="ko-KR" dirty="0"/>
          </a:p>
          <a:p>
            <a:r>
              <a:rPr kumimoji="1" lang="en-US" altLang="ko-KR" dirty="0"/>
              <a:t>			   </a:t>
            </a:r>
            <a:r>
              <a:rPr kumimoji="1" lang="ko-KR" altLang="en-US" dirty="0"/>
              <a:t>좌 </a:t>
            </a:r>
            <a:r>
              <a:rPr kumimoji="1" lang="en-US" altLang="ko-KR" dirty="0"/>
              <a:t>/ </a:t>
            </a:r>
            <a:r>
              <a:rPr kumimoji="1" lang="ko-KR" altLang="en-US" dirty="0"/>
              <a:t>우로 붙임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143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Project File Directory </a:t>
            </a:r>
            <a:r>
              <a:rPr lang="ko-KR" altLang="en-US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구성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D2DD54A-CF28-E040-80B0-0E9804855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85" y="1176563"/>
            <a:ext cx="2827745" cy="5170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A69144-9853-7A43-9435-DB404A54293D}"/>
              </a:ext>
            </a:extLst>
          </p:cNvPr>
          <p:cNvSpPr txBox="1"/>
          <p:nvPr/>
        </p:nvSpPr>
        <p:spPr>
          <a:xfrm>
            <a:off x="3910149" y="2238103"/>
            <a:ext cx="4778466" cy="3336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Assets : </a:t>
            </a:r>
            <a:r>
              <a:rPr kumimoji="1" lang="ko-KR" altLang="en-US" dirty="0"/>
              <a:t>스토리보드</a:t>
            </a:r>
            <a:r>
              <a:rPr kumimoji="1" lang="en-US" altLang="ko-KR" dirty="0"/>
              <a:t> </a:t>
            </a:r>
            <a:r>
              <a:rPr kumimoji="1" lang="ko-KR" altLang="en-US" dirty="0"/>
              <a:t>관련 파일</a:t>
            </a:r>
            <a:endParaRPr kumimoji="1"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Extension : Extension </a:t>
            </a:r>
            <a:r>
              <a:rPr kumimoji="1" lang="ko-KR" altLang="en-US" dirty="0"/>
              <a:t>관련 파일</a:t>
            </a:r>
            <a:endParaRPr kumimoji="1"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Model : Model </a:t>
            </a:r>
            <a:r>
              <a:rPr kumimoji="1" lang="ko-KR" altLang="en-US" dirty="0"/>
              <a:t>파일</a:t>
            </a:r>
            <a:endParaRPr kumimoji="1"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View : </a:t>
            </a:r>
            <a:r>
              <a:rPr kumimoji="1" lang="en-US" altLang="ko-KR" dirty="0" err="1"/>
              <a:t>ViewController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파일</a:t>
            </a:r>
            <a:endParaRPr kumimoji="1"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ViewModel</a:t>
            </a:r>
            <a:r>
              <a:rPr kumimoji="1" lang="en-US" altLang="ko-KR" dirty="0"/>
              <a:t> : </a:t>
            </a:r>
            <a:r>
              <a:rPr kumimoji="1" lang="en-US" altLang="ko-KR" dirty="0" err="1"/>
              <a:t>ViewModel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파일</a:t>
            </a:r>
            <a:endParaRPr kumimoji="1"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Common : </a:t>
            </a:r>
            <a:r>
              <a:rPr kumimoji="1" lang="ko-KR" altLang="en-US" dirty="0"/>
              <a:t>일반적으로 쓰일 상수 및 변수</a:t>
            </a:r>
          </a:p>
        </p:txBody>
      </p:sp>
    </p:spTree>
    <p:extLst>
      <p:ext uri="{BB962C8B-B14F-4D97-AF65-F5344CB8AC3E}">
        <p14:creationId xmlns:p14="http://schemas.microsoft.com/office/powerpoint/2010/main" val="3093433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Program 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13996-9271-E64B-A67B-005A0760C12B}"/>
              </a:ext>
            </a:extLst>
          </p:cNvPr>
          <p:cNvSpPr txBox="1"/>
          <p:nvPr/>
        </p:nvSpPr>
        <p:spPr>
          <a:xfrm>
            <a:off x="1297578" y="3217123"/>
            <a:ext cx="1367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REST API </a:t>
            </a:r>
            <a:r>
              <a:rPr kumimoji="1" lang="ko-KR" altLang="en-US" dirty="0"/>
              <a:t>호출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DBCCF-6C34-9F46-9CFF-57E6FD19A386}"/>
              </a:ext>
            </a:extLst>
          </p:cNvPr>
          <p:cNvSpPr txBox="1"/>
          <p:nvPr/>
        </p:nvSpPr>
        <p:spPr>
          <a:xfrm>
            <a:off x="2865121" y="4680741"/>
            <a:ext cx="1367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재생 버튼 입력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5D47FD-BA93-034A-AA9F-B41874EBB571}"/>
              </a:ext>
            </a:extLst>
          </p:cNvPr>
          <p:cNvSpPr txBox="1"/>
          <p:nvPr/>
        </p:nvSpPr>
        <p:spPr>
          <a:xfrm>
            <a:off x="5605281" y="3220131"/>
            <a:ext cx="136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앱 동작</a:t>
            </a:r>
            <a:endParaRPr kumimoji="1" lang="en-US" altLang="ko-KR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B5DF529-2CC4-2D44-AE03-6E32B953962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664824" y="3540289"/>
            <a:ext cx="3997234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73C1A09-29B3-FF42-9B93-96C923C1047B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3535680" y="3626427"/>
            <a:ext cx="13064" cy="105431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A5F5FFF-0F45-D94F-867E-061F17B605CA}"/>
              </a:ext>
            </a:extLst>
          </p:cNvPr>
          <p:cNvCxnSpPr/>
          <p:nvPr/>
        </p:nvCxnSpPr>
        <p:spPr>
          <a:xfrm flipH="1" flipV="1">
            <a:off x="3522616" y="2393640"/>
            <a:ext cx="13064" cy="105431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567BC7-5824-264B-B996-C20D36F07B76}"/>
              </a:ext>
            </a:extLst>
          </p:cNvPr>
          <p:cNvSpPr txBox="1"/>
          <p:nvPr/>
        </p:nvSpPr>
        <p:spPr>
          <a:xfrm>
            <a:off x="2614747" y="1753505"/>
            <a:ext cx="1815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LoadImageView</a:t>
            </a:r>
            <a:r>
              <a:rPr kumimoji="1" lang="en-US" altLang="ko-KR" dirty="0"/>
              <a:t>() </a:t>
            </a:r>
            <a:r>
              <a:rPr kumimoji="1" lang="ko-KR" altLang="en-US" dirty="0"/>
              <a:t>호출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86A021-0EFB-F64C-9536-493FDAC01781}"/>
              </a:ext>
            </a:extLst>
          </p:cNvPr>
          <p:cNvSpPr txBox="1"/>
          <p:nvPr/>
        </p:nvSpPr>
        <p:spPr>
          <a:xfrm>
            <a:off x="4654731" y="4680741"/>
            <a:ext cx="1367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중지 버튼</a:t>
            </a:r>
            <a:br>
              <a:rPr kumimoji="1" lang="en-US" altLang="ko-KR" dirty="0"/>
            </a:br>
            <a:r>
              <a:rPr kumimoji="1" lang="ko-KR" altLang="en-US" dirty="0"/>
              <a:t>입력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87A0EC1-BF4D-7543-8F0E-FF003ED2C1D3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5325290" y="3626427"/>
            <a:ext cx="13064" cy="105431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756D2FC-59C6-5642-8E51-20963A57D0B4}"/>
              </a:ext>
            </a:extLst>
          </p:cNvPr>
          <p:cNvCxnSpPr/>
          <p:nvPr/>
        </p:nvCxnSpPr>
        <p:spPr>
          <a:xfrm flipH="1" flipV="1">
            <a:off x="5312226" y="2393640"/>
            <a:ext cx="13064" cy="105431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28F303D-BB8F-E347-BDCB-CDE150DBE202}"/>
              </a:ext>
            </a:extLst>
          </p:cNvPr>
          <p:cNvSpPr txBox="1"/>
          <p:nvPr/>
        </p:nvSpPr>
        <p:spPr>
          <a:xfrm>
            <a:off x="4404357" y="1753505"/>
            <a:ext cx="1815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dispose() </a:t>
            </a:r>
          </a:p>
          <a:p>
            <a:pPr algn="ctr"/>
            <a:r>
              <a:rPr kumimoji="1" lang="ko-KR" altLang="en-US" dirty="0"/>
              <a:t>호출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666D3-22FC-3145-96F5-55DFE47C7E15}"/>
              </a:ext>
            </a:extLst>
          </p:cNvPr>
          <p:cNvSpPr txBox="1"/>
          <p:nvPr/>
        </p:nvSpPr>
        <p:spPr>
          <a:xfrm>
            <a:off x="1001487" y="3860448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GetImageInfo</a:t>
            </a:r>
            <a:r>
              <a:rPr kumimoji="1" lang="en-US" altLang="ko-KR" dirty="0"/>
              <a:t>()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30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API </a:t>
            </a:r>
            <a:r>
              <a:rPr lang="ko-KR" altLang="en-US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상세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B78353-3B15-684A-B65F-A76F66D74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" y="1378495"/>
            <a:ext cx="7752858" cy="43430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93F850-B2BF-E841-8F26-46EE68B75D1A}"/>
              </a:ext>
            </a:extLst>
          </p:cNvPr>
          <p:cNvSpPr txBox="1"/>
          <p:nvPr/>
        </p:nvSpPr>
        <p:spPr>
          <a:xfrm>
            <a:off x="618308" y="5721531"/>
            <a:ext cx="730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Callback </a:t>
            </a:r>
            <a:r>
              <a:rPr kumimoji="1" lang="ko-KR" altLang="en-US" dirty="0" err="1"/>
              <a:t>함수명으로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감싸져있지</a:t>
            </a:r>
            <a:r>
              <a:rPr kumimoji="1" lang="ko-KR" altLang="en-US" dirty="0"/>
              <a:t> 않은 </a:t>
            </a:r>
            <a:r>
              <a:rPr kumimoji="1" lang="ko-KR" altLang="en-US" dirty="0" err="1"/>
              <a:t>리턴값을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받기위해</a:t>
            </a:r>
            <a:r>
              <a:rPr kumimoji="1" lang="ko-KR" altLang="en-US" dirty="0"/>
              <a:t> 쿼리 추가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D7237A-A550-CA40-B5FC-1A0F23EB3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89" y="6287134"/>
            <a:ext cx="8786190" cy="3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01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Response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29C0B3-E5B6-644A-A6BE-3103596B5AF5}"/>
              </a:ext>
            </a:extLst>
          </p:cNvPr>
          <p:cNvSpPr txBox="1"/>
          <p:nvPr/>
        </p:nvSpPr>
        <p:spPr>
          <a:xfrm>
            <a:off x="2133600" y="4354286"/>
            <a:ext cx="485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버튼 </a:t>
            </a:r>
            <a:r>
              <a:rPr kumimoji="1" lang="ko-KR" altLang="en-US" dirty="0" err="1">
                <a:solidFill>
                  <a:schemeClr val="bg1"/>
                </a:solidFill>
              </a:rPr>
              <a:t>입력시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Timer</a:t>
            </a:r>
            <a:r>
              <a:rPr kumimoji="1" lang="ko-KR" altLang="en-US" dirty="0" err="1">
                <a:solidFill>
                  <a:schemeClr val="bg1"/>
                </a:solidFill>
              </a:rPr>
              <a:t>를</a:t>
            </a:r>
            <a:r>
              <a:rPr kumimoji="1" lang="ko-KR" altLang="en-US" dirty="0">
                <a:solidFill>
                  <a:schemeClr val="bg1"/>
                </a:solidFill>
              </a:rPr>
              <a:t> 구독하며 </a:t>
            </a:r>
            <a:r>
              <a:rPr kumimoji="1" lang="en-US" altLang="ko-KR" dirty="0">
                <a:solidFill>
                  <a:schemeClr val="bg1"/>
                </a:solidFill>
              </a:rPr>
              <a:t>4</a:t>
            </a:r>
            <a:r>
              <a:rPr kumimoji="1" lang="ko-KR" altLang="en-US" dirty="0">
                <a:solidFill>
                  <a:schemeClr val="bg1"/>
                </a:solidFill>
              </a:rPr>
              <a:t>초마다 </a:t>
            </a:r>
            <a:r>
              <a:rPr kumimoji="1" lang="en-US" altLang="ko-KR" dirty="0" err="1">
                <a:solidFill>
                  <a:schemeClr val="bg1"/>
                </a:solidFill>
              </a:rPr>
              <a:t>LoadImageView</a:t>
            </a:r>
            <a:r>
              <a:rPr kumimoji="1" lang="en-US" altLang="ko-KR" dirty="0">
                <a:solidFill>
                  <a:schemeClr val="bg1"/>
                </a:solidFill>
              </a:rPr>
              <a:t> </a:t>
            </a:r>
            <a:r>
              <a:rPr kumimoji="1" lang="ko-KR" altLang="en-US" dirty="0">
                <a:solidFill>
                  <a:schemeClr val="bg1"/>
                </a:solidFill>
              </a:rPr>
              <a:t>호출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23B5AC-94F7-A147-8C28-51F3E49C6834}"/>
              </a:ext>
            </a:extLst>
          </p:cNvPr>
          <p:cNvSpPr txBox="1"/>
          <p:nvPr/>
        </p:nvSpPr>
        <p:spPr>
          <a:xfrm>
            <a:off x="3061063" y="5243780"/>
            <a:ext cx="485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Timer  </a:t>
            </a:r>
            <a:r>
              <a:rPr kumimoji="1" lang="ko-KR" altLang="en-US" dirty="0">
                <a:solidFill>
                  <a:schemeClr val="bg1"/>
                </a:solidFill>
              </a:rPr>
              <a:t>구독 해제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24836D-1DBF-F345-8C8E-31307CE5F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95" y="1110525"/>
            <a:ext cx="6694005" cy="506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3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4542</TotalTime>
  <Words>375</Words>
  <Application>Microsoft Macintosh PowerPoint</Application>
  <PresentationFormat>화면 슬라이드 쇼(4:3)</PresentationFormat>
  <Paragraphs>92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함초롬돋움</vt:lpstr>
      <vt:lpstr>Arial</vt:lpstr>
      <vt:lpstr>Calibri</vt:lpstr>
      <vt:lpstr>Calibri Light</vt:lpstr>
      <vt:lpstr>Office 테마</vt:lpstr>
      <vt:lpstr>RxSwift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연구 스터디 과제 결과 보고서</dc:title>
  <dc:creator>정 영빈</dc:creator>
  <cp:lastModifiedBy>정 영빈</cp:lastModifiedBy>
  <cp:revision>90</cp:revision>
  <dcterms:created xsi:type="dcterms:W3CDTF">2019-01-24T01:25:30Z</dcterms:created>
  <dcterms:modified xsi:type="dcterms:W3CDTF">2019-03-22T04:22:28Z</dcterms:modified>
</cp:coreProperties>
</file>