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5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0FF"/>
    <a:srgbClr val="B3F2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/>
    <p:restoredTop sz="94549"/>
  </p:normalViewPr>
  <p:slideViewPr>
    <p:cSldViewPr snapToGrid="0" snapToObjects="1">
      <p:cViewPr varScale="1">
        <p:scale>
          <a:sx n="148" d="100"/>
          <a:sy n="148" d="100"/>
        </p:scale>
        <p:origin x="2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3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0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214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839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58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8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13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54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83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62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52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D094-F1F6-5540-88D5-F820FDAF2CA4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122F-4691-3A40-933F-88B4E0E8D1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4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>
                <a:solidFill>
                  <a:schemeClr val="accent1">
                    <a:lumMod val="75000"/>
                  </a:schemeClr>
                </a:solidFill>
              </a:rPr>
              <a:t>iOS</a:t>
            </a:r>
            <a:r>
              <a:rPr kumimoji="1" lang="ko-KR" altLang="en-US" sz="3000" b="1" u="sng" dirty="0">
                <a:solidFill>
                  <a:schemeClr val="accent1">
                    <a:lumMod val="75000"/>
                  </a:schemeClr>
                </a:solidFill>
              </a:rPr>
              <a:t> 연구 스터디 과제 결과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6"/>
            <a:ext cx="6858000" cy="124182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385717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C6F5FF-5ACF-5447-A344-E10F4799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9" y="1112807"/>
            <a:ext cx="2987512" cy="53415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70C661-B41D-4544-858F-13247D646B15}"/>
              </a:ext>
            </a:extLst>
          </p:cNvPr>
          <p:cNvSpPr/>
          <p:nvPr/>
        </p:nvSpPr>
        <p:spPr>
          <a:xfrm>
            <a:off x="2286000" y="2467153"/>
            <a:ext cx="1009292" cy="84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C0505-6D79-C64B-9F30-E5E72A449A15}"/>
              </a:ext>
            </a:extLst>
          </p:cNvPr>
          <p:cNvSpPr txBox="1"/>
          <p:nvPr/>
        </p:nvSpPr>
        <p:spPr>
          <a:xfrm>
            <a:off x="4157933" y="1304809"/>
            <a:ext cx="380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게이지 애니메이션</a:t>
            </a:r>
            <a:endParaRPr kumimoji="1" lang="en-US" altLang="ko-KR" dirty="0"/>
          </a:p>
          <a:p>
            <a:r>
              <a:rPr kumimoji="1" lang="en-US" altLang="ko-KR" dirty="0" err="1"/>
              <a:t>GaugeKit</a:t>
            </a:r>
            <a:r>
              <a:rPr kumimoji="1" lang="en-US" altLang="ko-KR" dirty="0"/>
              <a:t> Library </a:t>
            </a:r>
            <a:r>
              <a:rPr kumimoji="1" lang="ko-KR" altLang="en-US" dirty="0"/>
              <a:t>사용</a:t>
            </a:r>
            <a:endParaRPr kumimoji="1"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B43C09-B431-CA46-A5D4-58A764576C15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3295292" y="1627975"/>
            <a:ext cx="862641" cy="1261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866B7EA-91DE-9B4B-AA9E-7598D422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560" y="2841965"/>
            <a:ext cx="5466032" cy="569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C1510-FFF8-7349-AF35-2CDB565A882F}"/>
              </a:ext>
            </a:extLst>
          </p:cNvPr>
          <p:cNvSpPr txBox="1"/>
          <p:nvPr/>
        </p:nvSpPr>
        <p:spPr>
          <a:xfrm>
            <a:off x="3648974" y="3700732"/>
            <a:ext cx="461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점수를 랜덤으로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이후 </a:t>
            </a:r>
            <a:r>
              <a:rPr kumimoji="1" lang="en-US" altLang="ko-KR" dirty="0" err="1"/>
              <a:t>ViewController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에서 구독하여 </a:t>
            </a:r>
            <a:r>
              <a:rPr kumimoji="1" lang="en-US" altLang="ko-KR" dirty="0"/>
              <a:t>gauge, Label</a:t>
            </a:r>
            <a:r>
              <a:rPr kumimoji="1" lang="ko-KR" altLang="en-US" dirty="0"/>
              <a:t> 값 변경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453130-6FB7-9348-9F99-7C320ACDC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560" y="4636049"/>
            <a:ext cx="5450874" cy="15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7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2349C6-02E0-1845-BE8B-C0790E7D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9" y="1112807"/>
            <a:ext cx="2987512" cy="53415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CE4F95-28B8-D845-BDCB-3D8654816E0A}"/>
              </a:ext>
            </a:extLst>
          </p:cNvPr>
          <p:cNvSpPr/>
          <p:nvPr/>
        </p:nvSpPr>
        <p:spPr>
          <a:xfrm>
            <a:off x="389423" y="3260783"/>
            <a:ext cx="2905868" cy="388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DB699-1B08-2640-8753-E66AEDBEBD52}"/>
              </a:ext>
            </a:extLst>
          </p:cNvPr>
          <p:cNvSpPr txBox="1"/>
          <p:nvPr/>
        </p:nvSpPr>
        <p:spPr>
          <a:xfrm>
            <a:off x="3755264" y="1112807"/>
            <a:ext cx="50809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Separator – </a:t>
            </a:r>
            <a:r>
              <a:rPr kumimoji="1" lang="ko-KR" altLang="en-US" dirty="0"/>
              <a:t>가운데 레이블을 두고 양 옆에 선을 그림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선은 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뷰로 구현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LineView</a:t>
            </a:r>
            <a:r>
              <a:rPr kumimoji="1" lang="en-US" altLang="ko-KR" dirty="0"/>
              <a:t>( 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뷰</a:t>
            </a:r>
            <a:r>
              <a:rPr kumimoji="1" lang="en-US" altLang="ko-KR" dirty="0"/>
              <a:t>)</a:t>
            </a:r>
            <a:r>
              <a:rPr kumimoji="1" lang="ko-KR" altLang="en-US" dirty="0"/>
              <a:t> 내부에 </a:t>
            </a:r>
            <a:r>
              <a:rPr kumimoji="1" lang="en-US" altLang="ko-KR" dirty="0"/>
              <a:t>0,0</a:t>
            </a:r>
            <a:r>
              <a:rPr kumimoji="1" lang="ko-KR" altLang="en-US" dirty="0"/>
              <a:t> 에 </a:t>
            </a:r>
            <a:r>
              <a:rPr kumimoji="1" lang="en-US" altLang="ko-KR" dirty="0"/>
              <a:t>width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인 직선을 그림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UIBezierPath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예제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커스텀</a:t>
            </a:r>
            <a:r>
              <a:rPr kumimoji="1" lang="ko-KR" altLang="en-US" dirty="0"/>
              <a:t> 뷰가 </a:t>
            </a:r>
            <a:r>
              <a:rPr kumimoji="1" lang="ko-KR" altLang="en-US" dirty="0" err="1"/>
              <a:t>총운</a:t>
            </a:r>
            <a:r>
              <a:rPr kumimoji="1" lang="en-US" altLang="ko-KR" dirty="0"/>
              <a:t> Label</a:t>
            </a:r>
            <a:r>
              <a:rPr kumimoji="1" lang="ko-KR" altLang="en-US" dirty="0"/>
              <a:t> 양</a:t>
            </a:r>
            <a:r>
              <a:rPr kumimoji="1" lang="en-US" altLang="ko-KR" dirty="0"/>
              <a:t> </a:t>
            </a:r>
            <a:r>
              <a:rPr kumimoji="1" lang="ko-KR" altLang="en-US" dirty="0"/>
              <a:t>옆으로 있는 형태</a:t>
            </a:r>
            <a:endParaRPr kumimoji="1"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943AAA-5297-7542-93EF-DF3B9C0C0AD5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3295291" y="2682468"/>
            <a:ext cx="459973" cy="772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C9766A2A-67F2-0143-9A55-A8CD3DC6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84" y="5088790"/>
            <a:ext cx="5118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5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81DBBF-3224-E64F-A49A-A2667E57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3" y="2120061"/>
            <a:ext cx="3998952" cy="3789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B95BEF-2E69-9440-BC79-31A3E0ABDEB9}"/>
              </a:ext>
            </a:extLst>
          </p:cNvPr>
          <p:cNvSpPr txBox="1"/>
          <p:nvPr/>
        </p:nvSpPr>
        <p:spPr>
          <a:xfrm>
            <a:off x="216893" y="1155940"/>
            <a:ext cx="3828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Charts Library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r>
              <a:rPr kumimoji="1" lang="en-US" altLang="ko-KR" dirty="0"/>
              <a:t>Charts</a:t>
            </a:r>
            <a:r>
              <a:rPr kumimoji="1" lang="ko-KR" altLang="en-US" dirty="0"/>
              <a:t> 의 </a:t>
            </a:r>
            <a:r>
              <a:rPr kumimoji="1" lang="en-US" altLang="ko-KR" dirty="0"/>
              <a:t>Radar Chart</a:t>
            </a:r>
            <a:r>
              <a:rPr kumimoji="1" lang="ko-KR" altLang="en-US" dirty="0"/>
              <a:t> 예제 소스 중 필요한 것 만 가져와 사용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BCDFC-EA39-344B-9ABA-6B832560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74" y="120832"/>
            <a:ext cx="4226860" cy="3416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6195FB-91B4-684B-846D-0C1E8176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97" y="3820710"/>
            <a:ext cx="4731137" cy="27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1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971C91-FEA1-064B-8EB7-E48C7ABD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93" y="1655622"/>
            <a:ext cx="1833020" cy="4899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650AB-B6F4-784F-A83D-03AB1B1ADC9F}"/>
              </a:ext>
            </a:extLst>
          </p:cNvPr>
          <p:cNvSpPr txBox="1"/>
          <p:nvPr/>
        </p:nvSpPr>
        <p:spPr>
          <a:xfrm>
            <a:off x="389423" y="1009291"/>
            <a:ext cx="231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TableView</a:t>
            </a:r>
            <a:endParaRPr kumimoji="1" lang="en-US" altLang="ko-KR" dirty="0"/>
          </a:p>
          <a:p>
            <a:r>
              <a:rPr kumimoji="1" lang="ko-KR" altLang="en-US" dirty="0" err="1"/>
              <a:t>커스텀</a:t>
            </a:r>
            <a:r>
              <a:rPr kumimoji="1" lang="ko-KR" altLang="en-US" dirty="0"/>
              <a:t> 셀 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CF4179-BC6B-D549-BF8C-E1752E37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68" y="1248456"/>
            <a:ext cx="4320600" cy="1424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7DE497-1763-C349-B0A3-68EE371FDBCE}"/>
              </a:ext>
            </a:extLst>
          </p:cNvPr>
          <p:cNvSpPr txBox="1"/>
          <p:nvPr/>
        </p:nvSpPr>
        <p:spPr>
          <a:xfrm>
            <a:off x="2850412" y="2967335"/>
            <a:ext cx="5719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라인 뷰 하나를 </a:t>
            </a:r>
            <a:r>
              <a:rPr kumimoji="1" lang="en-US" altLang="ko-KR" dirty="0" err="1"/>
              <a:t>UIImageView</a:t>
            </a:r>
            <a:r>
              <a:rPr kumimoji="1" lang="ko-KR" altLang="en-US" dirty="0"/>
              <a:t> 가 덮고 있는 형태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이미지의 </a:t>
            </a:r>
            <a:r>
              <a:rPr kumimoji="1" lang="en-US" altLang="ko-KR" dirty="0"/>
              <a:t>Width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aspect Fit </a:t>
            </a:r>
            <a:r>
              <a:rPr kumimoji="1" lang="ko-KR" altLang="en-US" dirty="0"/>
              <a:t>을 적용하여 라인 옆의 마진을 구현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3150F-005F-824D-A495-A6063174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894" y="3921800"/>
            <a:ext cx="3950439" cy="26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0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F2147-4F24-E646-8A1D-2B0D8903BF5C}"/>
              </a:ext>
            </a:extLst>
          </p:cNvPr>
          <p:cNvSpPr txBox="1"/>
          <p:nvPr/>
        </p:nvSpPr>
        <p:spPr>
          <a:xfrm>
            <a:off x="389423" y="1043796"/>
            <a:ext cx="329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TableView</a:t>
            </a:r>
            <a:r>
              <a:rPr kumimoji="1" lang="en-US" altLang="ko-KR" dirty="0"/>
              <a:t> Setup</a:t>
            </a:r>
          </a:p>
          <a:p>
            <a:r>
              <a:rPr kumimoji="1" lang="en-US" altLang="ko-KR" dirty="0" err="1"/>
              <a:t>RxDataSource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DDE06-16FA-5C4E-AE74-34909377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3" y="1765180"/>
            <a:ext cx="5257556" cy="4049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AD657-F072-9F4C-B91A-D7F22C787DF6}"/>
              </a:ext>
            </a:extLst>
          </p:cNvPr>
          <p:cNvSpPr txBox="1"/>
          <p:nvPr/>
        </p:nvSpPr>
        <p:spPr>
          <a:xfrm>
            <a:off x="5874589" y="1765180"/>
            <a:ext cx="2363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세퍼레이터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r>
              <a:rPr kumimoji="1" lang="ko-KR" altLang="en-US" dirty="0"/>
              <a:t>스크롤 불가능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Selection </a:t>
            </a:r>
            <a:r>
              <a:rPr kumimoji="1" lang="ko-KR" altLang="en-US" dirty="0"/>
              <a:t>불가능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커스텀</a:t>
            </a:r>
            <a:r>
              <a:rPr kumimoji="1" lang="ko-KR" altLang="en-US" dirty="0"/>
              <a:t> 셀 불러오기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75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F2147-4F24-E646-8A1D-2B0D8903BF5C}"/>
              </a:ext>
            </a:extLst>
          </p:cNvPr>
          <p:cNvSpPr txBox="1"/>
          <p:nvPr/>
        </p:nvSpPr>
        <p:spPr>
          <a:xfrm>
            <a:off x="389423" y="1043796"/>
            <a:ext cx="329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TableView</a:t>
            </a:r>
            <a:r>
              <a:rPr kumimoji="1" lang="en-US" altLang="ko-KR" dirty="0"/>
              <a:t> Setup</a:t>
            </a:r>
          </a:p>
          <a:p>
            <a:r>
              <a:rPr kumimoji="1" lang="en-US" altLang="ko-KR" dirty="0" err="1"/>
              <a:t>RxDataSource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DDE06-16FA-5C4E-AE74-34909377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7364" r="594" b="8522"/>
          <a:stretch/>
        </p:blipFill>
        <p:spPr>
          <a:xfrm>
            <a:off x="260027" y="2053087"/>
            <a:ext cx="5226373" cy="21911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0F567C-2FD6-CE41-AB3F-A2933680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62" y="5346086"/>
            <a:ext cx="6096000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9228C-2947-D249-BB9D-5D7FEB4CFF73}"/>
              </a:ext>
            </a:extLst>
          </p:cNvPr>
          <p:cNvSpPr txBox="1"/>
          <p:nvPr/>
        </p:nvSpPr>
        <p:spPr>
          <a:xfrm>
            <a:off x="5589917" y="2579149"/>
            <a:ext cx="3424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커스텀셀에</a:t>
            </a:r>
            <a:r>
              <a:rPr kumimoji="1" lang="ko-KR" altLang="en-US" dirty="0"/>
              <a:t> 대한 재사용 가능한 셀 객체 반환 및 테이블에 추가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TableView</a:t>
            </a:r>
            <a:r>
              <a:rPr kumimoji="1" lang="ko-KR" altLang="en-US" dirty="0"/>
              <a:t> </a:t>
            </a:r>
            <a:r>
              <a:rPr kumimoji="1" lang="en-US" altLang="ko-KR" dirty="0"/>
              <a:t>Bind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95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0FC1B-DCAE-414C-BD01-810A4C0B2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9"/>
          <a:stretch/>
        </p:blipFill>
        <p:spPr>
          <a:xfrm>
            <a:off x="300727" y="901989"/>
            <a:ext cx="5401334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DC23B-0357-1446-BF10-F081403B5FFB}"/>
              </a:ext>
            </a:extLst>
          </p:cNvPr>
          <p:cNvSpPr txBox="1"/>
          <p:nvPr/>
        </p:nvSpPr>
        <p:spPr>
          <a:xfrm>
            <a:off x="5753819" y="2136338"/>
            <a:ext cx="3141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TableView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DataSource</a:t>
            </a:r>
            <a:r>
              <a:rPr kumimoji="1" lang="ko-KR" altLang="en-US" dirty="0"/>
              <a:t> 만들기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담을 데이터 구조체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구조체를 담을 섹션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섹션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정의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DC61D4-0AD4-CF4A-AA91-4CA1A094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68" y="5502081"/>
            <a:ext cx="6083300" cy="123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34122-7E5C-9E49-A6C8-7135666D77F4}"/>
              </a:ext>
            </a:extLst>
          </p:cNvPr>
          <p:cNvSpPr txBox="1"/>
          <p:nvPr/>
        </p:nvSpPr>
        <p:spPr>
          <a:xfrm>
            <a:off x="389423" y="5112869"/>
            <a:ext cx="396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구조체 배열에 </a:t>
            </a:r>
            <a:r>
              <a:rPr kumimoji="1" lang="en-US" altLang="ko-KR" dirty="0"/>
              <a:t>append </a:t>
            </a:r>
            <a:r>
              <a:rPr kumimoji="1" lang="ko-KR" altLang="en-US" dirty="0"/>
              <a:t>하는 형태</a:t>
            </a:r>
          </a:p>
        </p:txBody>
      </p:sp>
    </p:spTree>
    <p:extLst>
      <p:ext uri="{BB962C8B-B14F-4D97-AF65-F5344CB8AC3E}">
        <p14:creationId xmlns:p14="http://schemas.microsoft.com/office/powerpoint/2010/main" val="17881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86EECE-1B00-774A-8A7B-138953AEE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0506" r="-140"/>
          <a:stretch/>
        </p:blipFill>
        <p:spPr>
          <a:xfrm>
            <a:off x="386995" y="1828799"/>
            <a:ext cx="4323028" cy="10955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E4032CC-F308-7F49-9836-5E2A87F58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3" y="4114802"/>
            <a:ext cx="4711700" cy="119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6861A6-968A-2D4F-8D93-5E6A9498A99D}"/>
              </a:ext>
            </a:extLst>
          </p:cNvPr>
          <p:cNvSpPr txBox="1"/>
          <p:nvPr/>
        </p:nvSpPr>
        <p:spPr>
          <a:xfrm>
            <a:off x="5244861" y="1720840"/>
            <a:ext cx="3502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행운의 색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이미지 뷰 세 개를 두어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왼쪽부터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이라 하면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행운의 색이 세 개 일 땐 </a:t>
            </a:r>
            <a:endParaRPr kumimoji="1" lang="en-US" altLang="ko-KR" dirty="0"/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두개 일 땐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하나일 땐 </a:t>
            </a:r>
            <a:r>
              <a:rPr kumimoji="1" lang="en-US" altLang="ko-KR" dirty="0"/>
              <a:t>2</a:t>
            </a:r>
            <a:r>
              <a:rPr kumimoji="1" lang="ko-KR" altLang="en-US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10803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BE86DC-7B27-724D-B3A2-6FD2CCFF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6" y="1734389"/>
            <a:ext cx="6312373" cy="3976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E5E220-7800-E540-952F-D638FCA0054F}"/>
              </a:ext>
            </a:extLst>
          </p:cNvPr>
          <p:cNvSpPr txBox="1"/>
          <p:nvPr/>
        </p:nvSpPr>
        <p:spPr>
          <a:xfrm>
            <a:off x="5321264" y="2320505"/>
            <a:ext cx="3536830" cy="1754326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각종 </a:t>
            </a:r>
            <a:r>
              <a:rPr kumimoji="1" lang="ko-KR" altLang="en-US" dirty="0" err="1"/>
              <a:t>이미지뷰</a:t>
            </a:r>
            <a:r>
              <a:rPr kumimoji="1" lang="ko-KR" altLang="en-US" dirty="0"/>
              <a:t> 원형으로 변경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행운의 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방향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CornerRadius</a:t>
            </a:r>
            <a:r>
              <a:rPr kumimoji="1" lang="en-US" altLang="ko-KR" dirty="0"/>
              <a:t> </a:t>
            </a:r>
            <a:r>
              <a:rPr kumimoji="1" lang="ko-KR" altLang="en-US" dirty="0"/>
              <a:t>조정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윤곽 두께 조정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윤곽 색 조정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248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 하고 싶은 것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B446D1-DEB0-6444-820D-79D6A50E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8" y="1600329"/>
            <a:ext cx="6886482" cy="3144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C2A920-A558-CF4C-A58F-632F1F0733FE}"/>
              </a:ext>
            </a:extLst>
          </p:cNvPr>
          <p:cNvSpPr txBox="1"/>
          <p:nvPr/>
        </p:nvSpPr>
        <p:spPr>
          <a:xfrm>
            <a:off x="982111" y="5213225"/>
            <a:ext cx="688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r>
              <a:rPr kumimoji="1" lang="ko-KR" altLang="en-US" dirty="0"/>
              <a:t> 보단 </a:t>
            </a:r>
            <a:r>
              <a:rPr kumimoji="1" lang="en-US" altLang="ko-KR" dirty="0"/>
              <a:t>bind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사용하고 싶지만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if </a:t>
            </a:r>
            <a:r>
              <a:rPr kumimoji="1" lang="ko-KR" altLang="en-US" dirty="0"/>
              <a:t>문으로 개수를 알고 뷰에 띄워야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39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519620" y="446850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06EAC-C01D-5F41-B995-C650D84F36CC}"/>
              </a:ext>
            </a:extLst>
          </p:cNvPr>
          <p:cNvSpPr txBox="1"/>
          <p:nvPr/>
        </p:nvSpPr>
        <p:spPr>
          <a:xfrm>
            <a:off x="1332781" y="3186626"/>
            <a:ext cx="19538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5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en-US" altLang="ko-KR" sz="1350" b="1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kumimoji="1" lang="en-US" altLang="ko-KR" sz="1350" b="1" dirty="0">
                <a:solidFill>
                  <a:schemeClr val="accent1">
                    <a:lumMod val="75000"/>
                  </a:schemeClr>
                </a:solidFill>
              </a:rPr>
              <a:t> UI Study</a:t>
            </a:r>
          </a:p>
          <a:p>
            <a:pPr algn="ctr"/>
            <a:r>
              <a:rPr kumimoji="1" lang="ko-KR" altLang="en-US" sz="1350" b="1" dirty="0">
                <a:solidFill>
                  <a:schemeClr val="accent1">
                    <a:lumMod val="75000"/>
                  </a:schemeClr>
                </a:solidFill>
              </a:rPr>
              <a:t>클로버 이미테이션</a:t>
            </a:r>
          </a:p>
        </p:txBody>
      </p:sp>
      <p:cxnSp>
        <p:nvCxnSpPr>
          <p:cNvPr id="11" name="직선 연결선 4">
            <a:extLst>
              <a:ext uri="{FF2B5EF4-FFF2-40B4-BE49-F238E27FC236}">
                <a16:creationId xmlns:a16="http://schemas.microsoft.com/office/drawing/2014/main" id="{F3909F35-55B2-C443-9B94-B58612BBC0BE}"/>
              </a:ext>
            </a:extLst>
          </p:cNvPr>
          <p:cNvCxnSpPr>
            <a:cxnSpLocks/>
          </p:cNvCxnSpPr>
          <p:nvPr/>
        </p:nvCxnSpPr>
        <p:spPr>
          <a:xfrm>
            <a:off x="4555053" y="1945861"/>
            <a:ext cx="0" cy="30439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F45D3C-C97D-D440-B692-0A8FF19038BE}"/>
              </a:ext>
            </a:extLst>
          </p:cNvPr>
          <p:cNvSpPr txBox="1">
            <a:spLocks/>
          </p:cNvSpPr>
          <p:nvPr/>
        </p:nvSpPr>
        <p:spPr>
          <a:xfrm>
            <a:off x="4987480" y="2271035"/>
            <a:ext cx="2970413" cy="256224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과제 상세</a:t>
            </a:r>
            <a:endParaRPr lang="en-US" altLang="ko-KR" sz="13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E91C2-0DF3-1C46-89A2-E0301DA496B4}"/>
              </a:ext>
            </a:extLst>
          </p:cNvPr>
          <p:cNvSpPr txBox="1">
            <a:spLocks/>
          </p:cNvSpPr>
          <p:nvPr/>
        </p:nvSpPr>
        <p:spPr>
          <a:xfrm>
            <a:off x="4987480" y="2663537"/>
            <a:ext cx="2970413" cy="256224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UI</a:t>
            </a:r>
            <a:r>
              <a:rPr lang="ko-KR" altLang="en-US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구성</a:t>
            </a:r>
            <a:endParaRPr lang="en-US" altLang="ko-KR" sz="13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C4D63C-A81E-534E-981C-7AF2B08FD6AC}"/>
              </a:ext>
            </a:extLst>
          </p:cNvPr>
          <p:cNvSpPr txBox="1">
            <a:spLocks/>
          </p:cNvSpPr>
          <p:nvPr/>
        </p:nvSpPr>
        <p:spPr>
          <a:xfrm>
            <a:off x="4987480" y="3422659"/>
            <a:ext cx="2970413" cy="256224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</a:t>
            </a:r>
            <a:r>
              <a:rPr lang="en-US" altLang="ko-KR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View Controller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F484F7B-97BD-0043-8A92-A90E5AF3CC5E}"/>
              </a:ext>
            </a:extLst>
          </p:cNvPr>
          <p:cNvSpPr txBox="1">
            <a:spLocks/>
          </p:cNvSpPr>
          <p:nvPr/>
        </p:nvSpPr>
        <p:spPr>
          <a:xfrm>
            <a:off x="4987480" y="3819476"/>
            <a:ext cx="2970413" cy="256224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</a:t>
            </a:r>
            <a:r>
              <a:rPr lang="en-US" altLang="ko-KR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데이터 모델</a:t>
            </a:r>
            <a:endParaRPr lang="en-US" altLang="ko-KR" sz="13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7B5CEC-0B1A-F047-8646-04AA274B2C14}"/>
              </a:ext>
            </a:extLst>
          </p:cNvPr>
          <p:cNvSpPr txBox="1">
            <a:spLocks/>
          </p:cNvSpPr>
          <p:nvPr/>
        </p:nvSpPr>
        <p:spPr>
          <a:xfrm>
            <a:off x="4987480" y="3045122"/>
            <a:ext cx="2970413" cy="256224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프로젝트 구성</a:t>
            </a:r>
            <a:endParaRPr lang="en-US" altLang="ko-KR" sz="13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E1DDD0A-42DB-CC42-9FF0-010EAF3725F9}"/>
              </a:ext>
            </a:extLst>
          </p:cNvPr>
          <p:cNvSpPr txBox="1">
            <a:spLocks/>
          </p:cNvSpPr>
          <p:nvPr/>
        </p:nvSpPr>
        <p:spPr>
          <a:xfrm>
            <a:off x="4987480" y="4216293"/>
            <a:ext cx="2970413" cy="256224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6.</a:t>
            </a:r>
            <a:r>
              <a:rPr lang="en-US" altLang="ko-KR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 방법 상세</a:t>
            </a:r>
            <a:endParaRPr lang="en-US" altLang="ko-KR" sz="13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C23B465-667B-0D46-8A55-B28C4FD3C269}"/>
              </a:ext>
            </a:extLst>
          </p:cNvPr>
          <p:cNvSpPr txBox="1">
            <a:spLocks/>
          </p:cNvSpPr>
          <p:nvPr/>
        </p:nvSpPr>
        <p:spPr>
          <a:xfrm>
            <a:off x="4987480" y="4576990"/>
            <a:ext cx="2970413" cy="256224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7.</a:t>
            </a:r>
            <a:r>
              <a:rPr lang="en-US" altLang="ko-KR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개선 하고 싶은 내용</a:t>
            </a:r>
            <a:endParaRPr lang="en-US" altLang="ko-KR" sz="13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4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 상세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5E652-462D-0A4A-97F2-2EB9A871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3"/>
          <a:stretch/>
        </p:blipFill>
        <p:spPr>
          <a:xfrm>
            <a:off x="292816" y="1117260"/>
            <a:ext cx="1985075" cy="40376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3086E1-1F7F-7A42-9707-039B7B5B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31" y="872841"/>
            <a:ext cx="2355966" cy="48394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34DF3F-9115-7841-A0D5-C17D6AE64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676" y="1003676"/>
            <a:ext cx="3520508" cy="4573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FE1DB2-EF90-934A-A115-364DAF3EADE4}"/>
              </a:ext>
            </a:extLst>
          </p:cNvPr>
          <p:cNvSpPr txBox="1"/>
          <p:nvPr/>
        </p:nvSpPr>
        <p:spPr>
          <a:xfrm>
            <a:off x="957532" y="5952226"/>
            <a:ext cx="564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클로버 어플리케이션 일부 화면 구현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상기 화면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오늘의 운세 풀이</a:t>
            </a:r>
            <a:r>
              <a:rPr kumimoji="1" lang="en-US" altLang="ko-KR" dirty="0"/>
              <a:t>)</a:t>
            </a:r>
            <a:r>
              <a:rPr kumimoji="1"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279382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 상세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B0D69-B375-2945-A685-FF9A12EB621E}"/>
              </a:ext>
            </a:extLst>
          </p:cNvPr>
          <p:cNvSpPr txBox="1"/>
          <p:nvPr/>
        </p:nvSpPr>
        <p:spPr>
          <a:xfrm>
            <a:off x="86264" y="1104182"/>
            <a:ext cx="9057736" cy="499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화면 </a:t>
            </a:r>
            <a:r>
              <a:rPr lang="ko-KR" altLang="en-US" dirty="0" err="1"/>
              <a:t>최상단의</a:t>
            </a:r>
            <a:r>
              <a:rPr lang="ko-KR" altLang="en-US" dirty="0"/>
              <a:t> 유저 프로필 영역은 </a:t>
            </a:r>
            <a:r>
              <a:rPr lang="ko-KR" altLang="en-US" dirty="0" err="1"/>
              <a:t>커스텀뷰로</a:t>
            </a:r>
            <a:r>
              <a:rPr lang="ko-KR" altLang="en-US" dirty="0"/>
              <a:t> 생성하여 삽입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</a:t>
            </a:r>
            <a:r>
              <a:rPr lang="ko-KR" altLang="en-US" dirty="0" err="1"/>
              <a:t>애정운</a:t>
            </a:r>
            <a:r>
              <a:rPr lang="en-US" altLang="ko-KR" dirty="0"/>
              <a:t>, </a:t>
            </a:r>
            <a:r>
              <a:rPr lang="ko-KR" altLang="en-US" dirty="0" err="1"/>
              <a:t>학업운</a:t>
            </a:r>
            <a:r>
              <a:rPr lang="en-US" altLang="ko-KR" dirty="0"/>
              <a:t>, </a:t>
            </a:r>
            <a:r>
              <a:rPr lang="ko-KR" altLang="en-US" dirty="0" err="1"/>
              <a:t>사업운</a:t>
            </a:r>
            <a:r>
              <a:rPr lang="en-US" altLang="ko-KR" dirty="0"/>
              <a:t>, </a:t>
            </a:r>
            <a:r>
              <a:rPr lang="ko-KR" altLang="en-US" dirty="0" err="1"/>
              <a:t>건강운</a:t>
            </a:r>
            <a:r>
              <a:rPr lang="en-US" altLang="ko-KR" dirty="0"/>
              <a:t>, </a:t>
            </a:r>
            <a:r>
              <a:rPr lang="ko-KR" altLang="en-US" dirty="0"/>
              <a:t>금전운은 항상 동일한 순서대로 나타남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화면 내의 모든 </a:t>
            </a:r>
            <a:r>
              <a:rPr lang="ko-KR" altLang="en-US" dirty="0" err="1"/>
              <a:t>설명글의</a:t>
            </a:r>
            <a:r>
              <a:rPr lang="ko-KR" altLang="en-US" dirty="0"/>
              <a:t> 길이는 유동적이며</a:t>
            </a:r>
            <a:r>
              <a:rPr lang="en-US" altLang="ko-KR" dirty="0"/>
              <a:t>, </a:t>
            </a:r>
            <a:r>
              <a:rPr lang="ko-KR" altLang="en-US" dirty="0"/>
              <a:t>길이에 따라 해당 </a:t>
            </a:r>
            <a:r>
              <a:rPr lang="ko-KR" altLang="en-US" dirty="0" err="1"/>
              <a:t>설명글의</a:t>
            </a:r>
            <a:r>
              <a:rPr lang="ko-KR" altLang="en-US" dirty="0"/>
              <a:t> 영역이 확장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행운의 방향 </a:t>
            </a:r>
            <a:r>
              <a:rPr lang="en-US" altLang="ko-KR" dirty="0"/>
              <a:t>: </a:t>
            </a:r>
            <a:r>
              <a:rPr lang="ko-KR" altLang="en-US" dirty="0"/>
              <a:t>동쪽</a:t>
            </a:r>
            <a:r>
              <a:rPr lang="en-US" altLang="ko-KR" dirty="0"/>
              <a:t>,</a:t>
            </a:r>
            <a:r>
              <a:rPr lang="ko-KR" altLang="en-US" dirty="0"/>
              <a:t>서쪽</a:t>
            </a:r>
            <a:r>
              <a:rPr lang="en-US" altLang="ko-KR" dirty="0"/>
              <a:t>,</a:t>
            </a:r>
            <a:r>
              <a:rPr lang="ko-KR" altLang="en-US" dirty="0"/>
              <a:t>남쪽</a:t>
            </a:r>
            <a:r>
              <a:rPr lang="en-US" altLang="ko-KR" dirty="0"/>
              <a:t>,</a:t>
            </a:r>
            <a:r>
              <a:rPr lang="ko-KR" altLang="en-US" dirty="0"/>
              <a:t>북쪽 </a:t>
            </a:r>
            <a:r>
              <a:rPr lang="en-US" altLang="ko-KR" dirty="0"/>
              <a:t>4</a:t>
            </a:r>
            <a:r>
              <a:rPr lang="ko-KR" altLang="en-US" dirty="0"/>
              <a:t>개의 데이터 중에 </a:t>
            </a:r>
            <a:r>
              <a:rPr lang="en-US" altLang="ko-KR" dirty="0"/>
              <a:t>1~2</a:t>
            </a:r>
            <a:r>
              <a:rPr lang="ko-KR" altLang="en-US" dirty="0"/>
              <a:t>개의 데이터를 나타내도록  구성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행운의 색    </a:t>
            </a:r>
            <a:r>
              <a:rPr lang="en-US" altLang="ko-KR" dirty="0"/>
              <a:t>: 6</a:t>
            </a:r>
            <a:r>
              <a:rPr lang="ko-KR" altLang="en-US" dirty="0"/>
              <a:t>가지의 임의의 색상을 선정하고</a:t>
            </a:r>
            <a:r>
              <a:rPr lang="en-US" altLang="ko-KR" dirty="0"/>
              <a:t>, </a:t>
            </a:r>
            <a:r>
              <a:rPr lang="ko-KR" altLang="en-US" dirty="0"/>
              <a:t>그중 </a:t>
            </a:r>
            <a:r>
              <a:rPr lang="en-US" altLang="ko-KR" dirty="0"/>
              <a:t>1~3</a:t>
            </a:r>
            <a:r>
              <a:rPr lang="ko-KR" altLang="en-US" dirty="0"/>
              <a:t>개의 색을 임의로 나타내도록 구성</a:t>
            </a:r>
            <a:r>
              <a:rPr lang="en-US" altLang="ko-KR" dirty="0"/>
              <a:t>. (</a:t>
            </a:r>
            <a:r>
              <a:rPr lang="ko-KR" altLang="en-US" dirty="0" err="1"/>
              <a:t>갯수에</a:t>
            </a:r>
            <a:r>
              <a:rPr lang="ko-KR" altLang="en-US" dirty="0"/>
              <a:t> 따른 </a:t>
            </a:r>
            <a:r>
              <a:rPr lang="en-US" altLang="ko-KR" dirty="0"/>
              <a:t>UI </a:t>
            </a:r>
            <a:r>
              <a:rPr lang="ko-KR" altLang="en-US" dirty="0"/>
              <a:t>모양을 고려할 것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행운의 색 </a:t>
            </a:r>
            <a:r>
              <a:rPr lang="en-US" altLang="ko-KR" dirty="0"/>
              <a:t>: 1~20</a:t>
            </a:r>
            <a:r>
              <a:rPr lang="ko-KR" altLang="en-US" dirty="0" err="1"/>
              <a:t>까지의</a:t>
            </a:r>
            <a:r>
              <a:rPr lang="ko-KR" altLang="en-US" dirty="0"/>
              <a:t> 정수 </a:t>
            </a:r>
            <a:r>
              <a:rPr lang="en-US" altLang="ko-KR" dirty="0"/>
              <a:t>20</a:t>
            </a:r>
            <a:r>
              <a:rPr lang="ko-KR" altLang="en-US" dirty="0"/>
              <a:t>개의 데이터 중에 </a:t>
            </a:r>
            <a:r>
              <a:rPr lang="en-US" altLang="ko-KR" dirty="0"/>
              <a:t>1~2</a:t>
            </a:r>
            <a:r>
              <a:rPr lang="ko-KR" altLang="en-US" dirty="0"/>
              <a:t>개의 데이터를 나타내도록 구성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화면을 구성하는데 사용 되는 모든 데이터는 </a:t>
            </a:r>
            <a:r>
              <a:rPr lang="en-US" altLang="ko-KR" dirty="0"/>
              <a:t>model</a:t>
            </a:r>
            <a:r>
              <a:rPr lang="ko-KR" altLang="en-US" dirty="0"/>
              <a:t>을 만들어 사용합니다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9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D8EC5F-B5D8-634A-B25F-1F80B4C9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3" y="1001450"/>
            <a:ext cx="2373651" cy="572794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구성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B3594A-FD77-134B-ACE5-C3288CB8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09" y="1001450"/>
            <a:ext cx="2373651" cy="57279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A54BB9-34F0-9A4C-9A7F-F6A07D3C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743" y="1001448"/>
            <a:ext cx="2373651" cy="57279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6E4C6F-4F66-6740-A465-F73DC22D8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565" y="1001446"/>
            <a:ext cx="2373650" cy="5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구성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63AD2B-688F-A645-B7C7-19B74AE6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1599002"/>
            <a:ext cx="3200400" cy="307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2FA2C-E267-6B4F-81B6-8388A6E5C703}"/>
              </a:ext>
            </a:extLst>
          </p:cNvPr>
          <p:cNvSpPr txBox="1"/>
          <p:nvPr/>
        </p:nvSpPr>
        <p:spPr>
          <a:xfrm>
            <a:off x="4572000" y="2070339"/>
            <a:ext cx="3303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Model</a:t>
            </a:r>
          </a:p>
          <a:p>
            <a:r>
              <a:rPr kumimoji="1" lang="en-US" altLang="ko-KR" dirty="0"/>
              <a:t>Model Creator</a:t>
            </a:r>
          </a:p>
          <a:p>
            <a:r>
              <a:rPr kumimoji="1" lang="en-US" altLang="ko-KR" dirty="0" err="1"/>
              <a:t>ViewModel</a:t>
            </a:r>
            <a:endParaRPr kumimoji="1" lang="en-US" altLang="ko-KR" dirty="0"/>
          </a:p>
          <a:p>
            <a:r>
              <a:rPr kumimoji="1" lang="en-US" altLang="ko-KR" dirty="0" err="1"/>
              <a:t>CustomView</a:t>
            </a:r>
            <a:endParaRPr kumimoji="1" lang="en-US" altLang="ko-KR" dirty="0"/>
          </a:p>
          <a:p>
            <a:r>
              <a:rPr kumimoji="1" lang="en-US" altLang="ko-KR" dirty="0" err="1"/>
              <a:t>Extenstion</a:t>
            </a:r>
            <a:endParaRPr kumimoji="1" lang="en-US" altLang="ko-KR" dirty="0"/>
          </a:p>
          <a:p>
            <a:r>
              <a:rPr kumimoji="1" lang="en-US" altLang="ko-KR" dirty="0"/>
              <a:t>  - make </a:t>
            </a:r>
            <a:r>
              <a:rPr kumimoji="1" lang="en-US" altLang="ko-KR" dirty="0" err="1"/>
              <a:t>ImageView</a:t>
            </a:r>
            <a:r>
              <a:rPr kumimoji="1" lang="en-US" altLang="ko-KR" dirty="0"/>
              <a:t> Circle</a:t>
            </a:r>
          </a:p>
          <a:p>
            <a:r>
              <a:rPr kumimoji="1" lang="en-US" altLang="ko-KR" dirty="0"/>
              <a:t>  - make </a:t>
            </a:r>
            <a:r>
              <a:rPr kumimoji="1" lang="en-US" altLang="ko-KR" dirty="0" err="1"/>
              <a:t>ImageView</a:t>
            </a:r>
            <a:r>
              <a:rPr kumimoji="1" lang="ko-KR" altLang="en-US" dirty="0"/>
              <a:t>’</a:t>
            </a:r>
            <a:r>
              <a:rPr kumimoji="1" lang="en-US" altLang="ko-KR" dirty="0"/>
              <a:t>s Shadow</a:t>
            </a:r>
          </a:p>
          <a:p>
            <a:r>
              <a:rPr kumimoji="1" lang="en-US" altLang="ko-KR" dirty="0"/>
              <a:t>View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6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Controller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1140F6-EEBB-8B49-81F0-371DF988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3" y="1465412"/>
            <a:ext cx="5131720" cy="44695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C45A5-CC66-2945-A264-121CBEACC0F3}"/>
              </a:ext>
            </a:extLst>
          </p:cNvPr>
          <p:cNvSpPr txBox="1"/>
          <p:nvPr/>
        </p:nvSpPr>
        <p:spPr>
          <a:xfrm>
            <a:off x="5469147" y="2250415"/>
            <a:ext cx="3321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ViewDidLoad</a:t>
            </a:r>
            <a:r>
              <a:rPr kumimoji="1" lang="en-US" altLang="ko-KR" dirty="0"/>
              <a:t>   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Chart </a:t>
            </a:r>
            <a:r>
              <a:rPr kumimoji="1" lang="en-US" altLang="ko-KR" dirty="0" err="1"/>
              <a:t>Initalize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TableView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Init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BindUI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 err="1"/>
              <a:t>ViewDidAppear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TableView</a:t>
            </a:r>
            <a:r>
              <a:rPr kumimoji="1" lang="en-US" altLang="ko-KR" dirty="0"/>
              <a:t> Height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ViewInit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Unsae</a:t>
            </a:r>
            <a:r>
              <a:rPr kumimoji="1" lang="en-US" altLang="ko-KR" dirty="0"/>
              <a:t> Score Animation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5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모델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9861B8-4CD4-BE4B-93EF-22B162A5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2" y="1141938"/>
            <a:ext cx="2933700" cy="161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6DE0E-FA8D-F444-BB41-EB6ABFE666A3}"/>
              </a:ext>
            </a:extLst>
          </p:cNvPr>
          <p:cNvSpPr txBox="1"/>
          <p:nvPr/>
        </p:nvSpPr>
        <p:spPr>
          <a:xfrm>
            <a:off x="4166919" y="1141938"/>
            <a:ext cx="4554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프로필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프로필 관련 데이터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운세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전체 </a:t>
            </a:r>
            <a:r>
              <a:rPr kumimoji="1" lang="en-US" altLang="ko-KR" dirty="0"/>
              <a:t>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구성하는 데이터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행운의 방향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숫자 제외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ThingOfLuckModel</a:t>
            </a:r>
            <a:r>
              <a:rPr kumimoji="1" lang="en-US" altLang="ko-KR" dirty="0"/>
              <a:t> - </a:t>
            </a:r>
            <a:r>
              <a:rPr kumimoji="1" lang="ko-KR" altLang="en-US" dirty="0"/>
              <a:t>행운의 방향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숫자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F6596-B88C-564A-A030-56E92476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3" y="3211453"/>
            <a:ext cx="4710383" cy="3354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D884D-9B58-6E4B-812D-F44449CFFF39}"/>
              </a:ext>
            </a:extLst>
          </p:cNvPr>
          <p:cNvSpPr txBox="1"/>
          <p:nvPr/>
        </p:nvSpPr>
        <p:spPr>
          <a:xfrm>
            <a:off x="5383244" y="4166559"/>
            <a:ext cx="333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Creator </a:t>
            </a:r>
            <a:r>
              <a:rPr kumimoji="1" lang="ko-KR" altLang="en-US" dirty="0"/>
              <a:t>에서</a:t>
            </a:r>
            <a:endParaRPr kumimoji="1" lang="en-US" altLang="ko-KR" dirty="0"/>
          </a:p>
          <a:p>
            <a:r>
              <a:rPr kumimoji="1" lang="en-US" altLang="ko-KR" dirty="0" err="1"/>
              <a:t>Observable.just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인스턴스를 </a:t>
            </a:r>
            <a:r>
              <a:rPr kumimoji="1" lang="ko-KR" altLang="en-US" dirty="0" err="1"/>
              <a:t>옵저버블로</a:t>
            </a:r>
            <a:r>
              <a:rPr kumimoji="1" lang="ko-KR" altLang="en-US" dirty="0"/>
              <a:t> 변환하여 반환</a:t>
            </a:r>
          </a:p>
        </p:txBody>
      </p:sp>
    </p:spTree>
    <p:extLst>
      <p:ext uri="{BB962C8B-B14F-4D97-AF65-F5344CB8AC3E}">
        <p14:creationId xmlns:p14="http://schemas.microsoft.com/office/powerpoint/2010/main" val="10046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9423" y="291626"/>
            <a:ext cx="4320600" cy="58121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방법</a:t>
            </a:r>
            <a:endParaRPr lang="en-US" altLang="ko-KR" sz="2850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88F6EA-C841-CB47-8BF4-4FA0E70F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9" y="1069675"/>
            <a:ext cx="2987512" cy="5341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1F845-B0EF-8B49-A45C-7767BBF549D1}"/>
              </a:ext>
            </a:extLst>
          </p:cNvPr>
          <p:cNvSpPr txBox="1"/>
          <p:nvPr/>
        </p:nvSpPr>
        <p:spPr>
          <a:xfrm>
            <a:off x="2424023" y="841110"/>
            <a:ext cx="116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스토리보드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3E464B-C145-DE4E-AD48-9E7E13B24DC5}"/>
              </a:ext>
            </a:extLst>
          </p:cNvPr>
          <p:cNvSpPr/>
          <p:nvPr/>
        </p:nvSpPr>
        <p:spPr>
          <a:xfrm>
            <a:off x="612475" y="1828800"/>
            <a:ext cx="2786333" cy="448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D52D9-DE94-2446-8B0E-859A460E2EA0}"/>
              </a:ext>
            </a:extLst>
          </p:cNvPr>
          <p:cNvSpPr txBox="1"/>
          <p:nvPr/>
        </p:nvSpPr>
        <p:spPr>
          <a:xfrm>
            <a:off x="4304582" y="1221440"/>
            <a:ext cx="38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프로필 영역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뷰로 구현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65594A-A7A3-A841-A2EF-C86000946A93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3398808" y="1406106"/>
            <a:ext cx="905774" cy="646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D868A12-1D07-7A42-8E8B-D81F75BA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41" y="1978190"/>
            <a:ext cx="5029200" cy="901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2BAFDA-DB5D-F04D-AB37-D5768FAE5285}"/>
              </a:ext>
            </a:extLst>
          </p:cNvPr>
          <p:cNvSpPr txBox="1"/>
          <p:nvPr/>
        </p:nvSpPr>
        <p:spPr>
          <a:xfrm>
            <a:off x="3640349" y="4615132"/>
            <a:ext cx="48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상기 함수를 이용하여 동그란 이미지 뷰 사용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2BB7B3-5873-D14A-90B8-3E8F1A133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95" y="3121270"/>
            <a:ext cx="4382219" cy="8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7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480</Words>
  <Application>Microsoft Macintosh PowerPoint</Application>
  <PresentationFormat>화면 슬라이드 쇼(4:3)</PresentationFormat>
  <Paragraphs>126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함초롬돋움</vt:lpstr>
      <vt:lpstr>Arial</vt:lpstr>
      <vt:lpstr>Calibri</vt:lpstr>
      <vt:lpstr>Calibri Light</vt:lpstr>
      <vt:lpstr>Office 테마</vt:lpstr>
      <vt:lpstr>iOS 연구 스터디 과제 결과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스터티 과제 결과물</dc:title>
  <dc:creator>정 영빈</dc:creator>
  <cp:lastModifiedBy>정 영빈</cp:lastModifiedBy>
  <cp:revision>39</cp:revision>
  <dcterms:created xsi:type="dcterms:W3CDTF">2018-12-27T15:25:21Z</dcterms:created>
  <dcterms:modified xsi:type="dcterms:W3CDTF">2019-04-30T07:27:26Z</dcterms:modified>
</cp:coreProperties>
</file>