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xViulNhaIDggI6G9UXtnl7Hf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700D2F-F980-46C9-8D3F-3A5748194660}">
  <a:tblStyle styleId="{61700D2F-F980-46C9-8D3F-3A57481946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0525C6-6530-4FE0-9A34-5347A3558C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2" autoAdjust="0"/>
  </p:normalViewPr>
  <p:slideViewPr>
    <p:cSldViewPr snapToGrid="0">
      <p:cViewPr>
        <p:scale>
          <a:sx n="116" d="100"/>
          <a:sy n="116" d="100"/>
        </p:scale>
        <p:origin x="-916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0299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안녕하십니까? 이번 </a:t>
            </a:r>
            <a:r>
              <a:rPr lang="ko-KR" sz="1200" b="0"/>
              <a:t>Customer segmentation &amp; Prediction 주제로 파이널 프로젝트를 진행하게 될 3조입니다.</a:t>
            </a:r>
            <a:endParaRPr sz="12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저희 조는 김준수, 이병찬, 이청하 3명으로 이루어져있습니다.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발표 시작하겠습니다.</a:t>
            </a: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8dfa6a62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c78dfa6a62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마케팅 데이터는 3개의 컬럼과 365개의 행으로,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마지막으로 세금 데이터는 2개의 컬럼과 19개의 행으로 이루어져있습니다.</a:t>
            </a:r>
            <a:endParaRPr/>
          </a:p>
        </p:txBody>
      </p:sp>
      <p:sp>
        <p:nvSpPr>
          <p:cNvPr id="216" name="Google Shape;216;g2c78dfa6a62_1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83e8bb5f0_5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c83e8bb5f0_5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다음으로 데이터 전처리 및 RFM 기법 적용에 대해서 말씀드리겠습니다.</a:t>
            </a:r>
            <a:endParaRPr b="0"/>
          </a:p>
        </p:txBody>
      </p:sp>
      <p:sp>
        <p:nvSpPr>
          <p:cNvPr id="231" name="Google Shape;231;g2c83e8bb5f0_5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81eb44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c81eb44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고객ID 칼럼을 기준으로, 고객 데이터와 온라인 판매 데이터를 병합하여 ‘수량’ 칼럼과 ‘평균금액’ 칼럼을 곱해서 ‘총금액’ 칼럼을 생성한 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월, 제품카테고리 칼럼을 기준으로, 병합한 데이터와 할인율 데이터와 병합한 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‘제품카테고리’ 칼럼을 기준으로 ‘세금 데이터’와 병합하였습니다.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81eb44c6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78dfa6a62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c78dfa6a62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저희는 RFM 분석의 M을 위하여 최종결제금액이라는 컬럼을 새롭게 만들었습니다.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최종결제금액은 팀원들끼리 상의하여 구매금액에 쿠폰할인을 적용하고 배송료를 추가하여 계산하였습니다.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배송비의 경우 값이 0인 값이 존재했기에, 무료배송이 0으로 나타나고 나머지는 고객이 지불한다고 가정하여 최종결제금액에 추가하였습니다.</a:t>
            </a:r>
            <a:endParaRPr sz="1500" b="1"/>
          </a:p>
        </p:txBody>
      </p:sp>
      <p:sp>
        <p:nvSpPr>
          <p:cNvPr id="266" name="Google Shape;266;g2c78dfa6a62_1_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모든 데이터들을 연결한 후 null값의 존재를 확인해보았습니다.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‘쿠폰코드’와 ‘할인율’에서 400개의 null값을 발견하고 해당 값들을 분석한 결과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제품 카테고리가 ‘Fun’, ‘Google’, ‘Backpacks’, ‘MoreBags’인 값들에서 null값이 발견되는 것을 알 수 있었습니다.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해당 카테고리는 기존에 제공된 할인 데이터에서 없는 제품카테고리이므로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해당 카테고리의 값들은 ‘쿠폰코드’ </a:t>
            </a:r>
            <a:r>
              <a:rPr lang="ko-KR" dirty="0" err="1"/>
              <a:t>컬럼은</a:t>
            </a:r>
            <a:r>
              <a:rPr lang="ko-KR" dirty="0"/>
              <a:t> ‘unknown’으로,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‘할인율’은 0으로,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‘쿠폰상태’는 ‘Not Used’로 값을 수정하고 프로젝트를 진행했습니다.</a:t>
            </a:r>
            <a:endParaRPr dirty="0"/>
          </a:p>
        </p:txBody>
      </p:sp>
      <p:sp>
        <p:nvSpPr>
          <p:cNvPr id="290" name="Google Shape;29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RFM 분석을 진행하기 전 RFM 기준에 대해 </a:t>
            </a:r>
            <a:r>
              <a:rPr lang="ko-KR" dirty="0" err="1"/>
              <a:t>말씀드리겠습니다</a:t>
            </a:r>
            <a:r>
              <a:rPr lang="ko-KR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RFM은 Recency, Frequency, Monetary를 통해 진행하는 마케팅으로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Recency의 경우 가장 최근에 구매한 날짜와 기준 날짜의 차이로 계산했습니다.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Frequency의 경우 해당 기간 내 구매의 빈도로 계산하였습니다.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마지막으로 Monetary의 경우 해당 기간 내 지불한 </a:t>
            </a:r>
            <a:r>
              <a:rPr lang="ko-KR" dirty="0" err="1"/>
              <a:t>총금액로</a:t>
            </a:r>
            <a:r>
              <a:rPr lang="ko-KR" dirty="0"/>
              <a:t> 계산하였습니다.</a:t>
            </a:r>
            <a:endParaRPr dirty="0"/>
          </a:p>
        </p:txBody>
      </p:sp>
      <p:sp>
        <p:nvSpPr>
          <p:cNvPr id="307" name="Google Shape;30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RFM계산 상관관계와 분포도를 확인했습니다.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상관관계의 경우 frequency와 monetary의 상관관계가 높지만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클러스터링과는 무관한 것으로 판단하여 다중공선성에 대한 고민은 제외하였습니다.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분포도의 경우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Recency는 다양하게 분포되어있었지만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나머지 frequency와 monetary의 경우 낮은 값에 치중되어 있다는 것을 확인하여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scale 처리가 필요함을 알게 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81eb44e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2c81eb44e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데이터 전처리 후 EDA 및 vip와 잠재적 vip 선정을 진행하였습니다.</a:t>
            </a:r>
            <a:endParaRPr b="0"/>
          </a:p>
        </p:txBody>
      </p:sp>
      <p:sp>
        <p:nvSpPr>
          <p:cNvPr id="333" name="Google Shape;333;g2c81eb44e9f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81eb44e9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c81eb44e9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저희는 EDA를 진행함에 있어서 기본 가정으로 파레토 법칙을 이용하였습니다.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현재 실무에서 vip를 산정하는 마케팅 방식은 상위 20%의 유저가 매출의 80%를 차지한다는 파레토 법칙을 바탕으로 진행하고 있습니다.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해당 방식을 이번 프로젝트 데이터에서도 확인해보기 위하여 분석을 진행하였고,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저희 데이터에서는 상위 20%의 고객이 최종 결제금액 총 합의 60%를 차지한다는 것을 알 수 있었습니다.</a:t>
            </a:r>
            <a:endParaRPr/>
          </a:p>
        </p:txBody>
      </p:sp>
      <p:sp>
        <p:nvSpPr>
          <p:cNvPr id="339" name="Google Shape;339;g2c81eb44e9f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83e8bb5f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2c83e8bb5f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또한 </a:t>
            </a:r>
            <a:r>
              <a:rPr lang="ko-KR" dirty="0" err="1"/>
              <a:t>카테고리별로</a:t>
            </a:r>
            <a:r>
              <a:rPr lang="ko-KR" dirty="0"/>
              <a:t> 다른 제품에 비해 최종결제금액의 비율이 높은 제품이 있는지도 확인해보았습니다.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전체 제품의 평균 단가보다 제품들은 고가 제품 카테고리로 분류하였고, 그렇지 않은 제품들은 저가 제품 카테고리로 분류하였습니다.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해당 비중은 다음 슬라이드에서 자세하게 보여드리겠습니다.</a:t>
            </a:r>
            <a:endParaRPr dirty="0"/>
          </a:p>
        </p:txBody>
      </p:sp>
      <p:sp>
        <p:nvSpPr>
          <p:cNvPr id="350" name="Google Shape;350;g2c83e8bb5f0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83e8bb5f0_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c83e8bb5f0_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목차는 프로젝트 소개, 데이터 전처리 및 RFM 기법 적용, 마케틱식 접근 EDA 및 vip / 잠재적vip 기준 선정,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Clustering 및 EDA를 통한 vip / 잠재적vip 기준 선정, 마지막으로 vip 및 잠재적vip 타켓 마케팅 전략 제안으로 진행하겠습니다</a:t>
            </a:r>
            <a:endParaRPr b="1"/>
          </a:p>
        </p:txBody>
      </p:sp>
      <p:sp>
        <p:nvSpPr>
          <p:cNvPr id="82" name="Google Shape;82;g2c83e8bb5f0_6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보시는 바와 같이 전체 카테고리 중 고가 카테고리는 31.7%를, 저가 카테고리는 68.3%를 차지했습니다.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하지만 31.7%로 전체 카테고리 중 낮은 비율을 차지하는 비싼 카테고리는 매출에서는 81.2%를 차지했습니다.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이처럼 수량 비중은 낮지만 매출 비중이 높기에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고가 제품 카테고리와 저가 제품 카테고리를 나눠서 eda를 </a:t>
            </a:r>
            <a:r>
              <a:rPr lang="ko-KR" dirty="0" err="1"/>
              <a:t>진행였습니다</a:t>
            </a:r>
            <a:r>
              <a:rPr lang="ko-KR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고가 제품 카테고리에는 보시는 바와 같이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'Backpacks''Gift Cards'</a:t>
            </a:r>
            <a:r>
              <a:rPr lang="ko-KR" sz="1050" dirty="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'Nest'</a:t>
            </a:r>
            <a:r>
              <a:rPr lang="ko-KR" sz="1050" dirty="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'Nest-Canada'</a:t>
            </a:r>
            <a:r>
              <a:rPr lang="ko-KR" sz="1050" dirty="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'Nest-USA' 카테고리가 포함되어 있습니다.</a:t>
            </a:r>
            <a:endParaRPr dirty="0"/>
          </a:p>
        </p:txBody>
      </p:sp>
      <p:sp>
        <p:nvSpPr>
          <p:cNvPr id="364" name="Google Shape;364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주관적인 Rfm 등급 기준에서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R은 데이터 수집 기간인 365일 기준으로 사분위수로 계산하였습니다.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분위수가 낮을수록 높은 등급을 배정하였습니다.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F는 빈도가 1이면 1등급을 배정하고,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남은 등급에 대해 평균보다 작은 값에 다음으로 낮은 등급을 부여하고 반복하였습니다.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M 등급은 파레토 법칙은 참고하여 상위 20%에 4등급을 부여하고,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4등급의 최종 결제금액 평균보다 높은 고객들에게는 5등급을 부여하였습니다.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 남은 등급에 대해 평균보다 작은 값에 다음으로 낮은 등급을 부여하고 반복하였습니다.</a:t>
            </a:r>
            <a:endParaRPr/>
          </a:p>
        </p:txBody>
      </p:sp>
      <p:sp>
        <p:nvSpPr>
          <p:cNvPr id="387" name="Google Shape;387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방금 전 설명한 기준으로 M등급을 분석해보았습니다.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카테고리를 고가 제품과 저가 제품으로 분류하기 전 전체 카테고리에서도 각 등급에서 다음 등급으로 넘어가기 위해서는 평균적으로 2배에서 3배 사이의 금액이 필요함을 볼 수 있었습니다.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물론 1등급에서 2등급으로 넘어가기 위해서는 약 4배의 금액이 필요했지만 해당 고객 비율이 전체적으로 적기 때문에 5에서 4등급으로 바뀌는 것은 크게 영향을 미치지 않는다고 생각했습니다.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다음으로는 고가 제품과 저가 제품으로 분류한 이후 M등급 분석을 진행했습니다.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고가 제품의 경우 모든 등급에서 다음 등급으로 넘어가기 위해서는 적게는 2배에서 3배의 금액을 사용해야했고,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저가 제품의 경우에도 마찬가지로 2배에서 3배의 금액을 사용해야 했습니다.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물론 저가 제품의 경우 전체 제품카테고리와 동일하게 1등급에서 2등급으로 넘어가기 위해 3.5배가 넘는 금액을 사용해야하지만 같은 이유로 크게 영향을 미치지 않는다고 결정하였습니다.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이처럼 해당 등급에서 다음 등급으로 넘어가기 위해서 사용해야하는 평균결제금액의 차이가 2배에서 3배 사이의 값이라는 것을 확인하여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M등급의 분류 기준에 대한 당위성을 확인할 수 있었습니다.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여기서 보시는 위쪽의 표는 RF 등급에 따라서 전체 고객을 25개로 분류하였을 경우 각 군집에 따른 고객의 수를 나타냅니다.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해당 고객이 고가제품과 저가 제품의 경우 (5,2)에 해당하는 고객의 수가 가장 많음을 알 수 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아래쪽의 표는 RF 등급에 따라서 각 군집의 고객이 전체 매출에서 차지하는 비율을 의미합니다.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위쪽의 표와 다르게 고객의 수가 가장 많다고해서 매출에서 차지하는 비율이 높지는 않습니다.</a:t>
            </a:r>
            <a:endParaRPr/>
          </a:p>
        </p:txBody>
      </p:sp>
      <p:sp>
        <p:nvSpPr>
          <p:cNvPr id="410" name="Google Shape;410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78dfa6a62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2c78dfa6a62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vip의 경우 기업에 기여하는 매출의 비중이 중요하다고 생각합니다.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따라서 저희는 고객의 수가 아닌 매출에서 차지하는 비율에 따라서 vip와 잠재적 vip를 선정하였습니다.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vip의 경우 M 비율이 10% 이상인 군집으로,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잠재적 vip의 경우 M 비율이 5%이상인 군집으로 설정하였습니다.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각각의 기준에 해당하는 vip와 잠재적 vip는 빨간 표식으로 알아볼 수 있게 표로 정리했습니다.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428" name="Google Shape;428;g2c78dfa6a62_4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83e8bb5f0_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2c83e8bb5f0_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저희는 vip 및 잠재적 vip 예측을 위해서 머신러닝을 총 8가지로 진행하였습니다.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방금 전 설명한 기준을 통해 vip와 잠재적 vip에 대한 라벨링을 붙이고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해당 값의 컬럼을 ‘고객등급’이라고 설정하였습니다.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또한 해당 값에 영향을 주는 독립변수는 Recency, Frequency, R, F로 설정하였습니다.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‘고객등급’의 컬럼을 예측하기 위해서 머신러닝을 진행하였습니다.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전체 데이터의 80%를 train데이터로, 20%를 test데이터로 나누어 머신러닝을 진행하였습니다.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나이브 베이즈의 경우 Accuracy가 약 0.6으로 나타났습니다.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knn의 경우 40까지 n 값에 따라서 error가 가장 낮은 값을 찾았고 그 결과 n은 37로 설정하게 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n이 37일때, accuracy가 0.9312까지 올라가는 것을 볼 수 있었습니다.</a:t>
            </a:r>
            <a:endParaRPr/>
          </a:p>
        </p:txBody>
      </p:sp>
      <p:sp>
        <p:nvSpPr>
          <p:cNvPr id="467" name="Google Shape;467;g2c83e8bb5f0_7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c83e8bb5f0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c83e8bb5f0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이외 다른 모델을 이용한 머신러닝들의 accuracy를 표로 정리하면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4가지의 독립변수를 설정하였을 때는 lightgbm이 가장 accuracy가 높았으며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10가지의 독립변수를 설정하였을 때는 Decision Tree가 가장 accuracy가 높았습니다.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다만, 로지스틱 회귀 분석 모델을 제외한 나머지 모델들의 경우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독립변수가 많으 10개로 선택했을 때 0.99가 넘는 accuracy를 보여줍니다.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이러한 값은 overfitting의 문제가 있다고 생각하여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해당 문제를 고려하기 위해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accuracy의 값이 가장 높은 decision tree를 가장 적합한 모델이라고 정하기보다는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/>
              <a:t>독립변수의 값을 4개로 줄여서 해당 overfitting의 문제가 조금이라도 덜 나올 수 있는 lightgbm이 가장 적합한 모델이라고 결론을 지었습니다.</a:t>
            </a:r>
            <a:endParaRPr/>
          </a:p>
        </p:txBody>
      </p:sp>
      <p:sp>
        <p:nvSpPr>
          <p:cNvPr id="484" name="Google Shape;484;g2c83e8bb5f0_1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다음으로는 기술적으로 구현된 clustering 및 eda를 통한 vip 및 잠재적 vip 기준 선정입니다.</a:t>
            </a:r>
            <a:endParaRPr b="0"/>
          </a:p>
        </p:txBody>
      </p:sp>
      <p:sp>
        <p:nvSpPr>
          <p:cNvPr id="492" name="Google Shape;4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먼저 clustering을 위한 scaling 진행 및 데이터 분포도를 재확인하였습니다.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그 결과 logscale이 아웃라이어 및 데이터를 가장 잘 반영하여 분포되어 있는 것을 확인하였습니다.</a:t>
            </a:r>
            <a:endParaRPr b="1"/>
          </a:p>
        </p:txBody>
      </p:sp>
      <p:sp>
        <p:nvSpPr>
          <p:cNvPr id="498" name="Google Shape;49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78dfa6a62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2c78dfa6a62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/>
              <a:t>K-means </a:t>
            </a:r>
            <a:r>
              <a:rPr lang="ko-KR" b="1" dirty="0" err="1"/>
              <a:t>클러스터링은</a:t>
            </a:r>
            <a:r>
              <a:rPr lang="ko-KR" b="1" dirty="0"/>
              <a:t> 각 데이터와 K-means++ 기법에 따른 초기 중심점간의 거리에 따른 </a:t>
            </a:r>
            <a:r>
              <a:rPr lang="ko-KR" b="1" dirty="0" err="1"/>
              <a:t>클러스터링입니다</a:t>
            </a:r>
            <a:r>
              <a:rPr lang="ko-KR" b="1" dirty="0"/>
              <a:t>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/>
              <a:t>그 이전에 초기 군집을 설정할 필요가 있어 저희 조는 KElbowVisualizer ,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엘보우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메서드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시각화, </a:t>
            </a:r>
            <a:r>
              <a:rPr lang="ko-KR" b="1" dirty="0"/>
              <a:t>silhouette_score확인을 통하여 초기 군집 수를 설정하였습니다.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/>
              <a:t>KElbowVisualizer 사용 시 score로 사용되는 distortion은 클러스터 내의 데이터 포인트가 중심에서 얼마나 멀리 떨어져 있는지를 나타내는 값입니다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/>
              <a:t>일반적으로 클러스터 개수가 증가함에 따라 'Distortion' 값은 감소합니다.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/>
              <a:t>이는 클러스터가 더 많아질수록 각 데이터 포인트가 가까운 클러스터 중심에 할당될 가능성이 높아지기 때문입니다.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/>
              <a:t>이때 'Distortion' 값의 둔화가 시작되는 점이 모델의 성능 향상이 둔화지점으로서 가장 적합한 </a:t>
            </a:r>
            <a:r>
              <a:rPr lang="ko-KR" b="1" dirty="0" err="1"/>
              <a:t>클러수터</a:t>
            </a:r>
            <a:r>
              <a:rPr lang="ko-KR" b="1" dirty="0"/>
              <a:t> 수를 제공합니다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/>
              <a:t>금번 KElbowVisualizer 구현 시 적합한 클러스터 수는 6개였습니다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엘보우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메서드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시각화 시 sse의 감소율을 통하여 클러스터 개수를 정합니다.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sse는 계산방식은 </a:t>
            </a:r>
            <a:r>
              <a:rPr lang="ko-KR" b="1" dirty="0"/>
              <a:t>distortion과 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다르나 </a:t>
            </a:r>
            <a:r>
              <a:rPr lang="ko-KR" b="1" dirty="0"/>
              <a:t>distortion과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클러스터 내의 데이터 포인트들이 클러스터 중심으로부터 얼마나 멀리 떨어져 있는지를 측정하는 지표입니다.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sse도 </a:t>
            </a:r>
            <a:r>
              <a:rPr lang="ko-KR" b="1" dirty="0"/>
              <a:t>distortion과 같이 값의 둔화가 되는 시작점이 모델 성능 향상이 둔화되는 지점으로 이때 가장 적절한 </a:t>
            </a:r>
            <a:r>
              <a:rPr lang="ko-KR" b="1" dirty="0" err="1"/>
              <a:t>클러스터수를</a:t>
            </a:r>
            <a:r>
              <a:rPr lang="ko-KR" b="1" dirty="0"/>
              <a:t> 제공합니다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엘보우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메서드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시각화 시 클러스터가 6개 시 둔화가 시작하여 금번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클러스터링의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적절한 클러스터가 6개임을 확인하였습니다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/>
              <a:t>silhouette_score의 score는 클러스터 내의 데이터가 얼마나 조밀하게 모여 있는지의 점수로서 -1 </a:t>
            </a:r>
            <a:r>
              <a:rPr lang="ko-KR" b="1" dirty="0" err="1"/>
              <a:t>부터</a:t>
            </a:r>
            <a:r>
              <a:rPr lang="ko-KR" b="1" dirty="0"/>
              <a:t> ~ 1 사이에 분포하고 있으며 이는 1에 가까울 수록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/>
              <a:t>적절한 클러스터 개수임을 반환합니다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/>
              <a:t>금번 </a:t>
            </a:r>
            <a:r>
              <a:rPr lang="ko-KR" b="1" dirty="0" err="1"/>
              <a:t>클러스터링</a:t>
            </a:r>
            <a:r>
              <a:rPr lang="ko-KR" b="1" dirty="0"/>
              <a:t> silhouette_score확인 시 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클러스터 개수가 3개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일때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score 점수가 가장 높음을 확인하였습니다.</a:t>
            </a:r>
            <a:endParaRPr dirty="0"/>
          </a:p>
        </p:txBody>
      </p:sp>
      <p:sp>
        <p:nvSpPr>
          <p:cNvPr id="508" name="Google Shape;508;g2c78dfa6a62_2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1eb44e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c81eb44e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먼저 프로젝트 소개입니다.</a:t>
            </a:r>
            <a:endParaRPr b="0"/>
          </a:p>
        </p:txBody>
      </p:sp>
      <p:sp>
        <p:nvSpPr>
          <p:cNvPr id="108" name="Google Shape;108;g2c81eb44e9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상기 방식에 따라 recency, frequency, 2가지를 이용하여 클러스트 3개, 6개로 클러스터링를 시각화하였으며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저희 조는 고객을 보다 다양하게 세분화하기 위하여 클러스터 개수가 많은 6개로 결정하였습니다.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다음은 DBSCAN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클러스터링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각 포인트 사이의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밀집도를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기반으로 클러스터를 형성하는 방법으로 주어진 반경 내에 최소한의 데이터 포인트가 존재하는 경우 해당 데이터 포인트를 핵심 포인트로 간주하고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이를 반복하면서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클러스터링을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진행하는 방법입니다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중요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파라미터에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대해서는 MinPts, </a:t>
            </a:r>
            <a:r>
              <a:rPr lang="ko-KR" b="1" dirty="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eps 가 있으며,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논문의 실험 상 2차원 데이터에서는 MinPts = 4 개로 이 이상이며 MinPts를 늘려도 큰 변화는 없는 것으로 확인하여 이번 DBSCAN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클러스터링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MinPts도 4개로 설정하였습니다.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적절한 eps를 구하기 위하여 각 데이터 포인트에서 4개 포인트 반경 내에 존재하는 이웃 데이터 포인트의 거리를 나타내는 그래프인 K-Distance Plot 확인하였습니다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그 결과 이웃 데이터 포인트의 거리가 급격하게 증가하는 구간일 때의 eps인 0.255로 </a:t>
            </a:r>
            <a:r>
              <a:rPr lang="ko-KR" b="1" dirty="0" err="1">
                <a:latin typeface="Arial"/>
                <a:ea typeface="Arial"/>
                <a:cs typeface="Arial"/>
                <a:sym typeface="Arial"/>
              </a:rPr>
              <a:t>파라미터를</a:t>
            </a:r>
            <a:r>
              <a:rPr lang="ko-KR" b="1" dirty="0">
                <a:latin typeface="Arial"/>
                <a:ea typeface="Arial"/>
                <a:cs typeface="Arial"/>
                <a:sym typeface="Arial"/>
              </a:rPr>
              <a:t> 설정하였습니다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이를 통해 </a:t>
            </a:r>
            <a:r>
              <a:rPr lang="ko-KR" b="1" dirty="0"/>
              <a:t>MinPts 4개, </a:t>
            </a:r>
            <a:r>
              <a:rPr lang="ko-KR" b="1" dirty="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eps는 0.255로 설정하여 </a:t>
            </a:r>
            <a:r>
              <a:rPr lang="ko-KR" b="1" dirty="0"/>
              <a:t>DBSCAN  </a:t>
            </a:r>
            <a:r>
              <a:rPr lang="ko-KR" b="1" dirty="0" err="1"/>
              <a:t>클러스터링을</a:t>
            </a:r>
            <a:r>
              <a:rPr lang="ko-KR" b="1" dirty="0"/>
              <a:t> 하였으나 </a:t>
            </a:r>
            <a:r>
              <a:rPr lang="ko-KR" b="1" dirty="0">
                <a:solidFill>
                  <a:srgbClr val="FF0000"/>
                </a:solidFill>
              </a:rPr>
              <a:t>K-means </a:t>
            </a:r>
            <a:r>
              <a:rPr lang="ko-KR" b="1" dirty="0" err="1">
                <a:solidFill>
                  <a:srgbClr val="FF0000"/>
                </a:solidFill>
              </a:rPr>
              <a:t>클러스터링</a:t>
            </a:r>
            <a:r>
              <a:rPr lang="ko-KR" b="1" dirty="0">
                <a:solidFill>
                  <a:srgbClr val="FF0000"/>
                </a:solidFill>
              </a:rPr>
              <a:t> 더 잘 구분한 것으로 확인하였습니다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532" name="Google Shape;532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83e8bb5f0_8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2c83e8bb5f0_8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여러 </a:t>
            </a:r>
            <a:r>
              <a:rPr lang="ko-KR" dirty="0" err="1"/>
              <a:t>클러스터링</a:t>
            </a:r>
            <a:r>
              <a:rPr lang="ko-KR" dirty="0"/>
              <a:t> 이후 출력된 값만으로 진행하기 보다는 고객 세분화를 위해 EDA를 진행해보았습니다.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먼저, 각 </a:t>
            </a:r>
            <a:r>
              <a:rPr lang="ko-KR" dirty="0" err="1"/>
              <a:t>클러스터별</a:t>
            </a:r>
            <a:r>
              <a:rPr lang="ko-KR" dirty="0"/>
              <a:t> 매출/고객 비율 및 1인당 평균 최종결재금액을 시각화하여 확인해보았습니다.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VIP 기준 </a:t>
            </a:r>
            <a:r>
              <a:rPr lang="ko-KR" dirty="0" err="1"/>
              <a:t>선정시</a:t>
            </a:r>
            <a:r>
              <a:rPr lang="ko-KR" dirty="0"/>
              <a:t>, </a:t>
            </a:r>
            <a:r>
              <a:rPr lang="ko-KR" dirty="0" err="1"/>
              <a:t>클러스터별</a:t>
            </a:r>
            <a:r>
              <a:rPr lang="ko-KR" dirty="0"/>
              <a:t> 최종결제금액 합계보다 ‘</a:t>
            </a:r>
            <a:r>
              <a:rPr lang="ko-KR" dirty="0" err="1"/>
              <a:t>클러스터별</a:t>
            </a:r>
            <a:r>
              <a:rPr lang="ko-KR" dirty="0"/>
              <a:t> 1인당 평균 최종결제금액’이 최종결제금액에 영향을 미칠 것으로 생각하였습니다.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이를 위해 ‘</a:t>
            </a:r>
            <a:r>
              <a:rPr lang="ko-KR" dirty="0" err="1"/>
              <a:t>클러스터별</a:t>
            </a:r>
            <a:r>
              <a:rPr lang="ko-KR" dirty="0"/>
              <a:t> 최종결제금액 비율’과 ‘</a:t>
            </a:r>
            <a:r>
              <a:rPr lang="ko-KR" dirty="0" err="1"/>
              <a:t>클러스터별</a:t>
            </a:r>
            <a:r>
              <a:rPr lang="ko-KR" dirty="0"/>
              <a:t> 고객 수 비율’, ‘</a:t>
            </a:r>
            <a:r>
              <a:rPr lang="ko-KR" dirty="0" err="1"/>
              <a:t>클러스터별</a:t>
            </a:r>
            <a:r>
              <a:rPr lang="ko-KR" dirty="0"/>
              <a:t> 1인당 평균 최종결제금액’을 시각화하였습니다.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‘최종결제금액 합계’보다 ‘고객 수’가 ‘1인당 평균 최종결제금액’에 영향을 미치는 것을 확인할 수 있었습니다.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두 번째, 1인당 최종결제금액(Monetary) 중앙값을 확인해보았습니다.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 중앙값은 데이터의 편차에 덜 민감하므로, 그룹의 </a:t>
            </a:r>
            <a:r>
              <a:rPr lang="ko-KR" dirty="0" err="1"/>
              <a:t>대표값으로서</a:t>
            </a:r>
            <a:r>
              <a:rPr lang="ko-KR" dirty="0"/>
              <a:t> 더욱 적절하며, 편차가 큰 데이터의 경우, 그룹별 평균값은 해당 그룹의 특성을 제대로 반영하지 못할 수 있습니다. 따라서, </a:t>
            </a:r>
            <a:r>
              <a:rPr lang="ko-KR" dirty="0" err="1"/>
              <a:t>클러스터별로</a:t>
            </a:r>
            <a:r>
              <a:rPr lang="ko-KR" dirty="0"/>
              <a:t> 1인당 최종결제금액의 중앙값을 계산하여 시각화하여 확인하였습니다.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이를 위해 ‘</a:t>
            </a:r>
            <a:r>
              <a:rPr lang="ko-KR" dirty="0" err="1"/>
              <a:t>클러스터별</a:t>
            </a:r>
            <a:r>
              <a:rPr lang="ko-KR" dirty="0"/>
              <a:t> 최종결제금액 중앙값 비율’과 ‘</a:t>
            </a:r>
            <a:r>
              <a:rPr lang="ko-KR" dirty="0" err="1"/>
              <a:t>클러스터별</a:t>
            </a:r>
            <a:r>
              <a:rPr lang="ko-KR" dirty="0"/>
              <a:t> 1인당 최종결제금액 중앙값 비율’을 시각화하였고,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그 결과, ‘Cluster 1’이 다른 클러스터와 큰 차이로 가장 높은 결과를 보였습니다.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세 번째, 각 </a:t>
            </a:r>
            <a:r>
              <a:rPr lang="ko-KR" dirty="0" err="1"/>
              <a:t>클러스터별</a:t>
            </a:r>
            <a:r>
              <a:rPr lang="ko-KR" dirty="0"/>
              <a:t> Frequency / Recency 및 매출비율을 확인해보았습니다.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시각화 결과에서처럼 매출 비율이 높고 Frequency 가 높은 Cluster 1, 2, 5를 중점으로 확인해볼 필요가 있다고 생각했습니다.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6" name="Google Shape;546;g2c83e8bb5f0_8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c83e8bb5f0_8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2c83e8bb5f0_8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앞에서는 Monetary의 </a:t>
            </a:r>
            <a:r>
              <a:rPr lang="ko-KR" dirty="0" err="1"/>
              <a:t>통계값을</a:t>
            </a:r>
            <a:r>
              <a:rPr lang="ko-KR" dirty="0"/>
              <a:t> 시각화 및 비교했다면 이번에는 Frequency와 Recency의 평균값, 중앙값, 표준편차를 시각화하여 </a:t>
            </a:r>
            <a:r>
              <a:rPr lang="ko-KR" dirty="0" err="1"/>
              <a:t>통계값을</a:t>
            </a:r>
            <a:r>
              <a:rPr lang="ko-KR" dirty="0"/>
              <a:t> 확인하고 비교해보았습니다.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Frequency의 경우, 높을수록 고객이 자주 방문한 것으로  높은 순으로 순서를 보면 Monetary의 비슷한 것을 확인할 수 있었습니다.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Recency는 낮을수록 고객이 최근에 방문한 것으로 낮은 순으로 순서를 매겼고, 가장 작은(좋은) 값과 가장 높은 값은 F, M과 같지만 나머지 값들의 순서는 조금 차이가 있는 것을 확인할 </a:t>
            </a:r>
            <a:r>
              <a:rPr lang="ko-KR" dirty="0" err="1"/>
              <a:t>수있었습니다</a:t>
            </a:r>
            <a:r>
              <a:rPr 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67" name="Google Shape;567;g2c83e8bb5f0_8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c83e8bb5f0_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2c83e8bb5f0_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마지막으로 앞에서 R, F, M </a:t>
            </a:r>
            <a:r>
              <a:rPr lang="ko-KR" dirty="0" err="1"/>
              <a:t>통계값을</a:t>
            </a:r>
            <a:r>
              <a:rPr lang="ko-KR" dirty="0"/>
              <a:t> 비교하여 매긴 3개의 순서의 평균 값을 계산하여 고객 등급을 선정하였습니다.</a:t>
            </a:r>
            <a:br>
              <a:rPr lang="ko-KR" dirty="0"/>
            </a:br>
            <a:r>
              <a:rPr lang="ko-KR" dirty="0"/>
              <a:t>숫자가 작을수록 가장 좋은 값을 의미하며, Cluster 1과 Cluster 6은 RFM 모두 순서가 동일하게 나왔으며, 각각 가장 좋게, 가장 좋지 않게 나온 클러스터들은 VIP 고객, 이탈 고객으로 선정하였습니다.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그리고 </a:t>
            </a:r>
            <a:r>
              <a:rPr lang="ko-KR" dirty="0" err="1"/>
              <a:t>최근성은</a:t>
            </a:r>
            <a:r>
              <a:rPr lang="ko-KR" dirty="0"/>
              <a:t> 3번째이지만, 빈도성과 최종결제금액이 2번째인 Cluster 5를 잠재적 VIP 고객으로 선정하였고,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r>
              <a:rPr lang="ko-KR" dirty="0" err="1"/>
              <a:t>최근성은</a:t>
            </a:r>
            <a:r>
              <a:rPr lang="ko-KR" dirty="0"/>
              <a:t> 4번째이지만, 빈도성과 최종결제금액이 3번째인 Cluster 0을 충성 고객,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r>
              <a:rPr lang="ko-KR" dirty="0" err="1"/>
              <a:t>최근성은</a:t>
            </a:r>
            <a:r>
              <a:rPr lang="ko-KR" dirty="0"/>
              <a:t> 2번째이지만, </a:t>
            </a:r>
            <a:r>
              <a:rPr lang="ko-KR" dirty="0" err="1"/>
              <a:t>빈도성이</a:t>
            </a:r>
            <a:r>
              <a:rPr lang="ko-KR" dirty="0"/>
              <a:t> 5번째, 최종결제금액이 4번째인 Cluster 3을 잠재적 충성 고객,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r>
              <a:rPr lang="ko-KR" dirty="0" err="1"/>
              <a:t>최근성은</a:t>
            </a:r>
            <a:r>
              <a:rPr lang="ko-KR" dirty="0"/>
              <a:t> 5번째이지만, </a:t>
            </a:r>
            <a:r>
              <a:rPr lang="ko-KR" dirty="0" err="1"/>
              <a:t>빈도성이</a:t>
            </a:r>
            <a:r>
              <a:rPr lang="ko-KR" dirty="0"/>
              <a:t> 4번째, 최종결제금액이 5번째인 Cluster 4을 잠재적 이탈 고객으로 선정하였습니다.</a:t>
            </a:r>
            <a:endParaRPr b="1" dirty="0"/>
          </a:p>
        </p:txBody>
      </p:sp>
      <p:sp>
        <p:nvSpPr>
          <p:cNvPr id="598" name="Google Shape;598;g2c83e8bb5f0_8_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c83e8bb5f0_5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2c83e8bb5f0_5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다음으로는 VIP 및 잠재적VIP의 비중을 확인하였으나 전체 고객 비중의 35%를 차지하여 관리대상으로서 너무 많은 비중을 차지하는 것으로 판단하였습니다.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이를 극복하고자 잠재적VIP의 고객 숫자를 줄여 저희 조에서 관리하고자하는 VIP 및 잠재적VIP의 비중을 줄이고자 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이때 줄이는 기준을 고객생애가치를 이용하고자 하였으며 고객생애주기는 기업이 고객 한명으로부터 얻을 수 있는 총 이익을 예측하는 중요 지표입니다.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그리고 이 지표는 평균구매가치, 평균구매빈도, 고객가치, 고객수명을 고객 정보를 이용 및 산출하여 구하게 됩니다.</a:t>
            </a:r>
            <a:endParaRPr b="1"/>
          </a:p>
        </p:txBody>
      </p:sp>
      <p:sp>
        <p:nvSpPr>
          <p:cNvPr id="608" name="Google Shape;608;g2c83e8bb5f0_5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83e8bb5f0_5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9" name="Google Shape;639;g2c83e8bb5f0_5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저희 조는 잠재적VIP 클러스터인 5번 클러스터의 고객생애가치를 구하고 Monetary에서 차지하는 비율에 따라 1. Very High, 2. High, 3. Medium, 4. Low, 5. Very Low 5단계로 구분하였습니다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그 후 Monetary에서 차지하는 비율이 낮은  4, 5단계 고객을 잠재적VIP에서 제외하였으며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최종적으로 1번 클러스터에서 VIP로 선정된 110명과 5번 클러스터에서 잠재적VIP로 구분된 143명, 총 253명을 VIP 및 잠재적VIP 고객으로 선정하였습니다</a:t>
            </a:r>
            <a:endParaRPr b="1"/>
          </a:p>
        </p:txBody>
      </p:sp>
      <p:sp>
        <p:nvSpPr>
          <p:cNvPr id="640" name="Google Shape;640;g2c83e8bb5f0_5_3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83e8bb5f0_5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g2c83e8bb5f0_5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다음은 머신러닝을 통한 vip 및 잠재적vip 예측입니다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머신러닝을 실시하기 전 고객정보, RFM점수, vip여부 컬럼에 각 제품별 카테고리 및 쿠폰상태의 최빈값, 고객생애가치를 파생변수로 설정하여 전처리하였습니다.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그 후 범주형 데이터인 성별, 고객지역, 제품카테고리, 쿠폰상태를 LabelEncoder를 통해 변환하여 주었으며 vip에 자체 라벨링을 진행하였습니다.</a:t>
            </a:r>
            <a:endParaRPr b="1"/>
          </a:p>
        </p:txBody>
      </p:sp>
      <p:sp>
        <p:nvSpPr>
          <p:cNvPr id="658" name="Google Shape;658;g2c83e8bb5f0_5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c83e8bb5f0_5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2c83e8bb5f0_5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각 특성별 상관관계 및 데이터 분포도를 확인하였습니다.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vip 여부는 rececny, frequency, monetary, 고객가치, 고객수명, 고객생애가치가 높은 상관관계임을 확인할 수 있었습니다.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또한 분포도를 확인했을 때,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frequency, monetary, 평균구매가치, 고객가치, 고객생애가치는 점수가 한쪽으로 편향된 점을 확인할 수 있었습니다. </a:t>
            </a:r>
            <a:endParaRPr/>
          </a:p>
        </p:txBody>
      </p:sp>
      <p:sp>
        <p:nvSpPr>
          <p:cNvPr id="672" name="Google Shape;672;g2c83e8bb5f0_5_3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83e8bb5f0_5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g2c83e8bb5f0_5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StandardScale, RobustScale, </a:t>
            </a:r>
            <a:r>
              <a:rPr lang="ko-KR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LogScale</a:t>
            </a:r>
            <a:r>
              <a:rPr lang="ko-KR" b="1"/>
              <a:t> 진행 후 각 방식에 대한 분포도를 확인한 결과 데이터 편향이 가정 덜하는 LogScale을 적용하고자 하였습니다.</a:t>
            </a:r>
            <a:endParaRPr/>
          </a:p>
        </p:txBody>
      </p:sp>
      <p:sp>
        <p:nvSpPr>
          <p:cNvPr id="702" name="Google Shape;702;g2c83e8bb5f0_5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주제 선정 배경은 다음과 같습니다.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정보통신업과 마케팅 기술의 발전으로,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특히 </a:t>
            </a:r>
            <a:r>
              <a:rPr lang="ko-KR" dirty="0" err="1"/>
              <a:t>이커머스</a:t>
            </a:r>
            <a:r>
              <a:rPr lang="ko-KR" dirty="0"/>
              <a:t> 산업에서 고객들의 특성을 이용한 고객 세분화 및 마케팅 전략 수립은 선택이 아닌 필수 요소가 되었습니다.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또한 신규 고객 확보보다는 기존 고객 유지가 비용적 측면에서 우위에 있기에,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저희 조는 기존 고객을 세분화하고 세분화한 고객 </a:t>
            </a:r>
            <a:r>
              <a:rPr lang="ko-KR" dirty="0" err="1"/>
              <a:t>집단별</a:t>
            </a:r>
            <a:r>
              <a:rPr lang="ko-KR" dirty="0"/>
              <a:t> 차별 전략으로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기존 고객 유지 마케팅 </a:t>
            </a:r>
            <a:r>
              <a:rPr lang="ko-KR" dirty="0" err="1"/>
              <a:t>인사이트를</a:t>
            </a:r>
            <a:r>
              <a:rPr lang="ko-KR" dirty="0"/>
              <a:t> 도출하고자 했습니다.</a:t>
            </a:r>
            <a:endParaRPr dirty="0"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c83e8bb5f0_5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2c83e8bb5f0_5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추가 적으로 데이터를 확인한 결과 vip와 잠재적vip의 데이터가 non-vip에 비해 불균형 함을 확인하여 somte를 이용하여 oversampling도 고려해보았습니다.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모델 성능 결과 oversampling을 진행하고 LogScale 적용한 Random Forest가 정확도 0.99, f1 score 0.99로 가장 분류를 잘하는 것으로 확인하였습니다.</a:t>
            </a:r>
            <a:endParaRPr b="1"/>
          </a:p>
        </p:txBody>
      </p:sp>
      <p:sp>
        <p:nvSpPr>
          <p:cNvPr id="718" name="Google Shape;718;g2c83e8bb5f0_5_3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c81eb44e9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g2c81eb44e9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마지막으로 vip 및 잠재적 vip 타겟 마케팅 전략 제안입니다.</a:t>
            </a:r>
            <a:endParaRPr b="0"/>
          </a:p>
        </p:txBody>
      </p:sp>
      <p:sp>
        <p:nvSpPr>
          <p:cNvPr id="736" name="Google Shape;736;g2c81eb44e9f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83e8bb5f0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g2c83e8bb5f0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최종적으로 선정한 VIP와 잠재적VIP에 대한 마케팅 전략으로 발표를 마무리하겠습니다.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VIP는 꾸준히 저희 이커머스를 이용해주는 고객으로서 구매 빈도수를 높여 매출 증대를 목적으로 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이에 따라 제품에 상관없는 무료 배송 쿠폰, 분기별 이커머스 사용 후기 작성에 따른 고가 기념품 제공, vip만의 높은 할인율 및 포인트 적립률과 같은 물질적 마케팅을 제안해 보았습니다.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추가로 서비스 마케팅은 vip만의 특별이벤트 초대 및 vip 전담 부서를 통한 개인화 서비스 및 피드백 제공을 고려해 보았습니다.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잠재적VIP는 고객과의 최신거래 유지를 위하여 최신성을 높이는 것을 목적으로 하였으며 이를 통해 VIP로의 전환 및 고객 접근 및 구매유도를 목적으로 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금전적 마케팅으로는 빈도수에 따른 제품 추천 프로모션 및 출석체크, 지인추천에 따른 적립형 포인트 지급을 제안해 보았습니다.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서비스 마케팅은 고객들간의 커뮤니티 공간을 위한 소셜미디어를 구축 및 vip 당성 보상 이벤트 홍보를 제안하였습니다.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소셜미디어 구축은 기업입장에서 고객간 이커머스 제품에 대한 정보 공유 및 피드백을 통한 상호작용으로도 이용될 수 있을 것으로 예상됩니다.</a:t>
            </a:r>
            <a:endParaRPr b="1"/>
          </a:p>
        </p:txBody>
      </p:sp>
      <p:sp>
        <p:nvSpPr>
          <p:cNvPr id="742" name="Google Shape;742;g2c83e8bb5f0_6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83e8bb5f0_8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g2c83e8bb5f0_8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클러스터링 진행 후 선정된 vIP와 잠재적 vip의 특성에 맞는 마케팅 전략을 추천하기 위해 쿠폰 사용과 구매 상품 카테고리를 시각화하였습니다.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vIP와 잠재적 vip 모두 쿠폰 클릭인 조회는 많았지만, 쿠폰 사용은 저조한 것으로 확인되었고,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b="1"/>
              <a:t>구매 상품 카테고리에서는 두 그룹 모두 ‘Apparel’, ‘Nest-USA’ 카테고리 상품 구매가 확연히 높은 특징을 확인했습니다.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/>
              <a:t>따라서 vIP와 잠재적 vip에게 구매가 높은 ‘Apparel’, ‘Nest-USA’ 카테고리 상품 쿠폰을 발행함으로써 구매 촉진 전략을 고안할 수 있었습니다.</a:t>
            </a:r>
            <a:endParaRPr b="1"/>
          </a:p>
        </p:txBody>
      </p:sp>
      <p:sp>
        <p:nvSpPr>
          <p:cNvPr id="770" name="Google Shape;770;g2c83e8bb5f0_8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감사합니다.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이상으로 3조의 발표를 마치겠습니다.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6" name="Google Shape;78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83e8bb5f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c83e8bb5f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이러한 배경을 바탕으로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 조는 데이터 분석에 마케팅 기법을 융합한 방식으로 고객 세분화 및 우수 및 잠재적 고객 예측을 프로젝트 주제로 선정하였습니다.</a:t>
            </a:r>
            <a:endParaRPr/>
          </a:p>
        </p:txBody>
      </p:sp>
      <p:sp>
        <p:nvSpPr>
          <p:cNvPr id="124" name="Google Shape;124;g2c83e8bb5f0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저희 프로젝트에서 이용한 RFM은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가장 최근 구매 일자를 점수화한 Recency,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고객의 구매 빈도수를 점수화한 Frequency,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고객의 구매에 따라 발생한 기업의 매출을 점수화한 Monetary를 이용한 마케팅 기법입니다.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RFM 기법을 통해 고객의 특성을 분석하고,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각 특성을 수치화 하여 고객들의 그룹화 및 등급차별화에 이용하였습니다.</a:t>
            </a: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3e8bb5f0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프로젝트는 데이터 전처리와 EDA를 통해 RFM 점수 산정과 clustering을 진행하였습니다.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그 후 각 cluster 별 특성 분석을 통해 우수/잠재고객 특성을 확인했습니다.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특성에 따라 고객을 라벨링한 후 머신러닝 학습 및 예측을 진행하였고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프로젝트 진행에 따른 비즈니스 인사이트를 도출하였습니다.</a:t>
            </a:r>
            <a:endParaRPr/>
          </a:p>
        </p:txBody>
      </p:sp>
      <p:sp>
        <p:nvSpPr>
          <p:cNvPr id="141" name="Google Shape;141;g2c83e8bb5f0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먼저 데이터 소개입니다.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데이콘의 이커머스 고객 세분화 분석 아이디어 경진대회에서 제공된 데이터를 이용하였습니다.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총 5개의 csv 파일을 통해 프로젝트를 진행하였습니다.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온라인 데이터는 9개의 컬럼과 약 53000개의 행으로 이루어져 있습니다.</a:t>
            </a: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78dfa6a6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c78dfa6a6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고객 데이터는 4개의 컬럼과 1468개의 행으로,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할인 데이터는 4개의 컬럼과 204개의 행으로 이루어져있습니다.</a:t>
            </a:r>
            <a:endParaRPr/>
          </a:p>
        </p:txBody>
      </p:sp>
      <p:sp>
        <p:nvSpPr>
          <p:cNvPr id="201" name="Google Shape;201;g2c78dfa6a62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6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7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01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1835696" y="1188368"/>
            <a:ext cx="5112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 Segmentation &amp;</a:t>
            </a:r>
            <a:endParaRPr sz="5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Prediction</a:t>
            </a:r>
            <a:endParaRPr sz="5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979712" y="4890120"/>
            <a:ext cx="403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제로베이스 데이터 취업 스쿨 20기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파이널 3조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78dfa6a62_1_118"/>
          <p:cNvSpPr/>
          <p:nvPr/>
        </p:nvSpPr>
        <p:spPr>
          <a:xfrm>
            <a:off x="0" y="541663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2c78dfa6a62_1_118"/>
          <p:cNvSpPr txBox="1"/>
          <p:nvPr/>
        </p:nvSpPr>
        <p:spPr>
          <a:xfrm>
            <a:off x="251519" y="832312"/>
            <a:ext cx="602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c78dfa6a62_1_118"/>
          <p:cNvSpPr txBox="1"/>
          <p:nvPr/>
        </p:nvSpPr>
        <p:spPr>
          <a:xfrm>
            <a:off x="856323" y="4298425"/>
            <a:ext cx="5492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Tax_info.csv [파일]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세금과 관련된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카테고리 : 제품이 포함된 카테고리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GST : Goods and Services Tax(%)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c78dfa6a62_1_118"/>
          <p:cNvSpPr txBox="1"/>
          <p:nvPr/>
        </p:nvSpPr>
        <p:spPr>
          <a:xfrm>
            <a:off x="503550" y="3879725"/>
            <a:ext cx="533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Tax_info</a:t>
            </a: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c78dfa6a62_1_118"/>
          <p:cNvSpPr txBox="1"/>
          <p:nvPr/>
        </p:nvSpPr>
        <p:spPr>
          <a:xfrm>
            <a:off x="5836650" y="5289450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(19 rows x 2 columns)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c78dfa6a62_1_118"/>
          <p:cNvSpPr txBox="1"/>
          <p:nvPr/>
        </p:nvSpPr>
        <p:spPr>
          <a:xfrm>
            <a:off x="856323" y="1983400"/>
            <a:ext cx="54927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Marketing_info.csv [파일]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마케팅비용과 관련된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: 마케팅이 이루어진 날짜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오프라인비용 : 오프라인 마케팅으로 지출한 비용 (단위 : 달러)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온라인비용 : 온라인 마케팅으로 지출한 비용 (단위 : 달러)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2c78dfa6a62_1_118"/>
          <p:cNvSpPr txBox="1"/>
          <p:nvPr/>
        </p:nvSpPr>
        <p:spPr>
          <a:xfrm>
            <a:off x="503550" y="1564700"/>
            <a:ext cx="533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Marketing_info</a:t>
            </a: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78dfa6a62_1_118"/>
          <p:cNvSpPr txBox="1"/>
          <p:nvPr/>
        </p:nvSpPr>
        <p:spPr>
          <a:xfrm>
            <a:off x="5836650" y="2974425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(365 rows x 3 columns)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c78dfa6a62_1_118"/>
          <p:cNvPicPr preferRelativeResize="0"/>
          <p:nvPr/>
        </p:nvPicPr>
        <p:blipFill rotWithShape="1">
          <a:blip r:embed="rId3">
            <a:alphaModFix/>
          </a:blip>
          <a:srcRect t="18172" r="33905" b="45605"/>
          <a:stretch/>
        </p:blipFill>
        <p:spPr>
          <a:xfrm>
            <a:off x="5575675" y="1742983"/>
            <a:ext cx="2496351" cy="126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c78dfa6a62_1_118"/>
          <p:cNvPicPr preferRelativeResize="0"/>
          <p:nvPr/>
        </p:nvPicPr>
        <p:blipFill rotWithShape="1">
          <a:blip r:embed="rId4">
            <a:alphaModFix/>
          </a:blip>
          <a:srcRect t="15010" r="38864" b="60167"/>
          <a:stretch/>
        </p:blipFill>
        <p:spPr>
          <a:xfrm>
            <a:off x="5719550" y="4125275"/>
            <a:ext cx="2058474" cy="11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83e8bb5f0_5_181"/>
          <p:cNvSpPr txBox="1"/>
          <p:nvPr/>
        </p:nvSpPr>
        <p:spPr>
          <a:xfrm>
            <a:off x="107504" y="3090450"/>
            <a:ext cx="892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전처리 및 RFM 기법 적용</a:t>
            </a:r>
            <a:endParaRPr sz="3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81eb44c61_0_0"/>
          <p:cNvSpPr/>
          <p:nvPr/>
        </p:nvSpPr>
        <p:spPr>
          <a:xfrm>
            <a:off x="0" y="593463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c81eb44c61_0_0"/>
          <p:cNvSpPr txBox="1"/>
          <p:nvPr/>
        </p:nvSpPr>
        <p:spPr>
          <a:xfrm>
            <a:off x="251520" y="836712"/>
            <a:ext cx="6861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연결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c81eb44c61_0_0"/>
          <p:cNvSpPr txBox="1"/>
          <p:nvPr/>
        </p:nvSpPr>
        <p:spPr>
          <a:xfrm>
            <a:off x="467544" y="1556792"/>
            <a:ext cx="8136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고객ID 칼럼을 기준으로, ‘고객 데이터’와 ‘온라인 판매 데이터’ 병합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분석에 사용하기 위해 ‘수량 * 평균금액 = 총금액’을 계산하여, ‘총금액’ 칼럼 생성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거래날짜 기준으로 ‘월’ 칼럼 생성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‘월’, ‘제품카테고리’ 칼럼을 기준으로,  ‘할인율 데이터’와 병합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‘제품카테고리’ 칼럼을 기준으로 ‘세금 데이터’와 병합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c81eb44c61_0_0"/>
          <p:cNvSpPr/>
          <p:nvPr/>
        </p:nvSpPr>
        <p:spPr>
          <a:xfrm>
            <a:off x="6143075" y="4476855"/>
            <a:ext cx="1199700" cy="313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 데이터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3" name="Google Shape;243;g2c81eb44c61_0_0"/>
          <p:cNvGrpSpPr/>
          <p:nvPr/>
        </p:nvGrpSpPr>
        <p:grpSpPr>
          <a:xfrm>
            <a:off x="3844572" y="2971193"/>
            <a:ext cx="1199677" cy="628853"/>
            <a:chOff x="4250400" y="3642155"/>
            <a:chExt cx="1437600" cy="1464833"/>
          </a:xfrm>
        </p:grpSpPr>
        <p:sp>
          <p:nvSpPr>
            <p:cNvPr id="244" name="Google Shape;244;g2c81eb44c61_0_0"/>
            <p:cNvSpPr/>
            <p:nvPr/>
          </p:nvSpPr>
          <p:spPr>
            <a:xfrm>
              <a:off x="4250400" y="4375888"/>
              <a:ext cx="1437600" cy="7311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온라인판매 데이터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2c81eb44c61_0_0"/>
            <p:cNvSpPr/>
            <p:nvPr/>
          </p:nvSpPr>
          <p:spPr>
            <a:xfrm>
              <a:off x="4415841" y="3642155"/>
              <a:ext cx="1076400" cy="731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 데</a:t>
              </a:r>
              <a:r>
                <a:rPr lang="ko-KR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</a:t>
              </a: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6" name="Google Shape;246;g2c81eb44c61_0_0"/>
          <p:cNvSpPr/>
          <p:nvPr/>
        </p:nvSpPr>
        <p:spPr>
          <a:xfrm>
            <a:off x="3725925" y="4094901"/>
            <a:ext cx="1411500" cy="622200"/>
          </a:xfrm>
          <a:prstGeom prst="bracketPai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총금액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(수량 * 평균금액)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c81eb44c61_0_0"/>
          <p:cNvSpPr/>
          <p:nvPr/>
        </p:nvSpPr>
        <p:spPr>
          <a:xfrm>
            <a:off x="3215312" y="3530317"/>
            <a:ext cx="423600" cy="13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c81eb44c61_0_0"/>
          <p:cNvSpPr/>
          <p:nvPr/>
        </p:nvSpPr>
        <p:spPr>
          <a:xfrm>
            <a:off x="5351921" y="3533515"/>
            <a:ext cx="423600" cy="13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9" name="Google Shape;249;g2c81eb44c61_0_0"/>
          <p:cNvGrpSpPr/>
          <p:nvPr/>
        </p:nvGrpSpPr>
        <p:grpSpPr>
          <a:xfrm>
            <a:off x="6143206" y="2866824"/>
            <a:ext cx="1199677" cy="628852"/>
            <a:chOff x="4250400" y="3561478"/>
            <a:chExt cx="1437600" cy="1464832"/>
          </a:xfrm>
        </p:grpSpPr>
        <p:sp>
          <p:nvSpPr>
            <p:cNvPr id="250" name="Google Shape;250;g2c81eb44c61_0_0"/>
            <p:cNvSpPr/>
            <p:nvPr/>
          </p:nvSpPr>
          <p:spPr>
            <a:xfrm>
              <a:off x="4250400" y="4295210"/>
              <a:ext cx="1437600" cy="7311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온라인판매 데이터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g2c81eb44c61_0_0"/>
            <p:cNvSpPr/>
            <p:nvPr/>
          </p:nvSpPr>
          <p:spPr>
            <a:xfrm>
              <a:off x="4415841" y="3561478"/>
              <a:ext cx="1076400" cy="731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 데</a:t>
              </a:r>
              <a:r>
                <a:rPr lang="ko-KR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</a:t>
              </a: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2" name="Google Shape;252;g2c81eb44c61_0_0"/>
          <p:cNvSpPr/>
          <p:nvPr/>
        </p:nvSpPr>
        <p:spPr>
          <a:xfrm>
            <a:off x="6589625" y="4166949"/>
            <a:ext cx="306600" cy="260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2c81eb44c61_0_0"/>
          <p:cNvSpPr/>
          <p:nvPr/>
        </p:nvSpPr>
        <p:spPr>
          <a:xfrm>
            <a:off x="6018350" y="3495551"/>
            <a:ext cx="1411500" cy="622200"/>
          </a:xfrm>
          <a:prstGeom prst="bracketPai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총금액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(수량 * 평균금액)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4" name="Google Shape;254;g2c81eb44c61_0_0"/>
          <p:cNvGrpSpPr/>
          <p:nvPr/>
        </p:nvGrpSpPr>
        <p:grpSpPr>
          <a:xfrm>
            <a:off x="518278" y="3443053"/>
            <a:ext cx="2529297" cy="313861"/>
            <a:chOff x="316550" y="4200312"/>
            <a:chExt cx="3030913" cy="731100"/>
          </a:xfrm>
        </p:grpSpPr>
        <p:sp>
          <p:nvSpPr>
            <p:cNvPr id="255" name="Google Shape;255;g2c81eb44c61_0_0"/>
            <p:cNvSpPr/>
            <p:nvPr/>
          </p:nvSpPr>
          <p:spPr>
            <a:xfrm>
              <a:off x="316550" y="4200312"/>
              <a:ext cx="1076400" cy="731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 데</a:t>
              </a:r>
              <a:r>
                <a:rPr lang="ko-KR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</a:t>
              </a: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g2c81eb44c61_0_0"/>
            <p:cNvSpPr/>
            <p:nvPr/>
          </p:nvSpPr>
          <p:spPr>
            <a:xfrm>
              <a:off x="1909863" y="4200312"/>
              <a:ext cx="1437600" cy="7311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온라인 판매 데이터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7" name="Google Shape;257;g2c81eb44c61_0_0"/>
          <p:cNvSpPr/>
          <p:nvPr/>
        </p:nvSpPr>
        <p:spPr>
          <a:xfrm>
            <a:off x="4278350" y="3717062"/>
            <a:ext cx="306600" cy="260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2c81eb44c61_0_0"/>
          <p:cNvSpPr/>
          <p:nvPr/>
        </p:nvSpPr>
        <p:spPr>
          <a:xfrm>
            <a:off x="1484250" y="3469649"/>
            <a:ext cx="306600" cy="260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c81eb44c61_0_0"/>
          <p:cNvSpPr/>
          <p:nvPr/>
        </p:nvSpPr>
        <p:spPr>
          <a:xfrm rot="5400000">
            <a:off x="4200163" y="5104150"/>
            <a:ext cx="435300" cy="45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g2c81eb44c61_0_0"/>
          <p:cNvPicPr preferRelativeResize="0"/>
          <p:nvPr/>
        </p:nvPicPr>
        <p:blipFill rotWithShape="1">
          <a:blip r:embed="rId3">
            <a:alphaModFix/>
          </a:blip>
          <a:srcRect b="48389"/>
          <a:stretch/>
        </p:blipFill>
        <p:spPr>
          <a:xfrm>
            <a:off x="815275" y="5720000"/>
            <a:ext cx="7257825" cy="9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c81eb44c61_0_0"/>
          <p:cNvSpPr/>
          <p:nvPr/>
        </p:nvSpPr>
        <p:spPr>
          <a:xfrm>
            <a:off x="6124250" y="5149755"/>
            <a:ext cx="1199700" cy="313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 데이터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2c81eb44c61_0_0"/>
          <p:cNvSpPr/>
          <p:nvPr/>
        </p:nvSpPr>
        <p:spPr>
          <a:xfrm>
            <a:off x="6570800" y="4839849"/>
            <a:ext cx="306600" cy="260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78dfa6a62_1_185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2c78dfa6a62_1_185"/>
          <p:cNvSpPr txBox="1"/>
          <p:nvPr/>
        </p:nvSpPr>
        <p:spPr>
          <a:xfrm>
            <a:off x="251526" y="836700"/>
            <a:ext cx="885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연결</a:t>
            </a:r>
            <a:r>
              <a:rPr lang="ko-KR" sz="2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쿠폰 상태에 따른 최종결제금액 적용</a:t>
            </a:r>
            <a:endParaRPr sz="2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2c78dfa6a62_1_185"/>
          <p:cNvSpPr txBox="1"/>
          <p:nvPr/>
        </p:nvSpPr>
        <p:spPr>
          <a:xfrm>
            <a:off x="467544" y="1556792"/>
            <a:ext cx="813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최종결제금액 : 구매금액 * (1- 쿠폰 할인율(쿠폰 이용 시)) + </a:t>
            </a:r>
            <a:r>
              <a:rPr lang="ko-KR" sz="15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배송료</a:t>
            </a:r>
            <a:endParaRPr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-KR" sz="15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미사용 시 최종결제금액 : 구매금액 + </a:t>
            </a:r>
            <a:r>
              <a:rPr lang="ko-KR" sz="15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배송료</a:t>
            </a:r>
            <a:endParaRPr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2c78dfa6a62_1_185"/>
          <p:cNvSpPr txBox="1"/>
          <p:nvPr/>
        </p:nvSpPr>
        <p:spPr>
          <a:xfrm>
            <a:off x="15575175" y="1556800"/>
            <a:ext cx="7494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endParaRPr sz="3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c78dfa6a62_1_185"/>
          <p:cNvSpPr/>
          <p:nvPr/>
        </p:nvSpPr>
        <p:spPr>
          <a:xfrm>
            <a:off x="16437200" y="812925"/>
            <a:ext cx="1835700" cy="124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온라인판매 데이터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2c78dfa6a62_1_185"/>
          <p:cNvSpPr/>
          <p:nvPr/>
        </p:nvSpPr>
        <p:spPr>
          <a:xfrm>
            <a:off x="16437200" y="2059725"/>
            <a:ext cx="1835700" cy="124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총금액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(수량 * 평균금액)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2c78dfa6a62_1_185"/>
          <p:cNvSpPr/>
          <p:nvPr/>
        </p:nvSpPr>
        <p:spPr>
          <a:xfrm>
            <a:off x="16437200" y="3306525"/>
            <a:ext cx="1835700" cy="124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 데이터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c78dfa6a62_1_185"/>
          <p:cNvSpPr/>
          <p:nvPr/>
        </p:nvSpPr>
        <p:spPr>
          <a:xfrm>
            <a:off x="16576338" y="-433875"/>
            <a:ext cx="1374300" cy="124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데</a:t>
            </a: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c78dfa6a62_1_185"/>
          <p:cNvSpPr/>
          <p:nvPr/>
        </p:nvSpPr>
        <p:spPr>
          <a:xfrm>
            <a:off x="3725925" y="4094900"/>
            <a:ext cx="3282900" cy="622200"/>
          </a:xfrm>
          <a:prstGeom prst="bracketPai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적용 최종결제금액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[구매금액 * (1- 쿠폰 할인율(쿠폰 이용 시)) + 배송료]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[쿠폰 미적용 최종결제금액 : 구매금액 + 배송료]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2c78dfa6a62_1_185"/>
          <p:cNvSpPr/>
          <p:nvPr/>
        </p:nvSpPr>
        <p:spPr>
          <a:xfrm>
            <a:off x="3215312" y="3530317"/>
            <a:ext cx="423600" cy="13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2c78dfa6a62_1_185"/>
          <p:cNvSpPr/>
          <p:nvPr/>
        </p:nvSpPr>
        <p:spPr>
          <a:xfrm>
            <a:off x="5173725" y="3730362"/>
            <a:ext cx="306600" cy="260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2c78dfa6a62_1_185"/>
          <p:cNvSpPr/>
          <p:nvPr/>
        </p:nvSpPr>
        <p:spPr>
          <a:xfrm rot="5400000">
            <a:off x="5114563" y="4951750"/>
            <a:ext cx="435300" cy="45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g2c78dfa6a62_1_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63" y="5883225"/>
            <a:ext cx="7696226" cy="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c78dfa6a62_1_185"/>
          <p:cNvSpPr/>
          <p:nvPr/>
        </p:nvSpPr>
        <p:spPr>
          <a:xfrm>
            <a:off x="4865257" y="2837118"/>
            <a:ext cx="898200" cy="313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데</a:t>
            </a: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2c78dfa6a62_1_185"/>
          <p:cNvSpPr/>
          <p:nvPr/>
        </p:nvSpPr>
        <p:spPr>
          <a:xfrm>
            <a:off x="4727175" y="3152030"/>
            <a:ext cx="1199700" cy="313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 데이터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g2c78dfa6a62_1_185"/>
          <p:cNvGrpSpPr/>
          <p:nvPr/>
        </p:nvGrpSpPr>
        <p:grpSpPr>
          <a:xfrm>
            <a:off x="251513" y="3481528"/>
            <a:ext cx="2804835" cy="313852"/>
            <a:chOff x="7253163" y="3900253"/>
            <a:chExt cx="2804835" cy="313852"/>
          </a:xfrm>
        </p:grpSpPr>
        <p:sp>
          <p:nvSpPr>
            <p:cNvPr id="284" name="Google Shape;284;g2c78dfa6a62_1_185"/>
            <p:cNvSpPr/>
            <p:nvPr/>
          </p:nvSpPr>
          <p:spPr>
            <a:xfrm>
              <a:off x="8858298" y="3900253"/>
              <a:ext cx="1199700" cy="313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온라인 판매 데이터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2c78dfa6a62_1_185"/>
            <p:cNvSpPr/>
            <p:nvPr/>
          </p:nvSpPr>
          <p:spPr>
            <a:xfrm>
              <a:off x="8494650" y="3926849"/>
              <a:ext cx="306600" cy="260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g2c78dfa6a62_1_185"/>
            <p:cNvSpPr/>
            <p:nvPr/>
          </p:nvSpPr>
          <p:spPr>
            <a:xfrm>
              <a:off x="7253163" y="3900305"/>
              <a:ext cx="1199700" cy="313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세금 데이터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467544" y="1556792"/>
            <a:ext cx="813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쿠폰코드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400개의 NaN값 발견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제품카테고리: ‘Fun’, Google’, Backpacks’, ‘MoreBags’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251519" y="836712"/>
            <a:ext cx="123115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병합 데이터 분석 – NaN값 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96600" y="3361200"/>
            <a:ext cx="2168100" cy="66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쿠폰코드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996600" y="4253350"/>
            <a:ext cx="2168100" cy="66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996600" y="5145525"/>
            <a:ext cx="2168100" cy="66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쿠폰상태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5271250" y="3361188"/>
            <a:ext cx="2168100" cy="669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‘unknown’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5271250" y="4253338"/>
            <a:ext cx="2168100" cy="669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5271250" y="5145513"/>
            <a:ext cx="2168100" cy="669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‘Not Used’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3924875" y="3505350"/>
            <a:ext cx="586200" cy="38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3924875" y="4397500"/>
            <a:ext cx="586200" cy="38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3924875" y="5289675"/>
            <a:ext cx="586200" cy="38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79069" y="1063792"/>
            <a:ext cx="813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Recency : 얼마나 최근에 구매했는가, 2020-01-01 기준 가장 최근 구매일자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Frequency : 얼마나 자주 구매했는가, 주어진 기간 내 구매 빈도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Monetary : 얼마나 많은 금액을 지출했는가, 주어진 기간 내 지출 금액 합계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79073" y="725100"/>
            <a:ext cx="86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RFM 정의 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분석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100" y="1786525"/>
            <a:ext cx="8939700" cy="4729197"/>
            <a:chOff x="79100" y="1786525"/>
            <a:chExt cx="8939700" cy="4729197"/>
          </a:xfrm>
        </p:grpSpPr>
        <p:graphicFrame>
          <p:nvGraphicFramePr>
            <p:cNvPr id="312" name="Google Shape;312;p26"/>
            <p:cNvGraphicFramePr/>
            <p:nvPr>
              <p:extLst>
                <p:ext uri="{D42A27DB-BD31-4B8C-83A1-F6EECF244321}">
                  <p14:modId xmlns:p14="http://schemas.microsoft.com/office/powerpoint/2010/main" val="3641723452"/>
                </p:ext>
              </p:extLst>
            </p:nvPr>
          </p:nvGraphicFramePr>
          <p:xfrm>
            <a:off x="79100" y="1786525"/>
            <a:ext cx="8939700" cy="4729197"/>
          </p:xfrm>
          <a:graphic>
            <a:graphicData uri="http://schemas.openxmlformats.org/drawingml/2006/table">
              <a:tbl>
                <a:tblPr>
                  <a:noFill/>
                  <a:tableStyleId>{61700D2F-F980-46C9-8D3F-3A5748194660}</a:tableStyleId>
                </a:tblPr>
                <a:tblGrid>
                  <a:gridCol w="2163925"/>
                  <a:gridCol w="2092875"/>
                  <a:gridCol w="1832150"/>
                  <a:gridCol w="2850750"/>
                </a:tblGrid>
                <a:tr h="2666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Recency </a:t>
                        </a:r>
                        <a:endParaRPr sz="1000" u="none" strike="noStrike" cap="none"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Frequency </a:t>
                        </a:r>
                        <a:endParaRPr sz="1000" u="none" strike="noStrike" cap="none"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Monetary </a:t>
                        </a:r>
                        <a:endParaRPr sz="1000" u="none" strike="noStrike" cap="none"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lang="ko-KR" sz="1000" b="1" u="none" strike="noStrike" cap="none"/>
                          <a:t>RFM</a:t>
                        </a:r>
                        <a:endParaRPr sz="1000" b="1" u="none" strike="noStrike" cap="none"/>
                      </a:p>
                    </a:txBody>
                    <a:tcPr marL="91425" marR="91425" marT="91425" marB="91425"/>
                  </a:tc>
                </a:tr>
                <a:tr h="31016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u="none" strike="noStrike" cap="none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u="none" strike="noStrike" cap="none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u="none" strike="noStrike" cap="none"/>
                      </a:p>
                    </a:txBody>
                    <a:tcPr marL="91425" marR="91425" marT="91425" marB="91425"/>
                  </a:tc>
                  <a:tc rowSpan="2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u="none" strike="noStrike" cap="none"/>
                      </a:p>
                    </a:txBody>
                    <a:tcPr marL="91425" marR="91425" marT="91425" marB="91425"/>
                  </a:tc>
                </a:tr>
                <a:tr h="11765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- 고객ID 별 </a:t>
                        </a: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마지막 거래로  </a:t>
                        </a:r>
                        <a:endParaRPr sz="1200" b="1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 </a:t>
                        </a:r>
                        <a:r>
                          <a:rPr lang="ko-KR" sz="1200" b="1" dirty="0" err="1">
                            <a:solidFill>
                              <a:schemeClr val="dk1"/>
                            </a:solidFill>
                          </a:rPr>
                          <a:t>부터</a:t>
                        </a: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얼마나 지났는지를 </a:t>
                        </a:r>
                        <a:endParaRPr sz="1200" b="1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 보여줌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- 값이 클수록 최근 거래가 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없는 고객</a:t>
                        </a:r>
                        <a:endParaRPr sz="1200" b="1" u="none" strike="noStrike" cap="none"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- 고객ID 별 거래ID의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빈도수의 합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- 값이 클수록 기업과의 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2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</a:rPr>
                          <a:t> 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</a:rPr>
                          <a:t>거래량이 많은 고객</a:t>
                        </a:r>
                        <a:endParaRPr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- 고객ID 별</a:t>
                        </a: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</a:t>
                        </a:r>
                        <a:endParaRPr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최종결제금액의</a:t>
                        </a: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합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- 값이 클수록 고객이 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소비한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금액이</a:t>
                        </a: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많은 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200" b="1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</a:t>
                        </a:r>
                        <a:r>
                          <a:rPr lang="ko-KR" sz="12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고객</a:t>
                        </a:r>
                        <a:endParaRPr sz="12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91425" marB="91425"/>
                  </a:tc>
                  <a:tc v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</a:tr>
              </a:tbl>
            </a:graphicData>
          </a:graphic>
        </p:graphicFrame>
        <p:pic>
          <p:nvPicPr>
            <p:cNvPr id="313" name="Google Shape;313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2300" y="2630701"/>
              <a:ext cx="1964650" cy="2212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6949" y="2359949"/>
              <a:ext cx="1645150" cy="27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12100" y="2631161"/>
              <a:ext cx="1702875" cy="239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05275" y="3581400"/>
              <a:ext cx="2721706" cy="136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13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4023" y="2630701"/>
              <a:ext cx="1964650" cy="2212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14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78672" y="2359949"/>
              <a:ext cx="1645150" cy="27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315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23823" y="2631161"/>
              <a:ext cx="1702875" cy="2395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251525" y="836700"/>
            <a:ext cx="27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R, F, M의 상관관계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598" y="1410175"/>
            <a:ext cx="2987009" cy="29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22922" y="4874425"/>
            <a:ext cx="448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당연한 결과지만 변수들 중 frequency와 monetary 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간의 상관관계가 높아 다중공선성에 관한 고민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다중공선성은 회귀분석에서 독립변수들 간에 강한 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상관관계가 있는 경우 발생하므로 클러스터링과는 무관한 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 판단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5526895" y="836700"/>
            <a:ext cx="27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R, F, M 점수별 분포도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32"/>
          <p:cNvCxnSpPr>
            <a:endCxn id="322" idx="2"/>
          </p:cNvCxnSpPr>
          <p:nvPr/>
        </p:nvCxnSpPr>
        <p:spPr>
          <a:xfrm flipH="1">
            <a:off x="4572000" y="909588"/>
            <a:ext cx="16800" cy="59484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050" y="1598574"/>
            <a:ext cx="4205900" cy="2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/>
        </p:nvSpPr>
        <p:spPr>
          <a:xfrm>
            <a:off x="4737536" y="5006075"/>
            <a:ext cx="4659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recency는 다양하다고 볼 수 있으나 frequency, 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monetary는 다소 작은 값들로 치중되어 있는 것을 확인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scale 처리 필요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81eb44e9f_0_41"/>
          <p:cNvSpPr txBox="1"/>
          <p:nvPr/>
        </p:nvSpPr>
        <p:spPr>
          <a:xfrm>
            <a:off x="107504" y="3090450"/>
            <a:ext cx="8856984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마케팅식 접근 EDA 및 </a:t>
            </a:r>
            <a:r>
              <a:rPr lang="ko-KR" sz="3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/</a:t>
            </a: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잠재적VIP 기준 선정</a:t>
            </a:r>
            <a:endParaRPr sz="3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81eb44e9f_0_61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2c81eb44e9f_0_61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파레토 법칙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2c81eb44e9f_0_61"/>
          <p:cNvSpPr txBox="1"/>
          <p:nvPr/>
        </p:nvSpPr>
        <p:spPr>
          <a:xfrm>
            <a:off x="396519" y="1175392"/>
            <a:ext cx="8136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20%의 매출을 차지하는 베스트셀러(best seller) 또는 블록버스터(blockbusters) 상품이 전체 매출액의 80%를 차지하기 때문에 히트 상품을 중심으로 한 전통적인 마케팅 전략을 지원하는 기반이 되었다.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20%의 단골 고객층이 전체 매출의 80%를 점유하기 때문에 이들을 타깃(target)으로 한 소위 VIP 마케팅이 바로 파레토 법칙에서 나왔다.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c81eb44e9f_0_61"/>
          <p:cNvSpPr txBox="1"/>
          <p:nvPr/>
        </p:nvSpPr>
        <p:spPr>
          <a:xfrm>
            <a:off x="251519" y="22845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데이터 상태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c81eb44e9f_0_61"/>
          <p:cNvSpPr txBox="1"/>
          <p:nvPr/>
        </p:nvSpPr>
        <p:spPr>
          <a:xfrm>
            <a:off x="391344" y="2638917"/>
            <a:ext cx="813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20% 고객: 최종결제금액 총 합에서 60.66% 차지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6" name="Google Shape;346;g2c81eb44e9f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6725" y="3151500"/>
            <a:ext cx="4352175" cy="33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83e8bb5f0_1_1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c83e8bb5f0_1_1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Monetary 분석 - 카테고리별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g2c83e8bb5f0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68" y="1558412"/>
            <a:ext cx="3048264" cy="45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c83e8bb5f0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050" y="4367524"/>
            <a:ext cx="3134025" cy="166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g2c83e8bb5f0_1_1"/>
          <p:cNvCxnSpPr/>
          <p:nvPr/>
        </p:nvCxnSpPr>
        <p:spPr>
          <a:xfrm flipH="1">
            <a:off x="4571975" y="1193725"/>
            <a:ext cx="23700" cy="56643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g2c83e8bb5f0_1_1"/>
          <p:cNvSpPr txBox="1"/>
          <p:nvPr/>
        </p:nvSpPr>
        <p:spPr>
          <a:xfrm>
            <a:off x="1598350" y="1175400"/>
            <a:ext cx="146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&lt;전체 카테고리&gt;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2c83e8bb5f0_1_1"/>
          <p:cNvSpPr txBox="1"/>
          <p:nvPr/>
        </p:nvSpPr>
        <p:spPr>
          <a:xfrm>
            <a:off x="5827050" y="3920600"/>
            <a:ext cx="214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&lt;고가 제품 카테고리 확인&gt;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2c83e8bb5f0_1_1"/>
          <p:cNvSpPr txBox="1"/>
          <p:nvPr/>
        </p:nvSpPr>
        <p:spPr>
          <a:xfrm>
            <a:off x="4595675" y="1989700"/>
            <a:ext cx="5112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카테고리와 낮은 카테고리로 분류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Backpacks, Gift Cards, Nest, 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Nest-Canada, Nest-USA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외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2c83e8bb5f0_1_1"/>
          <p:cNvSpPr txBox="1"/>
          <p:nvPr/>
        </p:nvSpPr>
        <p:spPr>
          <a:xfrm>
            <a:off x="5891550" y="1601425"/>
            <a:ext cx="214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분류</a:t>
            </a: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3e8bb5f0_6_132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g2c83e8bb5f0_6_132"/>
          <p:cNvSpPr txBox="1"/>
          <p:nvPr/>
        </p:nvSpPr>
        <p:spPr>
          <a:xfrm>
            <a:off x="251520" y="836712"/>
            <a:ext cx="115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2c83e8bb5f0_6_132"/>
          <p:cNvSpPr txBox="1"/>
          <p:nvPr/>
        </p:nvSpPr>
        <p:spPr>
          <a:xfrm>
            <a:off x="179512" y="1899989"/>
            <a:ext cx="280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01 </a:t>
            </a: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cs typeface="Arial"/>
                <a:sym typeface="Arial"/>
              </a:rPr>
              <a:t>프로젝트 소개</a:t>
            </a:r>
            <a:r>
              <a:rPr lang="ko-KR" sz="20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sz="2000" b="1" i="0" u="none" strike="noStrike" cap="none">
              <a:solidFill>
                <a:schemeClr val="accent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g2c83e8bb5f0_6_132"/>
          <p:cNvSpPr txBox="1"/>
          <p:nvPr/>
        </p:nvSpPr>
        <p:spPr>
          <a:xfrm>
            <a:off x="2699792" y="1906560"/>
            <a:ext cx="324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02</a:t>
            </a:r>
            <a:endParaRPr sz="3600" b="1" i="0" u="none" strike="noStrike" cap="none">
              <a:solidFill>
                <a:schemeClr val="accent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8" name="Google Shape;88;g2c83e8bb5f0_6_132"/>
          <p:cNvSpPr txBox="1"/>
          <p:nvPr/>
        </p:nvSpPr>
        <p:spPr>
          <a:xfrm>
            <a:off x="5598749" y="1913131"/>
            <a:ext cx="100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03</a:t>
            </a:r>
            <a:endParaRPr sz="3600" b="1" i="0" u="none" strike="noStrike" cap="none">
              <a:solidFill>
                <a:schemeClr val="accent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9" name="Google Shape;89;g2c83e8bb5f0_6_132"/>
          <p:cNvSpPr txBox="1"/>
          <p:nvPr/>
        </p:nvSpPr>
        <p:spPr>
          <a:xfrm>
            <a:off x="827584" y="4522651"/>
            <a:ext cx="100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04</a:t>
            </a:r>
            <a:endParaRPr sz="3600" b="1" i="0" u="none" strike="noStrike" cap="none">
              <a:solidFill>
                <a:schemeClr val="accent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0" name="Google Shape;90;g2c83e8bb5f0_6_132"/>
          <p:cNvSpPr txBox="1"/>
          <p:nvPr/>
        </p:nvSpPr>
        <p:spPr>
          <a:xfrm>
            <a:off x="5436096" y="4509120"/>
            <a:ext cx="100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chemeClr val="accent6"/>
                </a:solidFill>
                <a:latin typeface="+mn-ea"/>
                <a:ea typeface="+mn-ea"/>
                <a:cs typeface="Arial"/>
                <a:sym typeface="Arial"/>
              </a:rPr>
              <a:t>05</a:t>
            </a:r>
            <a:endParaRPr sz="3600" b="1" i="0" u="none" strike="noStrike" cap="none">
              <a:solidFill>
                <a:schemeClr val="accent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1" name="Google Shape;91;g2c83e8bb5f0_6_132"/>
          <p:cNvSpPr txBox="1"/>
          <p:nvPr/>
        </p:nvSpPr>
        <p:spPr>
          <a:xfrm>
            <a:off x="3419872" y="1906596"/>
            <a:ext cx="216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cs typeface="Arial"/>
                <a:sym typeface="Arial"/>
              </a:rPr>
              <a:t>데이터 전처리  </a:t>
            </a:r>
            <a:endParaRPr sz="1800" b="1" i="0" u="none" strike="noStrike" cap="none">
              <a:solidFill>
                <a:srgbClr val="974806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cs typeface="Arial"/>
                <a:sym typeface="Arial"/>
              </a:rPr>
              <a:t>및 RFM 기법 적용</a:t>
            </a:r>
            <a:endParaRPr sz="1800" b="0" i="0" u="none" strike="noStrike" cap="none">
              <a:solidFill>
                <a:srgbClr val="97480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2" name="Google Shape;92;g2c83e8bb5f0_6_132"/>
          <p:cNvSpPr txBox="1"/>
          <p:nvPr/>
        </p:nvSpPr>
        <p:spPr>
          <a:xfrm>
            <a:off x="6149701" y="1906559"/>
            <a:ext cx="30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cs typeface="Arial"/>
                <a:sym typeface="Arial"/>
              </a:rPr>
              <a:t>마케팅식 접근 EDA 및  </a:t>
            </a:r>
            <a:endParaRPr sz="1800" b="1" i="0" u="none" strike="noStrike" cap="none">
              <a:solidFill>
                <a:srgbClr val="974806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cs typeface="Arial"/>
                <a:sym typeface="Arial"/>
              </a:rPr>
              <a:t>VIP / 잠재적VIP 기준 선정</a:t>
            </a:r>
            <a:endParaRPr sz="1800" b="1" i="0" u="none" strike="noStrike" cap="none">
              <a:solidFill>
                <a:srgbClr val="974806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3" name="Google Shape;93;g2c83e8bb5f0_6_132"/>
          <p:cNvSpPr txBox="1"/>
          <p:nvPr/>
        </p:nvSpPr>
        <p:spPr>
          <a:xfrm>
            <a:off x="1547664" y="4522651"/>
            <a:ext cx="30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rgbClr val="974806"/>
                </a:solidFill>
                <a:latin typeface="+mn-ea"/>
                <a:ea typeface="+mn-ea"/>
                <a:sym typeface="Arial"/>
              </a:rPr>
              <a:t>Clustering 및 EDA를 통한 VIP / 잠재적VIP 기준 선정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4" name="Google Shape;94;g2c83e8bb5f0_6_132"/>
          <p:cNvSpPr txBox="1"/>
          <p:nvPr/>
        </p:nvSpPr>
        <p:spPr>
          <a:xfrm>
            <a:off x="5724128" y="4520910"/>
            <a:ext cx="302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sym typeface="Arial"/>
              </a:rPr>
              <a:t>VIP 및 잠재적VIP </a:t>
            </a:r>
            <a:endParaRPr sz="1800" b="1" i="0" u="none" strike="noStrike" cap="none">
              <a:solidFill>
                <a:srgbClr val="974806"/>
              </a:solidFill>
              <a:latin typeface="+mn-ea"/>
              <a:ea typeface="+mn-ea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sym typeface="Arial"/>
              </a:rPr>
              <a:t>타</a:t>
            </a:r>
            <a:r>
              <a:rPr lang="ko-KR" sz="1800" b="1">
                <a:solidFill>
                  <a:srgbClr val="974806"/>
                </a:solidFill>
                <a:latin typeface="+mn-ea"/>
                <a:ea typeface="+mn-ea"/>
              </a:rPr>
              <a:t>겟</a:t>
            </a:r>
            <a:r>
              <a:rPr lang="ko-KR" sz="1800" b="1" i="0" u="none" strike="noStrike" cap="none">
                <a:solidFill>
                  <a:srgbClr val="974806"/>
                </a:solidFill>
                <a:latin typeface="+mn-ea"/>
                <a:ea typeface="+mn-ea"/>
                <a:sym typeface="Arial"/>
              </a:rPr>
              <a:t> 마케팅 전략 제안</a:t>
            </a:r>
            <a:endParaRPr>
              <a:latin typeface="+mn-ea"/>
              <a:ea typeface="+mn-ea"/>
            </a:endParaRPr>
          </a:p>
        </p:txBody>
      </p:sp>
      <p:cxnSp>
        <p:nvCxnSpPr>
          <p:cNvPr id="95" name="Google Shape;95;g2c83e8bb5f0_6_132"/>
          <p:cNvCxnSpPr/>
          <p:nvPr/>
        </p:nvCxnSpPr>
        <p:spPr>
          <a:xfrm>
            <a:off x="107504" y="2548061"/>
            <a:ext cx="2376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g2c83e8bb5f0_6_132"/>
          <p:cNvCxnSpPr/>
          <p:nvPr/>
        </p:nvCxnSpPr>
        <p:spPr>
          <a:xfrm rot="10800000" flipH="1">
            <a:off x="2791050" y="2546261"/>
            <a:ext cx="2736300" cy="1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7" name="Google Shape;97;g2c83e8bb5f0_6_132"/>
          <p:cNvCxnSpPr/>
          <p:nvPr/>
        </p:nvCxnSpPr>
        <p:spPr>
          <a:xfrm rot="10800000" flipH="1">
            <a:off x="5744943" y="2538553"/>
            <a:ext cx="3291600" cy="1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8" name="Google Shape;98;g2c83e8bb5f0_6_132"/>
          <p:cNvCxnSpPr/>
          <p:nvPr/>
        </p:nvCxnSpPr>
        <p:spPr>
          <a:xfrm>
            <a:off x="899592" y="5240990"/>
            <a:ext cx="352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9" name="Google Shape;99;g2c83e8bb5f0_6_132"/>
          <p:cNvCxnSpPr/>
          <p:nvPr/>
        </p:nvCxnSpPr>
        <p:spPr>
          <a:xfrm>
            <a:off x="5598749" y="5198183"/>
            <a:ext cx="2861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0" name="Google Shape;100;g2c83e8bb5f0_6_132"/>
          <p:cNvSpPr txBox="1"/>
          <p:nvPr/>
        </p:nvSpPr>
        <p:spPr>
          <a:xfrm>
            <a:off x="1187624" y="2548061"/>
            <a:ext cx="1440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주제선정 배경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프로젝트 주제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RFM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step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데이터 소개</a:t>
            </a:r>
            <a:endParaRPr sz="1200" b="1" i="0" u="none" strike="noStrike" cap="none" dirty="0">
              <a:solidFill>
                <a:srgbClr val="000000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01" name="Google Shape;101;g2c83e8bb5f0_6_132"/>
          <p:cNvSpPr txBox="1"/>
          <p:nvPr/>
        </p:nvSpPr>
        <p:spPr>
          <a:xfrm>
            <a:off x="3275856" y="2548061"/>
            <a:ext cx="237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데이터 전처리 및 RFM 기법 적용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데이터 연결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병합데이터 분석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RFM 적용 및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2" name="Google Shape;102;g2c83e8bb5f0_6_132"/>
          <p:cNvSpPr txBox="1"/>
          <p:nvPr/>
        </p:nvSpPr>
        <p:spPr>
          <a:xfrm>
            <a:off x="6660232" y="2548061"/>
            <a:ext cx="2448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sym typeface="Arial"/>
              </a:rPr>
              <a:t>파레토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 법칙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Monetary 분석 - </a:t>
            </a: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sym typeface="Arial"/>
              </a:rPr>
              <a:t>카테고리별</a:t>
            </a:r>
            <a:endParaRPr sz="1200" b="1" i="0" u="none" strike="noStrike" cap="none" dirty="0">
              <a:solidFill>
                <a:srgbClr val="000000"/>
              </a:solidFill>
              <a:latin typeface="+mn-ea"/>
              <a:ea typeface="+mn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주관적인 RFM 등급 기준 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M 분석 – </a:t>
            </a: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sym typeface="Arial"/>
              </a:rPr>
              <a:t>카테고리별</a:t>
            </a:r>
            <a:endParaRPr sz="1200" b="1" i="0" u="none" strike="noStrike" cap="none" dirty="0">
              <a:solidFill>
                <a:srgbClr val="000000"/>
              </a:solidFill>
              <a:latin typeface="+mn-ea"/>
              <a:ea typeface="+mn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RF테이블 분석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VIP 및 잠재적VIP 기준 설정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머신러닝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 예측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3" name="Google Shape;103;g2c83e8bb5f0_6_132"/>
          <p:cNvSpPr txBox="1"/>
          <p:nvPr/>
        </p:nvSpPr>
        <p:spPr>
          <a:xfrm>
            <a:off x="3167844" y="5240990"/>
            <a:ext cx="1620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기준 선정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RFM Scaling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Clustering 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고객 세분화</a:t>
            </a:r>
            <a:endParaRPr dirty="0">
              <a:latin typeface="+mn-ea"/>
              <a:ea typeface="+mn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sym typeface="Arial"/>
              </a:rPr>
              <a:t>머신러닝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Arial"/>
              </a:rPr>
              <a:t> 예측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4" name="Google Shape;104;g2c83e8bb5f0_6_132"/>
          <p:cNvSpPr txBox="1"/>
          <p:nvPr/>
        </p:nvSpPr>
        <p:spPr>
          <a:xfrm>
            <a:off x="6516216" y="5186568"/>
            <a:ext cx="20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EDA를 통한 쿠폰 활성화 </a:t>
            </a:r>
            <a:endParaRPr sz="12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sz="1200" b="1" i="0" u="none" strike="noStrike" cap="none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타겟마케팅</a:t>
            </a:r>
            <a:r>
              <a:rPr lang="ko-KR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제안</a:t>
            </a:r>
            <a:endParaRPr sz="1200" b="1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Monetary 분석 - 카테고리별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275650" y="1825850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&lt;전체 카테고리 </a:t>
            </a: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차지 비율</a:t>
            </a: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3487375" y="1825850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&lt;전체 </a:t>
            </a: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중 차지 비율</a:t>
            </a: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1097575" y="2386775"/>
            <a:ext cx="906000" cy="114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1097575" y="3529713"/>
            <a:ext cx="906000" cy="245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4261525" y="2386775"/>
            <a:ext cx="906000" cy="2923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4261525" y="5309975"/>
            <a:ext cx="906000" cy="67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51"/>
          <p:cNvSpPr/>
          <p:nvPr/>
        </p:nvSpPr>
        <p:spPr>
          <a:xfrm>
            <a:off x="6332900" y="2620775"/>
            <a:ext cx="216000" cy="216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51"/>
          <p:cNvSpPr/>
          <p:nvPr/>
        </p:nvSpPr>
        <p:spPr>
          <a:xfrm>
            <a:off x="6332900" y="4178675"/>
            <a:ext cx="216000" cy="2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6623400" y="2620775"/>
            <a:ext cx="16824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'Backpacks'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'Gift Cards'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'Nest-Canada'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'Nest-USA'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6615625" y="4115525"/>
            <a:ext cx="24543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'Office'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'Apparel'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'Bags'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'Drinkware'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'Lifestyle'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'Waze'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'Headgear'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'Fun'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'Google'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'Housewares'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'Notebooks &amp; Journals'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'Bottles'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'Android'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'Accessories'</a:t>
            </a:r>
            <a:r>
              <a:rPr lang="ko-KR" sz="1050" dirty="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 dirty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'More Bags'</a:t>
            </a:r>
            <a:endParaRPr sz="1050" dirty="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351350" y="2818925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31.7%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359125" y="4618925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68.3%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3487375" y="3600888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81.2%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51"/>
          <p:cNvSpPr txBox="1"/>
          <p:nvPr/>
        </p:nvSpPr>
        <p:spPr>
          <a:xfrm>
            <a:off x="3487375" y="5509925"/>
            <a:ext cx="245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18.8%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51"/>
          <p:cNvSpPr txBox="1"/>
          <p:nvPr/>
        </p:nvSpPr>
        <p:spPr>
          <a:xfrm>
            <a:off x="5562525" y="2305175"/>
            <a:ext cx="2454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&lt;비싼 카테고리&gt;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5638725" y="3829175"/>
            <a:ext cx="2454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&lt;값싼 카테고리&gt;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251520" y="836700"/>
            <a:ext cx="274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주관적인 RFM 등급 기준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1" name="Google Shape;391;p53"/>
          <p:cNvGraphicFramePr/>
          <p:nvPr/>
        </p:nvGraphicFramePr>
        <p:xfrm>
          <a:off x="999025" y="2283988"/>
          <a:ext cx="7239000" cy="2910750"/>
        </p:xfrm>
        <a:graphic>
          <a:graphicData uri="http://schemas.openxmlformats.org/drawingml/2006/table">
            <a:tbl>
              <a:tblPr>
                <a:noFill/>
                <a:tableStyleId>{F50525C6-6530-4FE0-9A34-5347A3558CB9}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RFM 평가 목록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등급 기준 </a:t>
                      </a:r>
                      <a:endParaRPr sz="1300" b="1"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R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365일 기준으로 사분위수로 계산</a:t>
                      </a:r>
                      <a:endParaRPr sz="13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Char char="-"/>
                      </a:pPr>
                      <a:r>
                        <a:rPr lang="ko-KR" sz="1300" b="1"/>
                        <a:t>분위수가 낮을수록 높은 등급 배정</a:t>
                      </a:r>
                      <a:endParaRPr sz="1300" b="1"/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F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빈도가 1이면 1등급</a:t>
                      </a:r>
                      <a:endParaRPr sz="13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 등급에 대해 평균보다 작은 값에 다음으로 낮은 등급 부여 후</a:t>
                      </a: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반복</a:t>
                      </a:r>
                      <a:endParaRPr sz="13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/>
                        <a:t>M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상위 20%에게 4등급 부여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4등급의 최종결제금액 평균보다 높은 고객들에게 5등급 부여</a:t>
                      </a:r>
                      <a:endParaRPr sz="13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lvl="0" indent="-254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 등급에 대해 평균보다 작은 값에 다음으로 낮은 등급 부여 후</a:t>
                      </a:r>
                      <a:r>
                        <a:rPr lang="ko-KR" sz="13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3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반복</a:t>
                      </a:r>
                      <a:endParaRPr sz="13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251520" y="836700"/>
            <a:ext cx="278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 분석 – 카테고리별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84" y="2581098"/>
            <a:ext cx="2771173" cy="2807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8944" y="2580935"/>
            <a:ext cx="2770670" cy="280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2635" y="2581096"/>
            <a:ext cx="2771174" cy="2807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56"/>
          <p:cNvCxnSpPr/>
          <p:nvPr/>
        </p:nvCxnSpPr>
        <p:spPr>
          <a:xfrm>
            <a:off x="3113950" y="1450950"/>
            <a:ext cx="21300" cy="46902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56"/>
          <p:cNvCxnSpPr/>
          <p:nvPr/>
        </p:nvCxnSpPr>
        <p:spPr>
          <a:xfrm>
            <a:off x="6140475" y="1450950"/>
            <a:ext cx="21300" cy="46902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56"/>
          <p:cNvSpPr txBox="1"/>
          <p:nvPr/>
        </p:nvSpPr>
        <p:spPr>
          <a:xfrm>
            <a:off x="702173" y="1932250"/>
            <a:ext cx="152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제품카테고리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3810148" y="1932250"/>
            <a:ext cx="152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56"/>
          <p:cNvSpPr txBox="1"/>
          <p:nvPr/>
        </p:nvSpPr>
        <p:spPr>
          <a:xfrm>
            <a:off x="6903223" y="1932250"/>
            <a:ext cx="152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59"/>
          <p:cNvSpPr txBox="1"/>
          <p:nvPr/>
        </p:nvSpPr>
        <p:spPr>
          <a:xfrm>
            <a:off x="305307" y="831344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RF테이블 중 각각의 집합에 속한 고객의 수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145" y="1868744"/>
            <a:ext cx="3475021" cy="16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3523" y="1777312"/>
            <a:ext cx="1745131" cy="165368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 txBox="1"/>
          <p:nvPr/>
        </p:nvSpPr>
        <p:spPr>
          <a:xfrm>
            <a:off x="1147254" y="1411340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59"/>
          <p:cNvSpPr txBox="1"/>
          <p:nvPr/>
        </p:nvSpPr>
        <p:spPr>
          <a:xfrm>
            <a:off x="5328865" y="1335161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p59"/>
          <p:cNvCxnSpPr/>
          <p:nvPr/>
        </p:nvCxnSpPr>
        <p:spPr>
          <a:xfrm flipH="1">
            <a:off x="4581575" y="1422325"/>
            <a:ext cx="14100" cy="22749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59"/>
          <p:cNvSpPr txBox="1"/>
          <p:nvPr/>
        </p:nvSpPr>
        <p:spPr>
          <a:xfrm>
            <a:off x="305304" y="3879350"/>
            <a:ext cx="599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테이블 중 각각의 집합이 최종결제금액에서 차지하는 비율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59"/>
          <p:cNvCxnSpPr/>
          <p:nvPr/>
        </p:nvCxnSpPr>
        <p:spPr>
          <a:xfrm flipH="1">
            <a:off x="4581575" y="4394125"/>
            <a:ext cx="14100" cy="22749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1" name="Google Shape;421;p59"/>
          <p:cNvSpPr txBox="1"/>
          <p:nvPr/>
        </p:nvSpPr>
        <p:spPr>
          <a:xfrm>
            <a:off x="1147254" y="4459340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951" y="4908403"/>
            <a:ext cx="3330077" cy="148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41793" y="4908403"/>
            <a:ext cx="3408958" cy="15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5523527" y="4580611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78dfa6a62_4_48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2c78dfa6a62_4_48"/>
          <p:cNvSpPr txBox="1"/>
          <p:nvPr/>
        </p:nvSpPr>
        <p:spPr>
          <a:xfrm>
            <a:off x="305307" y="831344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기준 – M 비율이 10%이상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2c78dfa6a62_4_48"/>
          <p:cNvSpPr txBox="1"/>
          <p:nvPr/>
        </p:nvSpPr>
        <p:spPr>
          <a:xfrm>
            <a:off x="1147254" y="1563740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2c78dfa6a62_4_48"/>
          <p:cNvSpPr txBox="1"/>
          <p:nvPr/>
        </p:nvSpPr>
        <p:spPr>
          <a:xfrm>
            <a:off x="5328865" y="1487561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4" name="Google Shape;434;g2c78dfa6a62_4_48"/>
          <p:cNvCxnSpPr/>
          <p:nvPr/>
        </p:nvCxnSpPr>
        <p:spPr>
          <a:xfrm flipH="1">
            <a:off x="4581575" y="1574725"/>
            <a:ext cx="14100" cy="22749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5" name="Google Shape;435;g2c78dfa6a62_4_48"/>
          <p:cNvSpPr txBox="1"/>
          <p:nvPr/>
        </p:nvSpPr>
        <p:spPr>
          <a:xfrm>
            <a:off x="305304" y="4031750"/>
            <a:ext cx="599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잠재적 VIP 기준 – M 비율이 5%이상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g2c78dfa6a62_4_48"/>
          <p:cNvCxnSpPr/>
          <p:nvPr/>
        </p:nvCxnSpPr>
        <p:spPr>
          <a:xfrm flipH="1">
            <a:off x="4581575" y="4470325"/>
            <a:ext cx="14100" cy="22749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g2c78dfa6a62_4_48"/>
          <p:cNvSpPr txBox="1"/>
          <p:nvPr/>
        </p:nvSpPr>
        <p:spPr>
          <a:xfrm>
            <a:off x="1147254" y="4611740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2c78dfa6a62_4_48"/>
          <p:cNvSpPr txBox="1"/>
          <p:nvPr/>
        </p:nvSpPr>
        <p:spPr>
          <a:xfrm>
            <a:off x="5523527" y="4656811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저가 제품 카테고리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9" name="Google Shape;439;g2c78dfa6a62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150" y="2011652"/>
            <a:ext cx="3678218" cy="175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c78dfa6a62_4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2255" y="2011652"/>
            <a:ext cx="3765345" cy="18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c78dfa6a62_4_48"/>
          <p:cNvSpPr/>
          <p:nvPr/>
        </p:nvSpPr>
        <p:spPr>
          <a:xfrm>
            <a:off x="3650468" y="2528600"/>
            <a:ext cx="571800" cy="17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c78dfa6a62_4_48"/>
          <p:cNvSpPr/>
          <p:nvPr/>
        </p:nvSpPr>
        <p:spPr>
          <a:xfrm>
            <a:off x="3650468" y="2771906"/>
            <a:ext cx="571800" cy="17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c78dfa6a62_4_48"/>
          <p:cNvSpPr/>
          <p:nvPr/>
        </p:nvSpPr>
        <p:spPr>
          <a:xfrm>
            <a:off x="3650468" y="3015218"/>
            <a:ext cx="571800" cy="17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c78dfa6a62_4_48"/>
          <p:cNvSpPr/>
          <p:nvPr/>
        </p:nvSpPr>
        <p:spPr>
          <a:xfrm>
            <a:off x="7962237" y="2646888"/>
            <a:ext cx="571800" cy="17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c78dfa6a62_4_48"/>
          <p:cNvSpPr/>
          <p:nvPr/>
        </p:nvSpPr>
        <p:spPr>
          <a:xfrm>
            <a:off x="7981269" y="3138128"/>
            <a:ext cx="571800" cy="17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2c78dfa6a62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100" y="5134784"/>
            <a:ext cx="3598448" cy="152676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2c78dfa6a62_4_48"/>
          <p:cNvSpPr/>
          <p:nvPr/>
        </p:nvSpPr>
        <p:spPr>
          <a:xfrm>
            <a:off x="3624103" y="5594897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c78dfa6a62_4_48"/>
          <p:cNvSpPr/>
          <p:nvPr/>
        </p:nvSpPr>
        <p:spPr>
          <a:xfrm>
            <a:off x="3624102" y="5800912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c78dfa6a62_4_48"/>
          <p:cNvSpPr/>
          <p:nvPr/>
        </p:nvSpPr>
        <p:spPr>
          <a:xfrm>
            <a:off x="3618274" y="6015502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c78dfa6a62_4_48"/>
          <p:cNvSpPr/>
          <p:nvPr/>
        </p:nvSpPr>
        <p:spPr>
          <a:xfrm>
            <a:off x="2971758" y="6015502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c78dfa6a62_4_48"/>
          <p:cNvSpPr/>
          <p:nvPr/>
        </p:nvSpPr>
        <p:spPr>
          <a:xfrm>
            <a:off x="2971758" y="6216680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c78dfa6a62_4_48"/>
          <p:cNvSpPr/>
          <p:nvPr/>
        </p:nvSpPr>
        <p:spPr>
          <a:xfrm>
            <a:off x="3621407" y="6218963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c78dfa6a62_4_48"/>
          <p:cNvSpPr/>
          <p:nvPr/>
        </p:nvSpPr>
        <p:spPr>
          <a:xfrm>
            <a:off x="2313369" y="6221244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2c78dfa6a62_4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8363" y="5053750"/>
            <a:ext cx="3683687" cy="1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c78dfa6a62_4_48"/>
          <p:cNvSpPr/>
          <p:nvPr/>
        </p:nvSpPr>
        <p:spPr>
          <a:xfrm>
            <a:off x="7737392" y="5608593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c78dfa6a62_4_48"/>
          <p:cNvSpPr/>
          <p:nvPr/>
        </p:nvSpPr>
        <p:spPr>
          <a:xfrm>
            <a:off x="7740304" y="6035482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c78dfa6a62_4_48"/>
          <p:cNvSpPr/>
          <p:nvPr/>
        </p:nvSpPr>
        <p:spPr>
          <a:xfrm>
            <a:off x="7078761" y="5607160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c78dfa6a62_4_48"/>
          <p:cNvSpPr/>
          <p:nvPr/>
        </p:nvSpPr>
        <p:spPr>
          <a:xfrm>
            <a:off x="7072933" y="5814900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c78dfa6a62_4_48"/>
          <p:cNvSpPr/>
          <p:nvPr/>
        </p:nvSpPr>
        <p:spPr>
          <a:xfrm>
            <a:off x="7748809" y="5817182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c78dfa6a62_4_48"/>
          <p:cNvSpPr/>
          <p:nvPr/>
        </p:nvSpPr>
        <p:spPr>
          <a:xfrm>
            <a:off x="7742979" y="6230376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c78dfa6a62_4_48"/>
          <p:cNvSpPr/>
          <p:nvPr/>
        </p:nvSpPr>
        <p:spPr>
          <a:xfrm>
            <a:off x="7081675" y="6246355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c78dfa6a62_4_48"/>
          <p:cNvSpPr/>
          <p:nvPr/>
        </p:nvSpPr>
        <p:spPr>
          <a:xfrm>
            <a:off x="7093326" y="6029487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c78dfa6a62_4_48"/>
          <p:cNvSpPr/>
          <p:nvPr/>
        </p:nvSpPr>
        <p:spPr>
          <a:xfrm>
            <a:off x="6405806" y="6237226"/>
            <a:ext cx="559500" cy="150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83e8bb5f0_7_30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g2c83e8bb5f0_7_30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1~2. Naive Bayes / knn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1" name="Google Shape;471;g2c83e8bb5f0_7_30"/>
          <p:cNvCxnSpPr/>
          <p:nvPr/>
        </p:nvCxnSpPr>
        <p:spPr>
          <a:xfrm flipH="1">
            <a:off x="4571975" y="1193725"/>
            <a:ext cx="23700" cy="56643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g2c83e8bb5f0_7_30"/>
          <p:cNvSpPr txBox="1"/>
          <p:nvPr/>
        </p:nvSpPr>
        <p:spPr>
          <a:xfrm>
            <a:off x="1598350" y="1404000"/>
            <a:ext cx="146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Naive Bayes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2c83e8bb5f0_7_30"/>
          <p:cNvSpPr txBox="1"/>
          <p:nvPr/>
        </p:nvSpPr>
        <p:spPr>
          <a:xfrm>
            <a:off x="6100200" y="1327800"/>
            <a:ext cx="176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knn(n=37)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2c83e8bb5f0_7_30"/>
          <p:cNvSpPr txBox="1"/>
          <p:nvPr/>
        </p:nvSpPr>
        <p:spPr>
          <a:xfrm>
            <a:off x="743575" y="1792350"/>
            <a:ext cx="29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X: ‘Recency’, ‘Frequency’, ‘R’, ‘F’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Y: ‘고객등급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5" name="Google Shape;475;g2c83e8bb5f0_7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0" y="2486725"/>
            <a:ext cx="3686175" cy="148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76" name="Google Shape;476;g2c83e8bb5f0_7_30"/>
          <p:cNvSpPr txBox="1"/>
          <p:nvPr/>
        </p:nvSpPr>
        <p:spPr>
          <a:xfrm>
            <a:off x="1115492" y="4433890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Accuracy: 0.5981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7" name="Google Shape;477;g2c83e8bb5f0_7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723" y="2136900"/>
            <a:ext cx="3372049" cy="20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c83e8bb5f0_7_30"/>
          <p:cNvSpPr txBox="1"/>
          <p:nvPr/>
        </p:nvSpPr>
        <p:spPr>
          <a:xfrm>
            <a:off x="5410275" y="1639950"/>
            <a:ext cx="29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X: ‘Recency’, ‘Frequency’, ‘R’, ‘F’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Y: ‘고객등급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9" name="Google Shape;479;g2c83e8bb5f0_7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713" y="4286338"/>
            <a:ext cx="3743325" cy="15525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80" name="Google Shape;480;g2c83e8bb5f0_7_30"/>
          <p:cNvSpPr txBox="1"/>
          <p:nvPr/>
        </p:nvSpPr>
        <p:spPr>
          <a:xfrm>
            <a:off x="5617354" y="6258915"/>
            <a:ext cx="243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Accuracy: 0.9312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83e8bb5f0_1_251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g2c83e8bb5f0_1_251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모델 비교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8" name="Google Shape;488;g2c83e8bb5f0_1_251"/>
          <p:cNvGraphicFramePr/>
          <p:nvPr/>
        </p:nvGraphicFramePr>
        <p:xfrm>
          <a:off x="952500" y="1714500"/>
          <a:ext cx="7239000" cy="3474630"/>
        </p:xfrm>
        <a:graphic>
          <a:graphicData uri="http://schemas.openxmlformats.org/drawingml/2006/table">
            <a:tbl>
              <a:tblPr>
                <a:noFill/>
                <a:tableStyleId>{F50525C6-6530-4FE0-9A34-5347A3558CB9}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X값 4개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X값 10개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0.5981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knn(n=37)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0.9312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0.9327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</a:rPr>
                        <a:t>0.9997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Randomforest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0.9327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0.9996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Nueral 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0.9324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0.9977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0.8386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0.9327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0.9995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LightGBM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</a:rPr>
                        <a:t>0.9329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0.9996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"/>
          <p:cNvSpPr txBox="1"/>
          <p:nvPr/>
        </p:nvSpPr>
        <p:spPr>
          <a:xfrm>
            <a:off x="-468560" y="3090450"/>
            <a:ext cx="9505056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Clustering 및 EDA를 통한 VIP 및 잠재적VIP 기준 선정</a:t>
            </a:r>
            <a:endParaRPr sz="3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251521" y="836700"/>
            <a:ext cx="4966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Scaling 및 boxplot을 이용한 데이터 분포도 재확인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2" name="Google Shape;50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749" y="1872301"/>
            <a:ext cx="8108974" cy="47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4"/>
          <p:cNvSpPr txBox="1"/>
          <p:nvPr/>
        </p:nvSpPr>
        <p:spPr>
          <a:xfrm>
            <a:off x="251526" y="1293000"/>
            <a:ext cx="641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컬럼 데이터 2차원 배열 전환 및 StandardScale, RobustScale, LogScale 진행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logscale이 아웃라이어 및 데이터들을 가장 잘 반영하여 분포되어 있는 것을 확인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79076" y="110850"/>
            <a:ext cx="29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RFM 점수 Scaling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78dfa6a62_2_27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2c78dfa6a62_2_27"/>
          <p:cNvSpPr txBox="1"/>
          <p:nvPr/>
        </p:nvSpPr>
        <p:spPr>
          <a:xfrm>
            <a:off x="119653" y="745400"/>
            <a:ext cx="76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기법들을 통한 K-means 클러스터링 군집개수 설정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2" name="Google Shape;512;g2c78dfa6a62_2_27"/>
          <p:cNvGraphicFramePr/>
          <p:nvPr/>
        </p:nvGraphicFramePr>
        <p:xfrm>
          <a:off x="34488" y="1292775"/>
          <a:ext cx="9075000" cy="5258520"/>
        </p:xfrm>
        <a:graphic>
          <a:graphicData uri="http://schemas.openxmlformats.org/drawingml/2006/table">
            <a:tbl>
              <a:tblPr>
                <a:noFill/>
                <a:tableStyleId>{61700D2F-F980-46C9-8D3F-3A5748194660}</a:tableStyleId>
              </a:tblPr>
              <a:tblGrid>
                <a:gridCol w="3181000"/>
                <a:gridCol w="3105550"/>
                <a:gridCol w="27884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KElbowVisualizer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엘보우 메서드(Elbow Method)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silhouette_score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27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클러스터링 모델의 최적 클러스터 개수를 결정하기 위한 시각화 도구로 엘보우(elbow) 방법을 통해 클러스터 개수를 결정</a:t>
                      </a:r>
                      <a:endParaRPr sz="10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클러스터 개수에 따른 클러스터 내 제곱합(SSE, Sum of Squared Errors)의 변화를 그래프로 나타내어 "팔꿈치" </a:t>
                      </a:r>
                      <a:endParaRPr sz="1200" b="1" u="none" strike="noStrike" cap="none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모양이 되는 지점을 찾아 최적의 클러스터 개수를 결정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각 데이터 포인트의 클러스터 내 응집력(cohesion)과 클러스터 간 분리력(separation)을 고려하여 계산된</a:t>
                      </a: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silhouette_score를 이용하여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클러스터 개수 결정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</a:tr>
              <a:tr h="260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49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KElbowVisualizer 이용 시 6개의 클러스터가 최적의 클러스터 개수로 계산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- 엘보우 메서드 시각화 시 클러스터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  개수가 6개인 지점부터 sse의 차이가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  급격하게 감소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- 클러스터 개수가 3개 일때 score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  점수가 가장 높음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15" name="Google Shape;515;g2c78dfa6a62_2_27"/>
          <p:cNvSpPr txBox="1"/>
          <p:nvPr/>
        </p:nvSpPr>
        <p:spPr>
          <a:xfrm>
            <a:off x="79076" y="110850"/>
            <a:ext cx="29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클러스터링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6" name="Google Shape;516;g2c78dfa6a62_2_27"/>
          <p:cNvGrpSpPr/>
          <p:nvPr/>
        </p:nvGrpSpPr>
        <p:grpSpPr>
          <a:xfrm>
            <a:off x="3294618" y="3172618"/>
            <a:ext cx="2885286" cy="2444201"/>
            <a:chOff x="3241942" y="366037"/>
            <a:chExt cx="6944130" cy="5176200"/>
          </a:xfrm>
        </p:grpSpPr>
        <p:pic>
          <p:nvPicPr>
            <p:cNvPr id="517" name="Google Shape;517;g2c78dfa6a62_2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41942" y="366037"/>
              <a:ext cx="6944130" cy="5176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8" name="Google Shape;518;g2c78dfa6a62_2_27"/>
            <p:cNvCxnSpPr/>
            <p:nvPr/>
          </p:nvCxnSpPr>
          <p:spPr>
            <a:xfrm rot="10800000" flipH="1">
              <a:off x="7135300" y="4744700"/>
              <a:ext cx="820800" cy="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81228" y="3288626"/>
            <a:ext cx="3058075" cy="2196200"/>
            <a:chOff x="81228" y="3288626"/>
            <a:chExt cx="3058075" cy="2196200"/>
          </a:xfrm>
        </p:grpSpPr>
        <p:pic>
          <p:nvPicPr>
            <p:cNvPr id="513" name="Google Shape;513;g2c78dfa6a62_2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228" y="3288626"/>
              <a:ext cx="3058075" cy="2196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1188172" y="3635698"/>
              <a:ext cx="678956" cy="54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6350360" y="3375538"/>
            <a:ext cx="2726825" cy="1893907"/>
            <a:chOff x="6350360" y="3375538"/>
            <a:chExt cx="2726825" cy="1893907"/>
          </a:xfrm>
        </p:grpSpPr>
        <p:pic>
          <p:nvPicPr>
            <p:cNvPr id="514" name="Google Shape;514;g2c78dfa6a62_2_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50360" y="3375538"/>
              <a:ext cx="2726825" cy="1893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타원 4"/>
            <p:cNvSpPr/>
            <p:nvPr/>
          </p:nvSpPr>
          <p:spPr>
            <a:xfrm>
              <a:off x="7019526" y="5059315"/>
              <a:ext cx="147837" cy="1314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1eb44e9f_0_20"/>
          <p:cNvSpPr txBox="1"/>
          <p:nvPr/>
        </p:nvSpPr>
        <p:spPr>
          <a:xfrm>
            <a:off x="2015696" y="2967293"/>
            <a:ext cx="5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algun Gothic"/>
              <a:buAutoNum type="arabicPeriod"/>
            </a:pP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sz="3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51519" y="836712"/>
            <a:ext cx="1231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RFM에 따른 클러스터링_2가지 시각화 적용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396544" y="1236892"/>
            <a:ext cx="81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recency, frequency, 2가지를 이용하여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클러스트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3개, 6개로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클러스터링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고객을 다양하게 세분화하기 위하여 클러스터 개수가 많은 6개로 결정 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7" name="Google Shape;52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75" y="2171575"/>
            <a:ext cx="8950851" cy="29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2"/>
          <p:cNvSpPr txBox="1"/>
          <p:nvPr/>
        </p:nvSpPr>
        <p:spPr>
          <a:xfrm>
            <a:off x="79076" y="110850"/>
            <a:ext cx="29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클러스터링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46"/>
          <p:cNvSpPr txBox="1"/>
          <p:nvPr/>
        </p:nvSpPr>
        <p:spPr>
          <a:xfrm>
            <a:off x="251522" y="836700"/>
            <a:ext cx="523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eps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최적값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 후 DBSCAN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클러스터링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실행 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46"/>
          <p:cNvSpPr txBox="1"/>
          <p:nvPr/>
        </p:nvSpPr>
        <p:spPr>
          <a:xfrm>
            <a:off x="170351" y="4628575"/>
            <a:ext cx="4337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K-Distance Plot for DBSCAN은 각 데이터 포인트(x축)에서 해당 데이터 포인트에서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MinPts 4</a:t>
            </a:r>
            <a: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개의 이웃까지의 거리(y축)를 나타내는 그래프</a:t>
            </a:r>
            <a:b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 b="1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급격하게 증가하는 포인트는 거리가 멀어</a:t>
            </a:r>
            <a:r>
              <a:rPr lang="ko-KR" sz="1200" b="1" dirty="0">
                <a:solidFill>
                  <a:srgbClr val="0D0D0D"/>
                </a:solidFill>
                <a:highlight>
                  <a:srgbClr val="FFFFFF"/>
                </a:highlight>
              </a:rPr>
              <a:t>지면서</a:t>
            </a:r>
            <a: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같은 클러스터로 취급하지 않아 클러스터의 경계면 포인트로도 생각할 수 있기 때문에 Elbow 지점으로 설정하여 이때의 y값을 최적의 eps로 판정</a:t>
            </a:r>
            <a:br>
              <a:rPr lang="ko-KR" sz="1200" b="1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여기선 그래프상 0.255 추정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8" name="Google Shape;538;p46"/>
          <p:cNvCxnSpPr/>
          <p:nvPr/>
        </p:nvCxnSpPr>
        <p:spPr>
          <a:xfrm flipH="1">
            <a:off x="4571975" y="1193725"/>
            <a:ext cx="23700" cy="56643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9" name="Google Shape;5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849" y="1354127"/>
            <a:ext cx="4337400" cy="34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6"/>
          <p:cNvSpPr txBox="1"/>
          <p:nvPr/>
        </p:nvSpPr>
        <p:spPr>
          <a:xfrm>
            <a:off x="4701851" y="5470850"/>
            <a:ext cx="433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K-means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클러스터링과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DBSCAN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클러스터링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비교 시 </a:t>
            </a:r>
            <a:r>
              <a:rPr 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K-means </a:t>
            </a:r>
            <a:r>
              <a:rPr lang="ko-KR" sz="1200" b="1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클러스터링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좀 더 구분을 잘하는 것으로 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46"/>
          <p:cNvSpPr txBox="1"/>
          <p:nvPr/>
        </p:nvSpPr>
        <p:spPr>
          <a:xfrm>
            <a:off x="79076" y="110850"/>
            <a:ext cx="29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클러스터링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0350" y="1354125"/>
            <a:ext cx="4214300" cy="2993498"/>
            <a:chOff x="170350" y="1354125"/>
            <a:chExt cx="4214300" cy="2993498"/>
          </a:xfrm>
        </p:grpSpPr>
        <p:pic>
          <p:nvPicPr>
            <p:cNvPr id="537" name="Google Shape;537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0350" y="1354125"/>
              <a:ext cx="4214300" cy="2993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46"/>
            <p:cNvSpPr/>
            <p:nvPr/>
          </p:nvSpPr>
          <p:spPr>
            <a:xfrm>
              <a:off x="4029794" y="3496325"/>
              <a:ext cx="84263" cy="76951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c83e8bb5f0_8_110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2c83e8bb5f0_8_110"/>
          <p:cNvSpPr txBox="1"/>
          <p:nvPr/>
        </p:nvSpPr>
        <p:spPr>
          <a:xfrm>
            <a:off x="251526" y="760500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세분화를 위한 EDA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2c83e8bb5f0_8_110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VIP 및 잠재적VIP 기준 설정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2c83e8bb5f0_8_110"/>
          <p:cNvSpPr txBox="1"/>
          <p:nvPr/>
        </p:nvSpPr>
        <p:spPr>
          <a:xfrm>
            <a:off x="541526" y="3908400"/>
            <a:ext cx="432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	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1인당 Monetary 중앙값을 확인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2c83e8bb5f0_8_110"/>
          <p:cNvSpPr txBox="1"/>
          <p:nvPr/>
        </p:nvSpPr>
        <p:spPr>
          <a:xfrm>
            <a:off x="578324" y="4248432"/>
            <a:ext cx="2064591" cy="20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 최종결제금액 중앙값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3" name="Google Shape;553;g2c83e8bb5f0_8_110"/>
          <p:cNvGrpSpPr/>
          <p:nvPr/>
        </p:nvGrpSpPr>
        <p:grpSpPr>
          <a:xfrm>
            <a:off x="2456805" y="4255944"/>
            <a:ext cx="2064591" cy="1736273"/>
            <a:chOff x="4291988" y="5661575"/>
            <a:chExt cx="1903200" cy="1689475"/>
          </a:xfrm>
        </p:grpSpPr>
        <p:pic>
          <p:nvPicPr>
            <p:cNvPr id="554" name="Google Shape;554;g2c83e8bb5f0_8_110"/>
            <p:cNvPicPr preferRelativeResize="0"/>
            <p:nvPr/>
          </p:nvPicPr>
          <p:blipFill rotWithShape="1">
            <a:blip r:embed="rId3">
              <a:alphaModFix/>
            </a:blip>
            <a:srcRect l="49320" t="18248" b="14933"/>
            <a:stretch/>
          </p:blipFill>
          <p:spPr>
            <a:xfrm>
              <a:off x="4460938" y="5841125"/>
              <a:ext cx="1565325" cy="1509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g2c83e8bb5f0_8_110"/>
            <p:cNvSpPr txBox="1"/>
            <p:nvPr/>
          </p:nvSpPr>
          <p:spPr>
            <a:xfrm>
              <a:off x="4291988" y="5661575"/>
              <a:ext cx="19032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클러스터별 1인당 최종결제금액 중앙값</a:t>
              </a:r>
              <a:endParaRPr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6" name="Google Shape;556;g2c83e8bb5f0_8_110"/>
          <p:cNvSpPr txBox="1"/>
          <p:nvPr/>
        </p:nvSpPr>
        <p:spPr>
          <a:xfrm>
            <a:off x="541526" y="1099200"/>
            <a:ext cx="828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매출/고객 비율 및 1인당 평균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최종결금액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7" name="Google Shape;557;g2c83e8bb5f0_8_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6889" y="1510649"/>
            <a:ext cx="6211068" cy="20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2c83e8bb5f0_8_110"/>
          <p:cNvSpPr txBox="1"/>
          <p:nvPr/>
        </p:nvSpPr>
        <p:spPr>
          <a:xfrm>
            <a:off x="4784650" y="3908400"/>
            <a:ext cx="463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r>
              <a:rPr 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Frequency/Recency 및 매출비율 확인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9" name="Google Shape;559;g2c83e8bb5f0_8_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3413" y="4255950"/>
            <a:ext cx="2395077" cy="19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2c83e8bb5f0_8_110"/>
          <p:cNvSpPr/>
          <p:nvPr/>
        </p:nvSpPr>
        <p:spPr>
          <a:xfrm>
            <a:off x="6046650" y="6193850"/>
            <a:ext cx="2553600" cy="488100"/>
          </a:xfrm>
          <a:prstGeom prst="rect">
            <a:avLst/>
          </a:prstGeom>
          <a:noFill/>
          <a:ln w="254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c83e8bb5f0_8_110"/>
          <p:cNvSpPr txBox="1"/>
          <p:nvPr/>
        </p:nvSpPr>
        <p:spPr>
          <a:xfrm>
            <a:off x="6032850" y="6237800"/>
            <a:ext cx="25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“매출 비율이 높고 Frequency가 높은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2, 5 클러스터 중점으로 확인”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c83e8bb5f0_8_110"/>
          <p:cNvSpPr/>
          <p:nvPr/>
        </p:nvSpPr>
        <p:spPr>
          <a:xfrm>
            <a:off x="5587850" y="6320750"/>
            <a:ext cx="311400" cy="23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254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2c83e8bb5f0_8_110"/>
          <p:cNvPicPr preferRelativeResize="0"/>
          <p:nvPr/>
        </p:nvPicPr>
        <p:blipFill rotWithShape="1">
          <a:blip r:embed="rId6">
            <a:alphaModFix/>
          </a:blip>
          <a:srcRect t="3381"/>
          <a:stretch/>
        </p:blipFill>
        <p:spPr>
          <a:xfrm>
            <a:off x="741713" y="4430075"/>
            <a:ext cx="1737825" cy="1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c83e8bb5f0_8_128"/>
          <p:cNvSpPr/>
          <p:nvPr/>
        </p:nvSpPr>
        <p:spPr>
          <a:xfrm>
            <a:off x="23250" y="736050"/>
            <a:ext cx="91698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2c83e8bb5f0_8_128"/>
          <p:cNvSpPr txBox="1"/>
          <p:nvPr/>
        </p:nvSpPr>
        <p:spPr>
          <a:xfrm>
            <a:off x="102324" y="13990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VIP 및 잠재적VIP 기준 설정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1" name="Google Shape;571;g2c83e8bb5f0_8_128"/>
          <p:cNvPicPr preferRelativeResize="0"/>
          <p:nvPr/>
        </p:nvPicPr>
        <p:blipFill rotWithShape="1">
          <a:blip r:embed="rId3">
            <a:alphaModFix/>
          </a:blip>
          <a:srcRect t="11504" r="67513"/>
          <a:stretch/>
        </p:blipFill>
        <p:spPr>
          <a:xfrm>
            <a:off x="904044" y="1623288"/>
            <a:ext cx="1892501" cy="19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2c83e8bb5f0_8_128"/>
          <p:cNvSpPr txBox="1"/>
          <p:nvPr/>
        </p:nvSpPr>
        <p:spPr>
          <a:xfrm>
            <a:off x="3389701" y="1402425"/>
            <a:ext cx="241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 Frequency 중앙값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2c83e8bb5f0_8_128"/>
          <p:cNvSpPr txBox="1"/>
          <p:nvPr/>
        </p:nvSpPr>
        <p:spPr>
          <a:xfrm>
            <a:off x="541700" y="1402437"/>
            <a:ext cx="23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 Frequency 평균값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2c83e8bb5f0_8_128"/>
          <p:cNvSpPr txBox="1"/>
          <p:nvPr/>
        </p:nvSpPr>
        <p:spPr>
          <a:xfrm>
            <a:off x="6279926" y="1402425"/>
            <a:ext cx="256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클러스터별 Frequency 표준편차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5" name="Google Shape;575;g2c83e8bb5f0_8_128"/>
          <p:cNvGrpSpPr/>
          <p:nvPr/>
        </p:nvGrpSpPr>
        <p:grpSpPr>
          <a:xfrm>
            <a:off x="1472422" y="3767745"/>
            <a:ext cx="6245661" cy="2117196"/>
            <a:chOff x="2335634" y="1961113"/>
            <a:chExt cx="4567211" cy="1620261"/>
          </a:xfrm>
        </p:grpSpPr>
        <p:pic>
          <p:nvPicPr>
            <p:cNvPr id="576" name="Google Shape;576;g2c83e8bb5f0_8_128"/>
            <p:cNvPicPr preferRelativeResize="0"/>
            <p:nvPr/>
          </p:nvPicPr>
          <p:blipFill rotWithShape="1">
            <a:blip r:embed="rId4">
              <a:alphaModFix/>
            </a:blip>
            <a:srcRect t="8340"/>
            <a:stretch/>
          </p:blipFill>
          <p:spPr>
            <a:xfrm>
              <a:off x="2426450" y="2153675"/>
              <a:ext cx="4291100" cy="142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g2c83e8bb5f0_8_128"/>
            <p:cNvSpPr txBox="1"/>
            <p:nvPr/>
          </p:nvSpPr>
          <p:spPr>
            <a:xfrm>
              <a:off x="3728838" y="1961119"/>
              <a:ext cx="1692000" cy="1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클러스터별 Recency 중앙값</a:t>
              </a:r>
              <a:endParaRPr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8" name="Google Shape;578;g2c83e8bb5f0_8_128"/>
            <p:cNvSpPr txBox="1"/>
            <p:nvPr/>
          </p:nvSpPr>
          <p:spPr>
            <a:xfrm>
              <a:off x="2335634" y="1961119"/>
              <a:ext cx="1635600" cy="1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클러스터별 Recency 평균값</a:t>
              </a:r>
              <a:endParaRPr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g2c83e8bb5f0_8_128"/>
            <p:cNvSpPr txBox="1"/>
            <p:nvPr/>
          </p:nvSpPr>
          <p:spPr>
            <a:xfrm>
              <a:off x="5241745" y="1961113"/>
              <a:ext cx="1661100" cy="1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클러스터별 Recency 표준편차</a:t>
              </a:r>
              <a:endParaRPr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0" name="Google Shape;580;g2c83e8bb5f0_8_128"/>
          <p:cNvSpPr txBox="1"/>
          <p:nvPr/>
        </p:nvSpPr>
        <p:spPr>
          <a:xfrm>
            <a:off x="181825" y="899650"/>
            <a:ext cx="86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6.	각 클러스터별 Frequency와 Recency 확인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81" name="Google Shape;581;g2c83e8bb5f0_8_128"/>
          <p:cNvPicPr preferRelativeResize="0"/>
          <p:nvPr/>
        </p:nvPicPr>
        <p:blipFill rotWithShape="1">
          <a:blip r:embed="rId3">
            <a:alphaModFix/>
          </a:blip>
          <a:srcRect l="32501" t="11508" r="32480" b="8292"/>
          <a:stretch/>
        </p:blipFill>
        <p:spPr>
          <a:xfrm>
            <a:off x="3575188" y="1714700"/>
            <a:ext cx="2040126" cy="17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2c83e8bb5f0_8_128"/>
          <p:cNvPicPr preferRelativeResize="0"/>
          <p:nvPr/>
        </p:nvPicPr>
        <p:blipFill rotWithShape="1">
          <a:blip r:embed="rId3">
            <a:alphaModFix/>
          </a:blip>
          <a:srcRect l="68755" t="11500" b="5704"/>
          <a:stretch/>
        </p:blipFill>
        <p:spPr>
          <a:xfrm>
            <a:off x="6653100" y="1748800"/>
            <a:ext cx="1820175" cy="18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2c83e8bb5f0_8_128"/>
          <p:cNvSpPr txBox="1"/>
          <p:nvPr/>
        </p:nvSpPr>
        <p:spPr>
          <a:xfrm>
            <a:off x="6929050" y="180270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g2c83e8bb5f0_8_128"/>
          <p:cNvSpPr txBox="1"/>
          <p:nvPr/>
        </p:nvSpPr>
        <p:spPr>
          <a:xfrm>
            <a:off x="6792100" y="187430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2c83e8bb5f0_8_128"/>
          <p:cNvSpPr txBox="1"/>
          <p:nvPr/>
        </p:nvSpPr>
        <p:spPr>
          <a:xfrm>
            <a:off x="6702175" y="192900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g2c83e8bb5f0_8_128"/>
          <p:cNvSpPr txBox="1"/>
          <p:nvPr/>
        </p:nvSpPr>
        <p:spPr>
          <a:xfrm>
            <a:off x="6822275" y="329625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g2c83e8bb5f0_8_128"/>
          <p:cNvSpPr txBox="1"/>
          <p:nvPr/>
        </p:nvSpPr>
        <p:spPr>
          <a:xfrm>
            <a:off x="7468975" y="165830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g2c83e8bb5f0_8_128"/>
          <p:cNvSpPr txBox="1"/>
          <p:nvPr/>
        </p:nvSpPr>
        <p:spPr>
          <a:xfrm>
            <a:off x="8425000" y="2378350"/>
            <a:ext cx="1884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g2c83e8bb5f0_8_128"/>
          <p:cNvSpPr txBox="1"/>
          <p:nvPr/>
        </p:nvSpPr>
        <p:spPr>
          <a:xfrm>
            <a:off x="7856450" y="2457800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27.9 %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2c83e8bb5f0_8_128"/>
          <p:cNvSpPr txBox="1"/>
          <p:nvPr/>
        </p:nvSpPr>
        <p:spPr>
          <a:xfrm>
            <a:off x="7392950" y="2121075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14.7 %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2c83e8bb5f0_8_128"/>
          <p:cNvSpPr txBox="1"/>
          <p:nvPr/>
        </p:nvSpPr>
        <p:spPr>
          <a:xfrm>
            <a:off x="7045925" y="2059400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3.2 %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2c83e8bb5f0_8_128"/>
          <p:cNvSpPr txBox="1"/>
          <p:nvPr/>
        </p:nvSpPr>
        <p:spPr>
          <a:xfrm>
            <a:off x="7045925" y="2180875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2.4 %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g2c83e8bb5f0_8_128"/>
          <p:cNvSpPr txBox="1"/>
          <p:nvPr/>
        </p:nvSpPr>
        <p:spPr>
          <a:xfrm>
            <a:off x="7045925" y="2275400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0.8 %</a:t>
            </a:r>
            <a:endParaRPr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2c83e8bb5f0_8_128"/>
          <p:cNvSpPr txBox="1"/>
          <p:nvPr/>
        </p:nvSpPr>
        <p:spPr>
          <a:xfrm>
            <a:off x="7056725" y="2913575"/>
            <a:ext cx="46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51.0 %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c83e8bb5f0_8_333"/>
          <p:cNvSpPr/>
          <p:nvPr/>
        </p:nvSpPr>
        <p:spPr>
          <a:xfrm>
            <a:off x="-12900" y="707000"/>
            <a:ext cx="91698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2c83e8bb5f0_8_333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VIP 및 잠재적VIP 기준 설정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2" name="Google Shape;602;g2c83e8bb5f0_8_333"/>
          <p:cNvGraphicFramePr/>
          <p:nvPr/>
        </p:nvGraphicFramePr>
        <p:xfrm>
          <a:off x="1748488" y="1803250"/>
          <a:ext cx="5646875" cy="3587475"/>
        </p:xfrm>
        <a:graphic>
          <a:graphicData uri="http://schemas.openxmlformats.org/drawingml/2006/table">
            <a:tbl>
              <a:tblPr>
                <a:noFill/>
                <a:tableStyleId>{F50525C6-6530-4FE0-9A34-5347A3558CB9}</a:tableStyleId>
              </a:tblPr>
              <a:tblGrid>
                <a:gridCol w="941125"/>
                <a:gridCol w="829475"/>
                <a:gridCol w="829475"/>
                <a:gridCol w="829475"/>
                <a:gridCol w="829475"/>
                <a:gridCol w="1387850"/>
              </a:tblGrid>
              <a:tr h="5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Recency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Frequency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Monetary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RMF 순서 평균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등급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1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VIP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5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잠재적 </a:t>
                      </a: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VIP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0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충성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3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잠재적 충성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4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잠재적 이탈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Cluster 2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이탈 고객</a:t>
                      </a: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g2c83e8bb5f0_8_333"/>
          <p:cNvSpPr txBox="1"/>
          <p:nvPr/>
        </p:nvSpPr>
        <p:spPr>
          <a:xfrm>
            <a:off x="431101" y="1158450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RFM 통계값을 통한 고객 세분화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2c83e8bb5f0_8_333"/>
          <p:cNvSpPr/>
          <p:nvPr/>
        </p:nvSpPr>
        <p:spPr>
          <a:xfrm>
            <a:off x="1748500" y="2325175"/>
            <a:ext cx="5646900" cy="510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c83e8bb5f0_5_275"/>
          <p:cNvSpPr/>
          <p:nvPr/>
        </p:nvSpPr>
        <p:spPr>
          <a:xfrm>
            <a:off x="0" y="6234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2c83e8bb5f0_5_275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및 잠재적VIP 기준 설정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2c83e8bb5f0_5_275"/>
          <p:cNvSpPr txBox="1"/>
          <p:nvPr/>
        </p:nvSpPr>
        <p:spPr>
          <a:xfrm>
            <a:off x="251526" y="836700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5번 클러스터의 잠재적vip 기준 재선정_고객생애가치 기준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3" name="Google Shape;613;g2c83e8bb5f0_5_275"/>
          <p:cNvGrpSpPr/>
          <p:nvPr/>
        </p:nvGrpSpPr>
        <p:grpSpPr>
          <a:xfrm>
            <a:off x="5383348" y="4523706"/>
            <a:ext cx="3456467" cy="576000"/>
            <a:chOff x="-1124703" y="3276237"/>
            <a:chExt cx="4328700" cy="1152000"/>
          </a:xfrm>
        </p:grpSpPr>
        <p:sp>
          <p:nvSpPr>
            <p:cNvPr id="614" name="Google Shape;614;g2c83e8bb5f0_5_275"/>
            <p:cNvSpPr/>
            <p:nvPr/>
          </p:nvSpPr>
          <p:spPr>
            <a:xfrm>
              <a:off x="-1124703" y="3276237"/>
              <a:ext cx="4258200" cy="11520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2c83e8bb5f0_5_275"/>
            <p:cNvSpPr txBox="1"/>
            <p:nvPr/>
          </p:nvSpPr>
          <p:spPr>
            <a:xfrm>
              <a:off x="-1124703" y="3353217"/>
              <a:ext cx="4328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“기업이 고객 한 명으로부터 얻을 수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있는 총 이익을 예측하는 중요한 지표로 작용”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g2c83e8bb5f0_5_275"/>
          <p:cNvGrpSpPr/>
          <p:nvPr/>
        </p:nvGrpSpPr>
        <p:grpSpPr>
          <a:xfrm>
            <a:off x="333045" y="2132841"/>
            <a:ext cx="3951184" cy="756093"/>
            <a:chOff x="4716016" y="1484783"/>
            <a:chExt cx="3817200" cy="1089000"/>
          </a:xfrm>
        </p:grpSpPr>
        <p:sp>
          <p:nvSpPr>
            <p:cNvPr id="617" name="Google Shape;617;g2c83e8bb5f0_5_275"/>
            <p:cNvSpPr/>
            <p:nvPr/>
          </p:nvSpPr>
          <p:spPr>
            <a:xfrm>
              <a:off x="4716016" y="1484783"/>
              <a:ext cx="3817200" cy="1089000"/>
            </a:xfrm>
            <a:prstGeom prst="rect">
              <a:avLst/>
            </a:prstGeom>
            <a:solidFill>
              <a:srgbClr val="FDE9D8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c83e8bb5f0_5_275"/>
            <p:cNvSpPr txBox="1"/>
            <p:nvPr/>
          </p:nvSpPr>
          <p:spPr>
            <a:xfrm>
              <a:off x="4716016" y="1508375"/>
              <a:ext cx="38172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평균 구매 가치(Average Purchase Value, APV):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1년간 소비금액을 1년간 구매 빈도수로 나누어 계산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(= 총 소비금액 / 총 구매 빈도수)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g2c83e8bb5f0_5_275"/>
          <p:cNvGrpSpPr/>
          <p:nvPr/>
        </p:nvGrpSpPr>
        <p:grpSpPr>
          <a:xfrm>
            <a:off x="333045" y="3317147"/>
            <a:ext cx="3951184" cy="667667"/>
            <a:chOff x="4716016" y="1484784"/>
            <a:chExt cx="3817200" cy="737591"/>
          </a:xfrm>
        </p:grpSpPr>
        <p:sp>
          <p:nvSpPr>
            <p:cNvPr id="620" name="Google Shape;620;g2c83e8bb5f0_5_275"/>
            <p:cNvSpPr/>
            <p:nvPr/>
          </p:nvSpPr>
          <p:spPr>
            <a:xfrm>
              <a:off x="4716016" y="1484784"/>
              <a:ext cx="3817200" cy="720000"/>
            </a:xfrm>
            <a:prstGeom prst="rect">
              <a:avLst/>
            </a:prstGeom>
            <a:solidFill>
              <a:srgbClr val="FDE9D8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c83e8bb5f0_5_275"/>
            <p:cNvSpPr txBox="1"/>
            <p:nvPr/>
          </p:nvSpPr>
          <p:spPr>
            <a:xfrm>
              <a:off x="4716016" y="1508375"/>
              <a:ext cx="3817200" cy="7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평균 구매 빈도(Average Purchase Frequency, APF):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1년 동안의 구매 빈도수를 계산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(총 구매 빈도수 / 고객 수)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g2c83e8bb5f0_5_275"/>
          <p:cNvGrpSpPr/>
          <p:nvPr/>
        </p:nvGrpSpPr>
        <p:grpSpPr>
          <a:xfrm>
            <a:off x="323499" y="4397267"/>
            <a:ext cx="3960302" cy="723744"/>
            <a:chOff x="4709054" y="1484784"/>
            <a:chExt cx="3824162" cy="720000"/>
          </a:xfrm>
        </p:grpSpPr>
        <p:sp>
          <p:nvSpPr>
            <p:cNvPr id="623" name="Google Shape;623;g2c83e8bb5f0_5_275"/>
            <p:cNvSpPr/>
            <p:nvPr/>
          </p:nvSpPr>
          <p:spPr>
            <a:xfrm>
              <a:off x="4716016" y="1484784"/>
              <a:ext cx="3817200" cy="720000"/>
            </a:xfrm>
            <a:prstGeom prst="rect">
              <a:avLst/>
            </a:prstGeom>
            <a:solidFill>
              <a:srgbClr val="FDE9D8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2c83e8bb5f0_5_275"/>
            <p:cNvSpPr txBox="1"/>
            <p:nvPr/>
          </p:nvSpPr>
          <p:spPr>
            <a:xfrm>
              <a:off x="4709054" y="1508375"/>
              <a:ext cx="38172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고객 가치(Customer Value, CV):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평균 구매 가치와 평균 구매 빈도를 곱하여 계산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(= APV x APF)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g2c83e8bb5f0_5_275"/>
          <p:cNvGrpSpPr/>
          <p:nvPr/>
        </p:nvGrpSpPr>
        <p:grpSpPr>
          <a:xfrm>
            <a:off x="332738" y="5481222"/>
            <a:ext cx="3951058" cy="677108"/>
            <a:chOff x="2123728" y="4790052"/>
            <a:chExt cx="2511000" cy="1087200"/>
          </a:xfrm>
        </p:grpSpPr>
        <p:sp>
          <p:nvSpPr>
            <p:cNvPr id="626" name="Google Shape;626;g2c83e8bb5f0_5_275"/>
            <p:cNvSpPr/>
            <p:nvPr/>
          </p:nvSpPr>
          <p:spPr>
            <a:xfrm>
              <a:off x="2123728" y="4790052"/>
              <a:ext cx="2511000" cy="1087200"/>
            </a:xfrm>
            <a:prstGeom prst="rect">
              <a:avLst/>
            </a:prstGeom>
            <a:solidFill>
              <a:srgbClr val="FDE9D8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2c83e8bb5f0_5_275"/>
            <p:cNvSpPr txBox="1"/>
            <p:nvPr/>
          </p:nvSpPr>
          <p:spPr>
            <a:xfrm>
              <a:off x="2123728" y="4820844"/>
              <a:ext cx="25110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고객 수명(Customer Lifespan, CL): 고객이 기업과 거래를 지속하는 평균 기간으로  </a:t>
              </a: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Recency</a:t>
              </a:r>
              <a:endParaRPr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최근 거래일자)를 통한 점수화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8" name="Google Shape;628;g2c83e8bb5f0_5_275"/>
          <p:cNvCxnSpPr>
            <a:stCxn id="617" idx="2"/>
            <a:endCxn id="620" idx="0"/>
          </p:cNvCxnSpPr>
          <p:nvPr/>
        </p:nvCxnSpPr>
        <p:spPr>
          <a:xfrm>
            <a:off x="2308637" y="2888934"/>
            <a:ext cx="0" cy="428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29" name="Google Shape;629;g2c83e8bb5f0_5_275"/>
          <p:cNvCxnSpPr>
            <a:stCxn id="620" idx="2"/>
            <a:endCxn id="623" idx="0"/>
          </p:cNvCxnSpPr>
          <p:nvPr/>
        </p:nvCxnSpPr>
        <p:spPr>
          <a:xfrm flipH="1">
            <a:off x="2307137" y="3968891"/>
            <a:ext cx="1500" cy="428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30" name="Google Shape;630;g2c83e8bb5f0_5_275"/>
          <p:cNvCxnSpPr>
            <a:stCxn id="623" idx="2"/>
            <a:endCxn id="627" idx="0"/>
          </p:cNvCxnSpPr>
          <p:nvPr/>
        </p:nvCxnSpPr>
        <p:spPr>
          <a:xfrm>
            <a:off x="2307255" y="5121011"/>
            <a:ext cx="900" cy="379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stealth" w="med" len="med"/>
          </a:ln>
        </p:spPr>
      </p:cxnSp>
      <p:grpSp>
        <p:nvGrpSpPr>
          <p:cNvPr id="631" name="Google Shape;631;g2c83e8bb5f0_5_275"/>
          <p:cNvGrpSpPr/>
          <p:nvPr/>
        </p:nvGrpSpPr>
        <p:grpSpPr>
          <a:xfrm>
            <a:off x="5292015" y="3032938"/>
            <a:ext cx="3528238" cy="669735"/>
            <a:chOff x="4716016" y="1484783"/>
            <a:chExt cx="3817200" cy="1089000"/>
          </a:xfrm>
        </p:grpSpPr>
        <p:sp>
          <p:nvSpPr>
            <p:cNvPr id="632" name="Google Shape;632;g2c83e8bb5f0_5_275"/>
            <p:cNvSpPr/>
            <p:nvPr/>
          </p:nvSpPr>
          <p:spPr>
            <a:xfrm>
              <a:off x="4716016" y="1484783"/>
              <a:ext cx="3817200" cy="1089000"/>
            </a:xfrm>
            <a:prstGeom prst="rect">
              <a:avLst/>
            </a:prstGeom>
            <a:solidFill>
              <a:srgbClr val="FDE9D8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2c83e8bb5f0_5_275"/>
            <p:cNvSpPr txBox="1"/>
            <p:nvPr/>
          </p:nvSpPr>
          <p:spPr>
            <a:xfrm>
              <a:off x="4716016" y="1508374"/>
              <a:ext cx="38172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고객 생애 가치(Customer Lifetime Value, CLV): 고객 가치에 고객 수명을 곱하여 계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- 공식: CLV = CV x CL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4" name="Google Shape;634;g2c83e8bb5f0_5_275"/>
          <p:cNvCxnSpPr>
            <a:stCxn id="626" idx="3"/>
            <a:endCxn id="633" idx="1"/>
          </p:cNvCxnSpPr>
          <p:nvPr/>
        </p:nvCxnSpPr>
        <p:spPr>
          <a:xfrm rot="10800000" flipH="1">
            <a:off x="4283796" y="3370576"/>
            <a:ext cx="1008300" cy="24492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35" name="Google Shape;635;g2c83e8bb5f0_5_275"/>
          <p:cNvSpPr/>
          <p:nvPr/>
        </p:nvSpPr>
        <p:spPr>
          <a:xfrm>
            <a:off x="6804248" y="3922530"/>
            <a:ext cx="504000" cy="43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c83e8bb5f0_5_275"/>
          <p:cNvSpPr txBox="1"/>
          <p:nvPr/>
        </p:nvSpPr>
        <p:spPr>
          <a:xfrm>
            <a:off x="503544" y="1196752"/>
            <a:ext cx="813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및 잠재적VIP가 전체 고객의 35%인 점은 너무 많은 비중을 차지하는 것으로 판단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고객생애주기 정의 및 계산하여 잠재적VIP의 기준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재선정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83e8bb5f0_5_306"/>
          <p:cNvSpPr/>
          <p:nvPr/>
        </p:nvSpPr>
        <p:spPr>
          <a:xfrm>
            <a:off x="0" y="6234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2c83e8bb5f0_5_306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및 잠재적VIP 기준 설정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4" name="Google Shape;644;g2c83e8bb5f0_5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161" y="3861048"/>
            <a:ext cx="3986824" cy="258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2c83e8bb5f0_5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700" y="1666729"/>
            <a:ext cx="7410786" cy="907287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2c83e8bb5f0_5_306"/>
          <p:cNvSpPr txBox="1"/>
          <p:nvPr/>
        </p:nvSpPr>
        <p:spPr>
          <a:xfrm>
            <a:off x="251525" y="836700"/>
            <a:ext cx="866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5번 클러스터</a:t>
            </a: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고객생애가치</a:t>
            </a: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Monetary에서 차지하는 비율(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20%) 단위로 5단계 구분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g2c83e8bb5f0_5_306"/>
          <p:cNvSpPr txBox="1"/>
          <p:nvPr/>
        </p:nvSpPr>
        <p:spPr>
          <a:xfrm>
            <a:off x="251520" y="3090300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5번 클러스터 고객생애가치 단계가 Monetary에서 차지하는 비율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g2c83e8bb5f0_5_306"/>
          <p:cNvSpPr txBox="1"/>
          <p:nvPr/>
        </p:nvSpPr>
        <p:spPr>
          <a:xfrm>
            <a:off x="503544" y="3440073"/>
            <a:ext cx="813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4, 5단계가 5번 클러스터의 Monetary 비율이 낮은 점을 확인하여 금번 잠재적VIP에서 제외 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9" name="Google Shape;649;g2c83e8bb5f0_5_306"/>
          <p:cNvGrpSpPr/>
          <p:nvPr/>
        </p:nvGrpSpPr>
        <p:grpSpPr>
          <a:xfrm>
            <a:off x="5302177" y="4365104"/>
            <a:ext cx="3343406" cy="1170300"/>
            <a:chOff x="5302140" y="4635102"/>
            <a:chExt cx="3562500" cy="1170300"/>
          </a:xfrm>
        </p:grpSpPr>
        <p:sp>
          <p:nvSpPr>
            <p:cNvPr id="650" name="Google Shape;650;g2c83e8bb5f0_5_306"/>
            <p:cNvSpPr/>
            <p:nvPr/>
          </p:nvSpPr>
          <p:spPr>
            <a:xfrm>
              <a:off x="5302140" y="4635102"/>
              <a:ext cx="3562500" cy="1170300"/>
            </a:xfrm>
            <a:prstGeom prst="rect">
              <a:avLst/>
            </a:prstGeom>
            <a:solidFill>
              <a:srgbClr val="EFEFEF"/>
            </a:solidFill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c83e8bb5f0_5_306"/>
            <p:cNvSpPr txBox="1"/>
            <p:nvPr/>
          </p:nvSpPr>
          <p:spPr>
            <a:xfrm>
              <a:off x="5340990" y="4775643"/>
              <a:ext cx="3484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총 고객 1468명 중 20% = 293명</a:t>
              </a:r>
              <a:endParaRPr sz="10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vip + 잠재적vip</a:t>
              </a:r>
              <a:endParaRPr sz="1000" b="1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110명(1클러스터) +</a:t>
              </a:r>
              <a:r>
                <a:rPr lang="ko-KR" sz="1000" b="1"/>
                <a:t> </a:t>
              </a: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143명(5클러스터)</a:t>
              </a:r>
              <a:endParaRPr sz="1000" b="1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r>
                <a:rPr lang="ko-KR" sz="1000" b="1"/>
                <a:t> </a:t>
              </a: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253명 확정”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g2c83e8bb5f0_5_306"/>
          <p:cNvSpPr/>
          <p:nvPr/>
        </p:nvSpPr>
        <p:spPr>
          <a:xfrm rot="-5400000">
            <a:off x="4536000" y="4707164"/>
            <a:ext cx="504000" cy="43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254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c83e8bb5f0_5_306"/>
          <p:cNvSpPr txBox="1"/>
          <p:nvPr/>
        </p:nvSpPr>
        <p:spPr>
          <a:xfrm>
            <a:off x="508578" y="1196752"/>
            <a:ext cx="813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Very High, 2. High, 3. Medium, 4. Low, 5. Very Low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g2c83e8bb5f0_5_306"/>
          <p:cNvSpPr/>
          <p:nvPr/>
        </p:nvSpPr>
        <p:spPr>
          <a:xfrm>
            <a:off x="7482296" y="1614288"/>
            <a:ext cx="822000" cy="1037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c83e8bb5f0_5_322"/>
          <p:cNvSpPr/>
          <p:nvPr/>
        </p:nvSpPr>
        <p:spPr>
          <a:xfrm>
            <a:off x="0" y="5472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2c83e8bb5f0_5_322"/>
          <p:cNvSpPr txBox="1"/>
          <p:nvPr/>
        </p:nvSpPr>
        <p:spPr>
          <a:xfrm>
            <a:off x="79074" y="110850"/>
            <a:ext cx="506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4-4. 머신러닝을 통한 VIP, 잠재적VIP 예측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2" name="Google Shape;662;g2c83e8bb5f0_5_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775" y="1912516"/>
            <a:ext cx="7949340" cy="112534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g2c83e8bb5f0_5_322"/>
          <p:cNvSpPr txBox="1"/>
          <p:nvPr/>
        </p:nvSpPr>
        <p:spPr>
          <a:xfrm>
            <a:off x="251526" y="896132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머신러닝을 위한 데이터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g2c83e8bb5f0_5_322"/>
          <p:cNvSpPr txBox="1"/>
          <p:nvPr/>
        </p:nvSpPr>
        <p:spPr>
          <a:xfrm>
            <a:off x="503544" y="1256184"/>
            <a:ext cx="841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 + RFM점수 + 각 고객별 제품카테고리 및 쿠폰상태의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최빈값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고객생애가치 + VIP여부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금번 데이터는 고객생애가치에 해당하는 평균구매가치, 고객가치, 고객수명 파생변수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5" name="Google Shape;665;g2c83e8bb5f0_5_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75" y="4672248"/>
            <a:ext cx="8043051" cy="11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2c83e8bb5f0_5_322"/>
          <p:cNvSpPr txBox="1"/>
          <p:nvPr/>
        </p:nvSpPr>
        <p:spPr>
          <a:xfrm>
            <a:off x="251520" y="3780463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범주형 데이터 변환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g2c83e8bb5f0_5_322"/>
          <p:cNvSpPr txBox="1"/>
          <p:nvPr/>
        </p:nvSpPr>
        <p:spPr>
          <a:xfrm>
            <a:off x="503538" y="4140515"/>
            <a:ext cx="841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LabelEncoder를 이용한 '성별', '고객지역', '제품카테고리', '쿠폰상태‘ 데이터 변환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VIP여부 데이터 변환 : 'vip': 1, '잠재적vip': 2, 'non-vip': 3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g2c83e8bb5f0_5_322"/>
          <p:cNvSpPr/>
          <p:nvPr/>
        </p:nvSpPr>
        <p:spPr>
          <a:xfrm>
            <a:off x="4531349" y="1848500"/>
            <a:ext cx="3688200" cy="1295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83e8bb5f0_5_334"/>
          <p:cNvSpPr/>
          <p:nvPr/>
        </p:nvSpPr>
        <p:spPr>
          <a:xfrm>
            <a:off x="0" y="6234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g2c83e8bb5f0_5_334"/>
          <p:cNvSpPr txBox="1"/>
          <p:nvPr/>
        </p:nvSpPr>
        <p:spPr>
          <a:xfrm>
            <a:off x="79074" y="110850"/>
            <a:ext cx="52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4-4. 머신러닝을 통한 VIP, 잠재적VIP 예측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2c83e8bb5f0_5_334"/>
          <p:cNvSpPr txBox="1"/>
          <p:nvPr/>
        </p:nvSpPr>
        <p:spPr>
          <a:xfrm>
            <a:off x="251526" y="840904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특성별 상관관계 및 데이터 분포도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8" name="Google Shape;678;g2c83e8bb5f0_5_334"/>
          <p:cNvGrpSpPr/>
          <p:nvPr/>
        </p:nvGrpSpPr>
        <p:grpSpPr>
          <a:xfrm>
            <a:off x="5022413" y="1268760"/>
            <a:ext cx="3726050" cy="4440363"/>
            <a:chOff x="4807274" y="1268760"/>
            <a:chExt cx="3726050" cy="4440363"/>
          </a:xfrm>
        </p:grpSpPr>
        <p:pic>
          <p:nvPicPr>
            <p:cNvPr id="679" name="Google Shape;679;g2c83e8bb5f0_5_3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10508" y="1268760"/>
              <a:ext cx="3722816" cy="2218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g2c83e8bb5f0_5_3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07274" y="3491522"/>
              <a:ext cx="3709783" cy="22176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1" name="Google Shape;681;g2c83e8bb5f0_5_334"/>
          <p:cNvCxnSpPr/>
          <p:nvPr/>
        </p:nvCxnSpPr>
        <p:spPr>
          <a:xfrm rot="10800000">
            <a:off x="4583951" y="1438303"/>
            <a:ext cx="0" cy="4752900"/>
          </a:xfrm>
          <a:prstGeom prst="straightConnector1">
            <a:avLst/>
          </a:prstGeom>
          <a:noFill/>
          <a:ln w="9525" cap="flat" cmpd="sng">
            <a:solidFill>
              <a:srgbClr val="F580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2" name="Google Shape;682;g2c83e8bb5f0_5_334"/>
          <p:cNvSpPr txBox="1"/>
          <p:nvPr/>
        </p:nvSpPr>
        <p:spPr>
          <a:xfrm>
            <a:off x="170351" y="5960353"/>
            <a:ext cx="433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여부는 recency, frequency, monetary, 고객가치,</a:t>
            </a:r>
            <a:b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고객수명, 고객생애가치가 높은 상관관계임을 확인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c83e8bb5f0_5_334"/>
          <p:cNvSpPr txBox="1"/>
          <p:nvPr/>
        </p:nvSpPr>
        <p:spPr>
          <a:xfrm>
            <a:off x="4701851" y="5877272"/>
            <a:ext cx="433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Frequency, Monetary, 평균구매가치, 고객가치,</a:t>
            </a:r>
            <a:b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고객생애가치는 점수가 한쪽으로 편향된 점 확인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Scaling 실시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3925" y="1476525"/>
            <a:ext cx="3846875" cy="4232600"/>
            <a:chOff x="403925" y="1476525"/>
            <a:chExt cx="3846875" cy="4232600"/>
          </a:xfrm>
        </p:grpSpPr>
        <p:pic>
          <p:nvPicPr>
            <p:cNvPr id="676" name="Google Shape;676;g2c83e8bb5f0_5_3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3925" y="1476525"/>
              <a:ext cx="3846875" cy="423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g2c83e8bb5f0_5_334"/>
            <p:cNvSpPr/>
            <p:nvPr/>
          </p:nvSpPr>
          <p:spPr>
            <a:xfrm>
              <a:off x="604406" y="4955773"/>
              <a:ext cx="3153600" cy="2292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c83e8bb5f0_5_334"/>
            <p:cNvSpPr/>
            <p:nvPr/>
          </p:nvSpPr>
          <p:spPr>
            <a:xfrm>
              <a:off x="1532731" y="4955773"/>
              <a:ext cx="196200" cy="60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c83e8bb5f0_5_334"/>
            <p:cNvSpPr/>
            <p:nvPr/>
          </p:nvSpPr>
          <p:spPr>
            <a:xfrm>
              <a:off x="1741635" y="4955773"/>
              <a:ext cx="196200" cy="66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2c83e8bb5f0_5_334"/>
            <p:cNvSpPr/>
            <p:nvPr/>
          </p:nvSpPr>
          <p:spPr>
            <a:xfrm>
              <a:off x="1950538" y="4955773"/>
              <a:ext cx="196200" cy="66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2c83e8bb5f0_5_334"/>
            <p:cNvSpPr/>
            <p:nvPr/>
          </p:nvSpPr>
          <p:spPr>
            <a:xfrm>
              <a:off x="1509482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2c83e8bb5f0_5_334"/>
            <p:cNvSpPr/>
            <p:nvPr/>
          </p:nvSpPr>
          <p:spPr>
            <a:xfrm>
              <a:off x="1718386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c83e8bb5f0_5_334"/>
            <p:cNvSpPr/>
            <p:nvPr/>
          </p:nvSpPr>
          <p:spPr>
            <a:xfrm>
              <a:off x="1927289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2c83e8bb5f0_5_334"/>
            <p:cNvSpPr/>
            <p:nvPr/>
          </p:nvSpPr>
          <p:spPr>
            <a:xfrm>
              <a:off x="2793877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2c83e8bb5f0_5_334"/>
            <p:cNvSpPr/>
            <p:nvPr/>
          </p:nvSpPr>
          <p:spPr>
            <a:xfrm>
              <a:off x="2812555" y="4955773"/>
              <a:ext cx="196200" cy="60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2c83e8bb5f0_5_334"/>
            <p:cNvSpPr/>
            <p:nvPr/>
          </p:nvSpPr>
          <p:spPr>
            <a:xfrm>
              <a:off x="3021459" y="4955773"/>
              <a:ext cx="196200" cy="66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2c83e8bb5f0_5_334"/>
            <p:cNvSpPr/>
            <p:nvPr/>
          </p:nvSpPr>
          <p:spPr>
            <a:xfrm>
              <a:off x="3230362" y="4955773"/>
              <a:ext cx="196200" cy="738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2c83e8bb5f0_5_334"/>
            <p:cNvSpPr/>
            <p:nvPr/>
          </p:nvSpPr>
          <p:spPr>
            <a:xfrm>
              <a:off x="2998210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2c83e8bb5f0_5_334"/>
            <p:cNvSpPr/>
            <p:nvPr/>
          </p:nvSpPr>
          <p:spPr>
            <a:xfrm>
              <a:off x="3207113" y="4955774"/>
              <a:ext cx="242700" cy="229200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g2c83e8bb5f0_5_334"/>
          <p:cNvSpPr txBox="1"/>
          <p:nvPr/>
        </p:nvSpPr>
        <p:spPr>
          <a:xfrm>
            <a:off x="-5967175" y="1258475"/>
            <a:ext cx="25452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그래요 내용이 단순하게 숫자 반복이라서 지루해질 수 있으니까 지우고 33번으로 넘어가시죠!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c83e8bb5f0_5_355"/>
          <p:cNvSpPr/>
          <p:nvPr/>
        </p:nvSpPr>
        <p:spPr>
          <a:xfrm>
            <a:off x="-1340" y="6234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2c83e8bb5f0_5_355"/>
          <p:cNvSpPr txBox="1"/>
          <p:nvPr/>
        </p:nvSpPr>
        <p:spPr>
          <a:xfrm>
            <a:off x="79074" y="110850"/>
            <a:ext cx="52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4-4. 머신러닝을 통한 VIP, 잠재적VIP 예측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6" name="Google Shape;706;g2c83e8bb5f0_5_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873" y="1713788"/>
            <a:ext cx="3645552" cy="19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2c83e8bb5f0_5_355"/>
          <p:cNvSpPr txBox="1"/>
          <p:nvPr/>
        </p:nvSpPr>
        <p:spPr>
          <a:xfrm>
            <a:off x="251526" y="764704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Scaling 결과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8" name="Google Shape;708;g2c83e8bb5f0_5_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4" y="4273351"/>
            <a:ext cx="3643713" cy="193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g2c83e8bb5f0_5_3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4048" y="4239361"/>
            <a:ext cx="3643713" cy="193319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c83e8bb5f0_5_355"/>
          <p:cNvSpPr txBox="1"/>
          <p:nvPr/>
        </p:nvSpPr>
        <p:spPr>
          <a:xfrm>
            <a:off x="3600400" y="3632630"/>
            <a:ext cx="17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&lt;StandardScale&gt;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c83e8bb5f0_5_355"/>
          <p:cNvSpPr txBox="1"/>
          <p:nvPr/>
        </p:nvSpPr>
        <p:spPr>
          <a:xfrm>
            <a:off x="1425305" y="6289575"/>
            <a:ext cx="17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&lt;RobustScale&gt;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2c83e8bb5f0_5_355"/>
          <p:cNvSpPr txBox="1"/>
          <p:nvPr/>
        </p:nvSpPr>
        <p:spPr>
          <a:xfrm>
            <a:off x="5961809" y="6288086"/>
            <a:ext cx="17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LogScale</a:t>
            </a: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2c83e8bb5f0_5_355"/>
          <p:cNvSpPr txBox="1"/>
          <p:nvPr/>
        </p:nvSpPr>
        <p:spPr>
          <a:xfrm>
            <a:off x="503544" y="1239184"/>
            <a:ext cx="841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 중 데이터가 덜 편향된 LogScale 적용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2c83e8bb5f0_5_355"/>
          <p:cNvSpPr/>
          <p:nvPr/>
        </p:nvSpPr>
        <p:spPr>
          <a:xfrm>
            <a:off x="4851650" y="4169025"/>
            <a:ext cx="4017300" cy="2489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51520" y="836712"/>
            <a:ext cx="4536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4569" y="2204176"/>
            <a:ext cx="813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3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23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이커머스</a:t>
            </a:r>
            <a:r>
              <a:rPr lang="ko-KR" sz="23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환경에서 고객들의 특성들을 이용한 </a:t>
            </a:r>
            <a:endParaRPr sz="23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3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세분화 및 마케팅 전략 수립은 필수요소”</a:t>
            </a:r>
            <a:endParaRPr sz="23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201650" y="3205800"/>
            <a:ext cx="740700" cy="446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67544" y="3974976"/>
            <a:ext cx="813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3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2300" b="1" dirty="0">
                <a:solidFill>
                  <a:schemeClr val="dk1"/>
                </a:solidFill>
              </a:rPr>
              <a:t>신규 고객 확보를 위한 비용보다 기존 고객에 대한 </a:t>
            </a:r>
            <a:endParaRPr sz="23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300" b="1" dirty="0">
                <a:solidFill>
                  <a:schemeClr val="dk1"/>
                </a:solidFill>
              </a:rPr>
              <a:t>유지 비용이 마케팅 투자 측면에서 유리</a:t>
            </a:r>
            <a:r>
              <a:rPr lang="ko-KR" sz="23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3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c83e8bb5f0_5_369"/>
          <p:cNvSpPr/>
          <p:nvPr/>
        </p:nvSpPr>
        <p:spPr>
          <a:xfrm>
            <a:off x="10" y="657763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g2c83e8bb5f0_5_369"/>
          <p:cNvSpPr txBox="1"/>
          <p:nvPr/>
        </p:nvSpPr>
        <p:spPr>
          <a:xfrm>
            <a:off x="80424" y="54025"/>
            <a:ext cx="52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4-4. 머신러닝을 통한 VIP, 잠재적VIP 예측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2c83e8bb5f0_5_369"/>
          <p:cNvSpPr txBox="1"/>
          <p:nvPr/>
        </p:nvSpPr>
        <p:spPr>
          <a:xfrm>
            <a:off x="252876" y="860279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불균형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3" name="Google Shape;723;g2c83e8bb5f0_5_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451" y="1477550"/>
            <a:ext cx="2667245" cy="1869187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2c83e8bb5f0_5_369"/>
          <p:cNvSpPr txBox="1"/>
          <p:nvPr/>
        </p:nvSpPr>
        <p:spPr>
          <a:xfrm>
            <a:off x="504888" y="1118735"/>
            <a:ext cx="5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: </a:t>
            </a: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 '잠재적vip' : 2, 'non-vip' : 3 적용 시 1, 2 데이터 불균형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5" name="Google Shape;725;g2c83e8bb5f0_5_369"/>
          <p:cNvGrpSpPr/>
          <p:nvPr/>
        </p:nvGrpSpPr>
        <p:grpSpPr>
          <a:xfrm>
            <a:off x="3818537" y="1945062"/>
            <a:ext cx="1811731" cy="1013312"/>
            <a:chOff x="3419887" y="2096032"/>
            <a:chExt cx="1926554" cy="1175400"/>
          </a:xfrm>
        </p:grpSpPr>
        <p:sp>
          <p:nvSpPr>
            <p:cNvPr id="726" name="Google Shape;726;g2c83e8bb5f0_5_369"/>
            <p:cNvSpPr/>
            <p:nvPr/>
          </p:nvSpPr>
          <p:spPr>
            <a:xfrm>
              <a:off x="3419887" y="2096032"/>
              <a:ext cx="1863300" cy="1175400"/>
            </a:xfrm>
            <a:prstGeom prst="rightArrow">
              <a:avLst>
                <a:gd name="adj1" fmla="val 50000"/>
                <a:gd name="adj2" fmla="val 41177"/>
              </a:avLst>
            </a:pr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2c83e8bb5f0_5_369"/>
            <p:cNvSpPr txBox="1"/>
            <p:nvPr/>
          </p:nvSpPr>
          <p:spPr>
            <a:xfrm>
              <a:off x="3546141" y="2422133"/>
              <a:ext cx="18003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SOMTE를 이용한 OverSampling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g2c83e8bb5f0_5_369"/>
          <p:cNvSpPr txBox="1"/>
          <p:nvPr/>
        </p:nvSpPr>
        <p:spPr>
          <a:xfrm>
            <a:off x="252870" y="3660207"/>
            <a:ext cx="82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StratifiedKFold 및 GridSearchCV 이용한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머신러닝 결과 확인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9" name="Google Shape;729;g2c83e8bb5f0_5_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737" y="4287275"/>
            <a:ext cx="7202626" cy="21142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30" name="Google Shape;730;g2c83e8bb5f0_5_369"/>
          <p:cNvSpPr/>
          <p:nvPr/>
        </p:nvSpPr>
        <p:spPr>
          <a:xfrm>
            <a:off x="657300" y="5612475"/>
            <a:ext cx="7767900" cy="216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c83e8bb5f0_5_369"/>
          <p:cNvSpPr txBox="1"/>
          <p:nvPr/>
        </p:nvSpPr>
        <p:spPr>
          <a:xfrm>
            <a:off x="504888" y="3938135"/>
            <a:ext cx="5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Accuracy, f1 Score가 가장 높은 점수 Random Forest선정 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g2c83e8bb5f0_5_369"/>
          <p:cNvSpPr txBox="1"/>
          <p:nvPr/>
        </p:nvSpPr>
        <p:spPr>
          <a:xfrm>
            <a:off x="5809426" y="2174663"/>
            <a:ext cx="240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 증가 확인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 균형 확인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c81eb44e9f_2_11"/>
          <p:cNvSpPr txBox="1"/>
          <p:nvPr/>
        </p:nvSpPr>
        <p:spPr>
          <a:xfrm>
            <a:off x="107504" y="3090450"/>
            <a:ext cx="8928992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VIP 및 잠재적VIP 타</a:t>
            </a:r>
            <a:r>
              <a:rPr lang="ko-KR" sz="3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겟</a:t>
            </a:r>
            <a:r>
              <a:rPr lang="ko-KR" sz="3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마케팅 전략 제안</a:t>
            </a:r>
            <a:endParaRPr sz="3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c83e8bb5f0_6_34"/>
          <p:cNvSpPr/>
          <p:nvPr/>
        </p:nvSpPr>
        <p:spPr>
          <a:xfrm>
            <a:off x="0" y="6234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g2c83e8bb5f0_6_34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5-1. 마케팅 전략 제안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6" name="Google Shape;746;g2c83e8bb5f0_6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700808"/>
            <a:ext cx="1088831" cy="108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g2c83e8bb5f0_6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4797152"/>
            <a:ext cx="1090801" cy="10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2c83e8bb5f0_6_34"/>
          <p:cNvSpPr/>
          <p:nvPr/>
        </p:nvSpPr>
        <p:spPr>
          <a:xfrm>
            <a:off x="1835696" y="1912712"/>
            <a:ext cx="1368300" cy="694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향상을 통한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매출증대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g2c83e8bb5f0_6_34"/>
          <p:cNvCxnSpPr/>
          <p:nvPr/>
        </p:nvCxnSpPr>
        <p:spPr>
          <a:xfrm>
            <a:off x="-25926" y="3742138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5801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0" name="Google Shape;750;g2c83e8bb5f0_6_34"/>
          <p:cNvSpPr/>
          <p:nvPr/>
        </p:nvSpPr>
        <p:spPr>
          <a:xfrm>
            <a:off x="1907704" y="4984427"/>
            <a:ext cx="1368300" cy="892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Recency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향상을 통한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접근 및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유도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c83e8bb5f0_6_34"/>
          <p:cNvSpPr/>
          <p:nvPr/>
        </p:nvSpPr>
        <p:spPr>
          <a:xfrm>
            <a:off x="3851920" y="1340768"/>
            <a:ext cx="4968600" cy="76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제품에 상관없는 무료배송 쿠폰,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분기별 이커머스 사용 후기 작성에 따른 고가 기념품 제공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높은 할인율 및 포인트적립율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c83e8bb5f0_6_34"/>
          <p:cNvSpPr/>
          <p:nvPr/>
        </p:nvSpPr>
        <p:spPr>
          <a:xfrm>
            <a:off x="3851920" y="2518086"/>
            <a:ext cx="4968600" cy="694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vip만의 특별이벤트 초대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vip 담당부서 통한 개인화 서비스 및 피드백 제공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c83e8bb5f0_6_34"/>
          <p:cNvSpPr/>
          <p:nvPr/>
        </p:nvSpPr>
        <p:spPr>
          <a:xfrm>
            <a:off x="3851920" y="4509120"/>
            <a:ext cx="4968600" cy="766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- 가장 빈도수가 많았던 제품카테고리에 대한 프로모션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- 출석 체크, 지인추천에 따른 적립형 포인트 지급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4" name="Google Shape;754;g2c83e8bb5f0_6_34"/>
          <p:cNvSpPr/>
          <p:nvPr/>
        </p:nvSpPr>
        <p:spPr>
          <a:xfrm>
            <a:off x="3851920" y="5686438"/>
            <a:ext cx="4968600" cy="694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고객들간의 커뮤니티 공간을 위한 소셜미디어 구축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vip 달성 보상 이벤트 홍보</a:t>
            </a:r>
            <a:endParaRPr/>
          </a:p>
        </p:txBody>
      </p:sp>
      <p:sp>
        <p:nvSpPr>
          <p:cNvPr id="755" name="Google Shape;755;g2c83e8bb5f0_6_34"/>
          <p:cNvSpPr/>
          <p:nvPr/>
        </p:nvSpPr>
        <p:spPr>
          <a:xfrm>
            <a:off x="1547664" y="2132856"/>
            <a:ext cx="216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2c83e8bb5f0_6_34"/>
          <p:cNvSpPr/>
          <p:nvPr/>
        </p:nvSpPr>
        <p:spPr>
          <a:xfrm>
            <a:off x="1547664" y="5301208"/>
            <a:ext cx="216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c83e8bb5f0_6_34"/>
          <p:cNvSpPr/>
          <p:nvPr/>
        </p:nvSpPr>
        <p:spPr>
          <a:xfrm rot="-1249568">
            <a:off x="3419903" y="1714184"/>
            <a:ext cx="216014" cy="216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2c83e8bb5f0_6_34"/>
          <p:cNvSpPr/>
          <p:nvPr/>
        </p:nvSpPr>
        <p:spPr>
          <a:xfrm rot="-1249568">
            <a:off x="3423762" y="4837777"/>
            <a:ext cx="216014" cy="216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2c83e8bb5f0_6_34"/>
          <p:cNvSpPr/>
          <p:nvPr/>
        </p:nvSpPr>
        <p:spPr>
          <a:xfrm rot="2024052">
            <a:off x="3434318" y="5786775"/>
            <a:ext cx="216084" cy="216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c83e8bb5f0_6_34"/>
          <p:cNvSpPr/>
          <p:nvPr/>
        </p:nvSpPr>
        <p:spPr>
          <a:xfrm rot="2024052">
            <a:off x="3424270" y="2685518"/>
            <a:ext cx="216084" cy="216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c83e8bb5f0_6_34"/>
          <p:cNvSpPr txBox="1"/>
          <p:nvPr/>
        </p:nvSpPr>
        <p:spPr>
          <a:xfrm>
            <a:off x="2051720" y="1570328"/>
            <a:ext cx="86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&lt;목적&gt;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c83e8bb5f0_6_34"/>
          <p:cNvSpPr txBox="1"/>
          <p:nvPr/>
        </p:nvSpPr>
        <p:spPr>
          <a:xfrm>
            <a:off x="2159732" y="4633391"/>
            <a:ext cx="86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&lt;목적&gt;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c83e8bb5f0_6_34"/>
          <p:cNvSpPr txBox="1"/>
          <p:nvPr/>
        </p:nvSpPr>
        <p:spPr>
          <a:xfrm>
            <a:off x="5580112" y="980728"/>
            <a:ext cx="18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&lt;금전적 마케팅&gt;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2c83e8bb5f0_6_34"/>
          <p:cNvSpPr txBox="1"/>
          <p:nvPr/>
        </p:nvSpPr>
        <p:spPr>
          <a:xfrm>
            <a:off x="5580112" y="2185119"/>
            <a:ext cx="18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&lt;서비스 마케팅&gt;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2c83e8bb5f0_6_34"/>
          <p:cNvSpPr txBox="1"/>
          <p:nvPr/>
        </p:nvSpPr>
        <p:spPr>
          <a:xfrm>
            <a:off x="5580112" y="4149080"/>
            <a:ext cx="18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&lt;금전적 마케팅&gt;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c83e8bb5f0_6_34"/>
          <p:cNvSpPr txBox="1"/>
          <p:nvPr/>
        </p:nvSpPr>
        <p:spPr>
          <a:xfrm>
            <a:off x="5580112" y="5353471"/>
            <a:ext cx="18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&lt;서비스 마케팅&gt;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83e8bb5f0_8_212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g2c83e8bb5f0_8_212"/>
          <p:cNvSpPr txBox="1"/>
          <p:nvPr/>
        </p:nvSpPr>
        <p:spPr>
          <a:xfrm>
            <a:off x="79074" y="110850"/>
            <a:ext cx="4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5-1. 마케팅 전략 제안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g2c83e8bb5f0_8_212"/>
          <p:cNvSpPr/>
          <p:nvPr/>
        </p:nvSpPr>
        <p:spPr>
          <a:xfrm>
            <a:off x="880125" y="1308725"/>
            <a:ext cx="7678800" cy="480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 가장 빈도수가 많았던 제품카테고리 </a:t>
            </a: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‘Apparel’, ‘Nest-USA’</a:t>
            </a:r>
            <a:r>
              <a:rPr lang="ko-KR" b="1">
                <a:solidFill>
                  <a:schemeClr val="dk1"/>
                </a:solidFill>
              </a:rPr>
              <a:t>에 대한 제품 추천 쿠폰 발행 활성화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5" name="Google Shape;775;g2c83e8bb5f0_8_212"/>
          <p:cNvSpPr/>
          <p:nvPr/>
        </p:nvSpPr>
        <p:spPr>
          <a:xfrm>
            <a:off x="445212" y="1440727"/>
            <a:ext cx="216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DE9D8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c83e8bb5f0_8_212"/>
          <p:cNvSpPr txBox="1"/>
          <p:nvPr/>
        </p:nvSpPr>
        <p:spPr>
          <a:xfrm>
            <a:off x="855712" y="948680"/>
            <a:ext cx="18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&lt;금전적 마케팅&gt;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g2c83e8bb5f0_8_212"/>
          <p:cNvPicPr preferRelativeResize="0"/>
          <p:nvPr/>
        </p:nvPicPr>
        <p:blipFill rotWithShape="1">
          <a:blip r:embed="rId3">
            <a:alphaModFix/>
          </a:blip>
          <a:srcRect l="487"/>
          <a:stretch/>
        </p:blipFill>
        <p:spPr>
          <a:xfrm>
            <a:off x="2236925" y="1931300"/>
            <a:ext cx="4670151" cy="23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g2c83e8bb5f0_8_212"/>
          <p:cNvPicPr preferRelativeResize="0"/>
          <p:nvPr/>
        </p:nvPicPr>
        <p:blipFill rotWithShape="1">
          <a:blip r:embed="rId4">
            <a:alphaModFix/>
          </a:blip>
          <a:srcRect l="576" t="1215"/>
          <a:stretch/>
        </p:blipFill>
        <p:spPr>
          <a:xfrm>
            <a:off x="1125475" y="4460350"/>
            <a:ext cx="3420600" cy="19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g2c83e8bb5f0_8_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557" y="4439165"/>
            <a:ext cx="3440468" cy="203586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2c83e8bb5f0_8_212"/>
          <p:cNvSpPr/>
          <p:nvPr/>
        </p:nvSpPr>
        <p:spPr>
          <a:xfrm>
            <a:off x="1309900" y="4714875"/>
            <a:ext cx="3364800" cy="12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c83e8bb5f0_8_212"/>
          <p:cNvSpPr/>
          <p:nvPr/>
        </p:nvSpPr>
        <p:spPr>
          <a:xfrm>
            <a:off x="1290775" y="5914575"/>
            <a:ext cx="3364800" cy="12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2c83e8bb5f0_8_212"/>
          <p:cNvSpPr/>
          <p:nvPr/>
        </p:nvSpPr>
        <p:spPr>
          <a:xfrm>
            <a:off x="4959700" y="4714875"/>
            <a:ext cx="3364800" cy="12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2c83e8bb5f0_8_212"/>
          <p:cNvSpPr/>
          <p:nvPr/>
        </p:nvSpPr>
        <p:spPr>
          <a:xfrm>
            <a:off x="4959700" y="5946175"/>
            <a:ext cx="3364800" cy="12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4"/>
          <p:cNvSpPr txBox="1"/>
          <p:nvPr/>
        </p:nvSpPr>
        <p:spPr>
          <a:xfrm>
            <a:off x="1979712" y="3075000"/>
            <a:ext cx="518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5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83e8bb5f0_5_0"/>
          <p:cNvSpPr/>
          <p:nvPr/>
        </p:nvSpPr>
        <p:spPr>
          <a:xfrm>
            <a:off x="0" y="620688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2c83e8bb5f0_5_0"/>
          <p:cNvSpPr txBox="1"/>
          <p:nvPr/>
        </p:nvSpPr>
        <p:spPr>
          <a:xfrm>
            <a:off x="251535" y="836700"/>
            <a:ext cx="313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주제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c83e8bb5f0_5_0"/>
          <p:cNvSpPr txBox="1"/>
          <p:nvPr/>
        </p:nvSpPr>
        <p:spPr>
          <a:xfrm>
            <a:off x="302051" y="5013176"/>
            <a:ext cx="849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“마케팅 기법과 데이터 기반 </a:t>
            </a: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 </a:t>
            </a:r>
            <a:r>
              <a:rPr lang="ko-KR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잠재적</a:t>
            </a: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VIP</a:t>
            </a:r>
            <a:r>
              <a:rPr lang="ko-KR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b="1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타겟마케팅</a:t>
            </a:r>
            <a:r>
              <a:rPr lang="ko-KR" sz="24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전략 제안”</a:t>
            </a: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g2c83e8bb5f0_5_0" descr="핵심 고객은 누구인가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1759172"/>
            <a:ext cx="4680521" cy="281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51526" y="836700"/>
            <a:ext cx="153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RFM?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1223" y="2210200"/>
            <a:ext cx="5220276" cy="15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363152" y="4509120"/>
            <a:ext cx="84964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“고객(사용자)의 특성을 기반으로 사용자들의 분포를 확인하거나 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고객(사용자) 그룹화 또는 등급차별화를 위한 지표”</a:t>
            </a:r>
            <a:endParaRPr sz="2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3e8bb5f0_5_71"/>
          <p:cNvSpPr/>
          <p:nvPr/>
        </p:nvSpPr>
        <p:spPr>
          <a:xfrm>
            <a:off x="-165" y="617786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c83e8bb5f0_5_71"/>
          <p:cNvSpPr txBox="1"/>
          <p:nvPr/>
        </p:nvSpPr>
        <p:spPr>
          <a:xfrm>
            <a:off x="251520" y="836712"/>
            <a:ext cx="122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5" name="Google Shape;145;g2c83e8bb5f0_5_71"/>
          <p:cNvGrpSpPr/>
          <p:nvPr/>
        </p:nvGrpSpPr>
        <p:grpSpPr>
          <a:xfrm>
            <a:off x="2981481" y="1905227"/>
            <a:ext cx="3165928" cy="381947"/>
            <a:chOff x="2627718" y="1421488"/>
            <a:chExt cx="2981100" cy="511650"/>
          </a:xfrm>
        </p:grpSpPr>
        <p:sp>
          <p:nvSpPr>
            <p:cNvPr id="146" name="Google Shape;146;g2c83e8bb5f0_5_71"/>
            <p:cNvSpPr/>
            <p:nvPr/>
          </p:nvSpPr>
          <p:spPr>
            <a:xfrm rot="5400000">
              <a:off x="3870618" y="178588"/>
              <a:ext cx="495300" cy="2981100"/>
            </a:xfrm>
            <a:prstGeom prst="homePlate">
              <a:avLst>
                <a:gd name="adj" fmla="val 23860"/>
              </a:avLst>
            </a:prstGeom>
            <a:solidFill>
              <a:srgbClr val="FDE9D8"/>
            </a:solidFill>
            <a:ln w="25400" cap="flat" cmpd="sng">
              <a:solidFill>
                <a:srgbClr val="FBD4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g2c83e8bb5f0_5_71"/>
            <p:cNvSpPr txBox="1"/>
            <p:nvPr/>
          </p:nvSpPr>
          <p:spPr>
            <a:xfrm>
              <a:off x="2779461" y="1479538"/>
              <a:ext cx="26643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8" name="Google Shape;148;g2c83e8bb5f0_5_71"/>
          <p:cNvGrpSpPr/>
          <p:nvPr/>
        </p:nvGrpSpPr>
        <p:grpSpPr>
          <a:xfrm>
            <a:off x="2981790" y="2442670"/>
            <a:ext cx="3166114" cy="338582"/>
            <a:chOff x="2720679" y="2060848"/>
            <a:chExt cx="3720900" cy="529200"/>
          </a:xfrm>
        </p:grpSpPr>
        <p:sp>
          <p:nvSpPr>
            <p:cNvPr id="149" name="Google Shape;149;g2c83e8bb5f0_5_71"/>
            <p:cNvSpPr/>
            <p:nvPr/>
          </p:nvSpPr>
          <p:spPr>
            <a:xfrm rot="5400000">
              <a:off x="4329129" y="452424"/>
              <a:ext cx="504000" cy="3720900"/>
            </a:xfrm>
            <a:prstGeom prst="homePlate">
              <a:avLst>
                <a:gd name="adj" fmla="val 30989"/>
              </a:avLst>
            </a:prstGeom>
            <a:solidFill>
              <a:srgbClr val="FBD4B4"/>
            </a:solidFill>
            <a:ln w="25400" cap="flat" cmpd="sng">
              <a:solidFill>
                <a:srgbClr val="FBD4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2c83e8bb5f0_5_71"/>
            <p:cNvSpPr txBox="1"/>
            <p:nvPr/>
          </p:nvSpPr>
          <p:spPr>
            <a:xfrm>
              <a:off x="3313169" y="2060848"/>
              <a:ext cx="25434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RFM 기법 적용</a:t>
              </a:r>
              <a:endPara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1" name="Google Shape;151;g2c83e8bb5f0_5_71"/>
          <p:cNvGrpSpPr/>
          <p:nvPr/>
        </p:nvGrpSpPr>
        <p:grpSpPr>
          <a:xfrm>
            <a:off x="1673928" y="3004792"/>
            <a:ext cx="2501575" cy="552697"/>
            <a:chOff x="1619643" y="3023754"/>
            <a:chExt cx="1341327" cy="604106"/>
          </a:xfrm>
        </p:grpSpPr>
        <p:sp>
          <p:nvSpPr>
            <p:cNvPr id="152" name="Google Shape;152;g2c83e8bb5f0_5_71"/>
            <p:cNvSpPr/>
            <p:nvPr/>
          </p:nvSpPr>
          <p:spPr>
            <a:xfrm rot="5400000">
              <a:off x="2010843" y="2677760"/>
              <a:ext cx="558900" cy="1341300"/>
            </a:xfrm>
            <a:prstGeom prst="homePlate">
              <a:avLst>
                <a:gd name="adj" fmla="val 26233"/>
              </a:avLst>
            </a:prstGeom>
            <a:solidFill>
              <a:srgbClr val="FABF8E"/>
            </a:solidFill>
            <a:ln w="25400" cap="flat" cmpd="sng">
              <a:solidFill>
                <a:srgbClr val="FBD4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g2c83e8bb5f0_5_71"/>
            <p:cNvSpPr txBox="1"/>
            <p:nvPr/>
          </p:nvSpPr>
          <p:spPr>
            <a:xfrm>
              <a:off x="1619670" y="3023754"/>
              <a:ext cx="13413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3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Clustering</a:t>
              </a:r>
              <a:endParaRPr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3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(k-means, DBSCAN)</a:t>
              </a:r>
              <a:endParaRPr sz="1300"/>
            </a:p>
          </p:txBody>
        </p:sp>
      </p:grpSp>
      <p:grpSp>
        <p:nvGrpSpPr>
          <p:cNvPr id="154" name="Google Shape;154;g2c83e8bb5f0_5_71"/>
          <p:cNvGrpSpPr/>
          <p:nvPr/>
        </p:nvGrpSpPr>
        <p:grpSpPr>
          <a:xfrm>
            <a:off x="2724260" y="5922142"/>
            <a:ext cx="3688259" cy="391092"/>
            <a:chOff x="524426" y="5082781"/>
            <a:chExt cx="3313800" cy="425100"/>
          </a:xfrm>
        </p:grpSpPr>
        <p:sp>
          <p:nvSpPr>
            <p:cNvPr id="155" name="Google Shape;155;g2c83e8bb5f0_5_71"/>
            <p:cNvSpPr/>
            <p:nvPr/>
          </p:nvSpPr>
          <p:spPr>
            <a:xfrm rot="5400000">
              <a:off x="1965193" y="3873181"/>
              <a:ext cx="425100" cy="2844300"/>
            </a:xfrm>
            <a:prstGeom prst="homePlate">
              <a:avLst>
                <a:gd name="adj" fmla="val 22852"/>
              </a:avLst>
            </a:prstGeom>
            <a:solidFill>
              <a:schemeClr val="accent6"/>
            </a:solidFill>
            <a:ln w="25400" cap="flat" cmpd="sng">
              <a:solidFill>
                <a:srgbClr val="FBD4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g2c83e8bb5f0_5_71"/>
            <p:cNvSpPr txBox="1"/>
            <p:nvPr/>
          </p:nvSpPr>
          <p:spPr>
            <a:xfrm>
              <a:off x="524426" y="5098767"/>
              <a:ext cx="33138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VIP/잠재적VIP 마케팅 전략 제안</a:t>
              </a:r>
              <a:endPara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7" name="Google Shape;157;g2c83e8bb5f0_5_71"/>
          <p:cNvGrpSpPr/>
          <p:nvPr/>
        </p:nvGrpSpPr>
        <p:grpSpPr>
          <a:xfrm>
            <a:off x="4800777" y="2996639"/>
            <a:ext cx="2501575" cy="552697"/>
            <a:chOff x="1619643" y="3023754"/>
            <a:chExt cx="1341327" cy="604106"/>
          </a:xfrm>
        </p:grpSpPr>
        <p:sp>
          <p:nvSpPr>
            <p:cNvPr id="158" name="Google Shape;158;g2c83e8bb5f0_5_71"/>
            <p:cNvSpPr/>
            <p:nvPr/>
          </p:nvSpPr>
          <p:spPr>
            <a:xfrm rot="5400000">
              <a:off x="2010843" y="2677760"/>
              <a:ext cx="558900" cy="1341300"/>
            </a:xfrm>
            <a:prstGeom prst="homePlate">
              <a:avLst>
                <a:gd name="adj" fmla="val 26233"/>
              </a:avLst>
            </a:prstGeom>
            <a:solidFill>
              <a:srgbClr val="FABF8E"/>
            </a:solidFill>
            <a:ln w="25400" cap="flat" cmpd="sng">
              <a:solidFill>
                <a:srgbClr val="FBD4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2c83e8bb5f0_5_71"/>
            <p:cNvSpPr txBox="1"/>
            <p:nvPr/>
          </p:nvSpPr>
          <p:spPr>
            <a:xfrm>
              <a:off x="1619670" y="3023754"/>
              <a:ext cx="13413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EDA</a:t>
              </a:r>
              <a:endParaRPr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(파레토법칙)</a:t>
              </a:r>
              <a:endParaRPr/>
            </a:p>
          </p:txBody>
        </p:sp>
      </p:grpSp>
      <p:sp>
        <p:nvSpPr>
          <p:cNvPr id="160" name="Google Shape;160;g2c83e8bb5f0_5_71"/>
          <p:cNvSpPr/>
          <p:nvPr/>
        </p:nvSpPr>
        <p:spPr>
          <a:xfrm rot="5400000">
            <a:off x="5795861" y="2710227"/>
            <a:ext cx="511200" cy="2501700"/>
          </a:xfrm>
          <a:prstGeom prst="homePlate">
            <a:avLst>
              <a:gd name="adj" fmla="val 26233"/>
            </a:avLst>
          </a:prstGeom>
          <a:solidFill>
            <a:srgbClr val="FABF8E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c83e8bb5f0_5_71"/>
          <p:cNvSpPr txBox="1"/>
          <p:nvPr/>
        </p:nvSpPr>
        <p:spPr>
          <a:xfrm>
            <a:off x="4800834" y="3679224"/>
            <a:ext cx="250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(고/저가 제품카테고리)</a:t>
            </a:r>
            <a:endParaRPr sz="1300"/>
          </a:p>
        </p:txBody>
      </p:sp>
      <p:sp>
        <p:nvSpPr>
          <p:cNvPr id="162" name="Google Shape;162;g2c83e8bb5f0_5_71"/>
          <p:cNvSpPr/>
          <p:nvPr/>
        </p:nvSpPr>
        <p:spPr>
          <a:xfrm rot="5400000">
            <a:off x="2669012" y="2710229"/>
            <a:ext cx="511200" cy="2501700"/>
          </a:xfrm>
          <a:prstGeom prst="homePlate">
            <a:avLst>
              <a:gd name="adj" fmla="val 26233"/>
            </a:avLst>
          </a:prstGeom>
          <a:solidFill>
            <a:srgbClr val="FABF8E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c83e8bb5f0_5_71"/>
          <p:cNvSpPr txBox="1"/>
          <p:nvPr/>
        </p:nvSpPr>
        <p:spPr>
          <a:xfrm>
            <a:off x="1674709" y="3701649"/>
            <a:ext cx="250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sz="1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(고객생애주기/Monetary)</a:t>
            </a:r>
            <a:endParaRPr sz="13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g2c83e8bb5f0_5_71"/>
          <p:cNvGrpSpPr/>
          <p:nvPr/>
        </p:nvGrpSpPr>
        <p:grpSpPr>
          <a:xfrm>
            <a:off x="1674077" y="4378000"/>
            <a:ext cx="2501561" cy="369758"/>
            <a:chOff x="2720679" y="2060841"/>
            <a:chExt cx="3720900" cy="504032"/>
          </a:xfrm>
        </p:grpSpPr>
        <p:sp>
          <p:nvSpPr>
            <p:cNvPr id="165" name="Google Shape;165;g2c83e8bb5f0_5_71"/>
            <p:cNvSpPr/>
            <p:nvPr/>
          </p:nvSpPr>
          <p:spPr>
            <a:xfrm rot="5400000">
              <a:off x="4329129" y="452424"/>
              <a:ext cx="504000" cy="3720900"/>
            </a:xfrm>
            <a:prstGeom prst="homePlate">
              <a:avLst>
                <a:gd name="adj" fmla="val 30989"/>
              </a:avLst>
            </a:prstGeom>
            <a:solidFill>
              <a:srgbClr val="FBD4B4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g2c83e8bb5f0_5_71"/>
            <p:cNvSpPr txBox="1"/>
            <p:nvPr/>
          </p:nvSpPr>
          <p:spPr>
            <a:xfrm>
              <a:off x="2860718" y="2060841"/>
              <a:ext cx="3443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VIP</a:t>
              </a:r>
              <a:r>
                <a:rPr lang="ko-KR"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/잠재적</a:t>
              </a: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VIP</a:t>
              </a:r>
              <a:r>
                <a:rPr lang="ko-KR"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선정</a:t>
              </a:r>
              <a:endPara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g2c83e8bb5f0_5_71"/>
          <p:cNvSpPr/>
          <p:nvPr/>
        </p:nvSpPr>
        <p:spPr>
          <a:xfrm rot="5400000">
            <a:off x="5863940" y="3341954"/>
            <a:ext cx="369000" cy="2501700"/>
          </a:xfrm>
          <a:prstGeom prst="homePlate">
            <a:avLst>
              <a:gd name="adj" fmla="val 30989"/>
            </a:avLst>
          </a:prstGeom>
          <a:solidFill>
            <a:srgbClr val="FBD4B4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g2c83e8bb5f0_5_71"/>
          <p:cNvCxnSpPr>
            <a:stCxn id="146" idx="3"/>
          </p:cNvCxnSpPr>
          <p:nvPr/>
        </p:nvCxnSpPr>
        <p:spPr>
          <a:xfrm>
            <a:off x="4564445" y="2274968"/>
            <a:ext cx="3300" cy="1677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2c83e8bb5f0_5_71"/>
          <p:cNvCxnSpPr/>
          <p:nvPr/>
        </p:nvCxnSpPr>
        <p:spPr>
          <a:xfrm flipH="1">
            <a:off x="2981466" y="2761042"/>
            <a:ext cx="1640100" cy="239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g2c83e8bb5f0_5_71"/>
          <p:cNvCxnSpPr>
            <a:stCxn id="149" idx="3"/>
            <a:endCxn id="159" idx="0"/>
          </p:cNvCxnSpPr>
          <p:nvPr/>
        </p:nvCxnSpPr>
        <p:spPr>
          <a:xfrm rot="-5400000" flipH="1">
            <a:off x="5192447" y="2137546"/>
            <a:ext cx="231600" cy="1486800"/>
          </a:xfrm>
          <a:prstGeom prst="bentConnector3">
            <a:avLst>
              <a:gd name="adj1" fmla="val 4997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g2c83e8bb5f0_5_71"/>
          <p:cNvCxnSpPr>
            <a:stCxn id="152" idx="3"/>
            <a:endCxn id="162" idx="1"/>
          </p:cNvCxnSpPr>
          <p:nvPr/>
        </p:nvCxnSpPr>
        <p:spPr>
          <a:xfrm>
            <a:off x="2924690" y="3557489"/>
            <a:ext cx="0" cy="1479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2c83e8bb5f0_5_71"/>
          <p:cNvCxnSpPr>
            <a:stCxn id="166" idx="0"/>
            <a:endCxn id="162" idx="3"/>
          </p:cNvCxnSpPr>
          <p:nvPr/>
        </p:nvCxnSpPr>
        <p:spPr>
          <a:xfrm rot="10800000">
            <a:off x="2924723" y="4216600"/>
            <a:ext cx="900" cy="1614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g2c83e8bb5f0_5_71"/>
          <p:cNvCxnSpPr>
            <a:stCxn id="158" idx="3"/>
            <a:endCxn id="160" idx="1"/>
          </p:cNvCxnSpPr>
          <p:nvPr/>
        </p:nvCxnSpPr>
        <p:spPr>
          <a:xfrm>
            <a:off x="6051539" y="3549335"/>
            <a:ext cx="0" cy="156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g2c83e8bb5f0_5_71"/>
          <p:cNvCxnSpPr>
            <a:stCxn id="160" idx="3"/>
            <a:endCxn id="175" idx="0"/>
          </p:cNvCxnSpPr>
          <p:nvPr/>
        </p:nvCxnSpPr>
        <p:spPr>
          <a:xfrm flipH="1">
            <a:off x="6050861" y="4216677"/>
            <a:ext cx="600" cy="1914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6" name="Google Shape;176;g2c83e8bb5f0_5_71"/>
          <p:cNvGrpSpPr/>
          <p:nvPr/>
        </p:nvGrpSpPr>
        <p:grpSpPr>
          <a:xfrm>
            <a:off x="1589422" y="4969221"/>
            <a:ext cx="2672243" cy="376236"/>
            <a:chOff x="753912" y="4941168"/>
            <a:chExt cx="3384300" cy="504000"/>
          </a:xfrm>
        </p:grpSpPr>
        <p:sp>
          <p:nvSpPr>
            <p:cNvPr id="177" name="Google Shape;177;g2c83e8bb5f0_5_71"/>
            <p:cNvSpPr/>
            <p:nvPr/>
          </p:nvSpPr>
          <p:spPr>
            <a:xfrm rot="5400000">
              <a:off x="2159782" y="3609018"/>
              <a:ext cx="504000" cy="3168300"/>
            </a:xfrm>
            <a:prstGeom prst="homePlate">
              <a:avLst>
                <a:gd name="adj" fmla="val 26233"/>
              </a:avLst>
            </a:prstGeom>
            <a:solidFill>
              <a:srgbClr val="FABF8E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g2c83e8bb5f0_5_71"/>
            <p:cNvSpPr txBox="1"/>
            <p:nvPr/>
          </p:nvSpPr>
          <p:spPr>
            <a:xfrm>
              <a:off x="753912" y="4941168"/>
              <a:ext cx="33843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VIP/잠재적VIP</a:t>
              </a:r>
              <a:r>
                <a:rPr lang="ko-KR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머신러닝 예측</a:t>
              </a:r>
              <a:endParaRPr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g2c83e8bb5f0_5_71"/>
          <p:cNvSpPr/>
          <p:nvPr/>
        </p:nvSpPr>
        <p:spPr>
          <a:xfrm rot="5400000">
            <a:off x="5860043" y="3906622"/>
            <a:ext cx="376200" cy="2501700"/>
          </a:xfrm>
          <a:prstGeom prst="homePlate">
            <a:avLst>
              <a:gd name="adj" fmla="val 26233"/>
            </a:avLst>
          </a:prstGeom>
          <a:solidFill>
            <a:srgbClr val="FABF8E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g2c83e8bb5f0_5_71"/>
          <p:cNvCxnSpPr>
            <a:stCxn id="178" idx="0"/>
            <a:endCxn id="165" idx="3"/>
          </p:cNvCxnSpPr>
          <p:nvPr/>
        </p:nvCxnSpPr>
        <p:spPr>
          <a:xfrm rot="10800000">
            <a:off x="2924944" y="4747821"/>
            <a:ext cx="600" cy="2214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2c83e8bb5f0_5_71"/>
          <p:cNvCxnSpPr>
            <a:stCxn id="167" idx="3"/>
            <a:endCxn id="179" idx="1"/>
          </p:cNvCxnSpPr>
          <p:nvPr/>
        </p:nvCxnSpPr>
        <p:spPr>
          <a:xfrm flipH="1">
            <a:off x="6048140" y="4777304"/>
            <a:ext cx="300" cy="192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2c83e8bb5f0_5_71"/>
          <p:cNvCxnSpPr>
            <a:stCxn id="156" idx="0"/>
            <a:endCxn id="177" idx="3"/>
          </p:cNvCxnSpPr>
          <p:nvPr/>
        </p:nvCxnSpPr>
        <p:spPr>
          <a:xfrm rot="5400000" flipH="1">
            <a:off x="3437840" y="4806300"/>
            <a:ext cx="591300" cy="1669800"/>
          </a:xfrm>
          <a:prstGeom prst="bentConnector3">
            <a:avLst>
              <a:gd name="adj1" fmla="val 50008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g2c83e8bb5f0_5_71"/>
          <p:cNvCxnSpPr>
            <a:stCxn id="155" idx="1"/>
            <a:endCxn id="179" idx="3"/>
          </p:cNvCxnSpPr>
          <p:nvPr/>
        </p:nvCxnSpPr>
        <p:spPr>
          <a:xfrm rot="-5400000">
            <a:off x="5018002" y="4891942"/>
            <a:ext cx="576600" cy="1483800"/>
          </a:xfrm>
          <a:prstGeom prst="bentConnector5">
            <a:avLst>
              <a:gd name="adj1" fmla="val 48692"/>
              <a:gd name="adj2" fmla="val 100028"/>
              <a:gd name="adj3" fmla="val 70394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g2c83e8bb5f0_5_71"/>
          <p:cNvSpPr txBox="1"/>
          <p:nvPr/>
        </p:nvSpPr>
        <p:spPr>
          <a:xfrm>
            <a:off x="4717759" y="4969372"/>
            <a:ext cx="267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VIP/잠재적VIP</a:t>
            </a:r>
            <a:r>
              <a:rPr lang="ko-KR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머신러닝 예측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c83e8bb5f0_5_71"/>
          <p:cNvSpPr txBox="1"/>
          <p:nvPr/>
        </p:nvSpPr>
        <p:spPr>
          <a:xfrm>
            <a:off x="4896562" y="4377994"/>
            <a:ext cx="231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/잠재적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VIP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선정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541663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51519" y="836712"/>
            <a:ext cx="602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소개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503544" y="1577317"/>
            <a:ext cx="81369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데이콘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이커머스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 세분화 분석 아이디어 경진대회 제공 데이터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기간: 2019-01-01 ~ 2019-12-31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5개의 csv 파일 데이터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Onlinesales_info : 온라인거래와 관련된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Customer_info : 고객과 관련된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Discount_info : 할인과 관련된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Marketing_info : 마케팅비용과 관련된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Tax_info : 세금과 관련된 정보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</a:t>
            </a:r>
            <a:r>
              <a:rPr lang="ko-KR" sz="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데이콘</a:t>
            </a:r>
            <a:r>
              <a:rPr 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https://dacon.io/competitions/official/236222/overview/description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856323" y="4146025"/>
            <a:ext cx="54927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온라인거래와 관련된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고객ID : 고객 고유 ID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거래ID : 거래 고유 ID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거래날짜 : 거래가 이루어진 날짜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제품ID : 제품 고유 ID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제품카테고리 : 제품이 포함된 카테고리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 : 주문한 품목 수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평균금액 : 수량 1개당 가격 (단위 : 달러)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상품이어도 세부 옵션에 따라 가격이 다를 수 있음.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배송료 : 배송비용 (단위 : 달러)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쿠폰상태 : 할인쿠폰 적용 상태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t="18327" b="43702"/>
          <a:stretch/>
        </p:blipFill>
        <p:spPr>
          <a:xfrm>
            <a:off x="4762849" y="4290225"/>
            <a:ext cx="4265874" cy="8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503550" y="3727325"/>
            <a:ext cx="533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Onlinesales_info 데이터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5836650" y="5137050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(52,924 rows x 9 columns)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78dfa6a62_1_76"/>
          <p:cNvSpPr/>
          <p:nvPr/>
        </p:nvSpPr>
        <p:spPr>
          <a:xfrm>
            <a:off x="0" y="541663"/>
            <a:ext cx="9144000" cy="6237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c78dfa6a62_1_76"/>
          <p:cNvSpPr txBox="1"/>
          <p:nvPr/>
        </p:nvSpPr>
        <p:spPr>
          <a:xfrm>
            <a:off x="251519" y="832312"/>
            <a:ext cx="602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3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c78dfa6a62_1_76"/>
          <p:cNvSpPr txBox="1"/>
          <p:nvPr/>
        </p:nvSpPr>
        <p:spPr>
          <a:xfrm>
            <a:off x="856323" y="4298425"/>
            <a:ext cx="54927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할인과 관련된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: 월(Month)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제품카테고리 : 제품이 포함된 카테고리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쿠폰코드 : 쿠폰코드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 : 해당 쿠폰에 대한 할인율(%)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c78dfa6a62_1_76"/>
          <p:cNvSpPr txBox="1"/>
          <p:nvPr/>
        </p:nvSpPr>
        <p:spPr>
          <a:xfrm>
            <a:off x="503550" y="3879725"/>
            <a:ext cx="533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Discount_info 데이터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78dfa6a62_1_76"/>
          <p:cNvSpPr txBox="1"/>
          <p:nvPr/>
        </p:nvSpPr>
        <p:spPr>
          <a:xfrm>
            <a:off x="5836650" y="5289450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(204 rows x 4 columns)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c78dfa6a62_1_76"/>
          <p:cNvSpPr txBox="1"/>
          <p:nvPr/>
        </p:nvSpPr>
        <p:spPr>
          <a:xfrm>
            <a:off x="856323" y="1983400"/>
            <a:ext cx="54927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고객과 관련된 정보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고객ID : 고객 고유 ID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고객 성별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 : 고객지역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가입기간 : 가입기간 (단위 : 월)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c78dfa6a62_1_76"/>
          <p:cNvSpPr txBox="1"/>
          <p:nvPr/>
        </p:nvSpPr>
        <p:spPr>
          <a:xfrm>
            <a:off x="503550" y="1564700"/>
            <a:ext cx="533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Customer_info 데이터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c78dfa6a62_1_76"/>
          <p:cNvSpPr txBox="1"/>
          <p:nvPr/>
        </p:nvSpPr>
        <p:spPr>
          <a:xfrm>
            <a:off x="5836650" y="2974425"/>
            <a:ext cx="26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(1,468 rows x 4 columns)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2c78dfa6a62_1_76"/>
          <p:cNvPicPr preferRelativeResize="0"/>
          <p:nvPr/>
        </p:nvPicPr>
        <p:blipFill rotWithShape="1">
          <a:blip r:embed="rId3">
            <a:alphaModFix/>
          </a:blip>
          <a:srcRect t="17306" b="45209"/>
          <a:stretch/>
        </p:blipFill>
        <p:spPr>
          <a:xfrm>
            <a:off x="5347075" y="1650425"/>
            <a:ext cx="2882525" cy="1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c78dfa6a62_1_76"/>
          <p:cNvPicPr preferRelativeResize="0"/>
          <p:nvPr/>
        </p:nvPicPr>
        <p:blipFill rotWithShape="1">
          <a:blip r:embed="rId4">
            <a:alphaModFix/>
          </a:blip>
          <a:srcRect t="19981" b="44113"/>
          <a:stretch/>
        </p:blipFill>
        <p:spPr>
          <a:xfrm>
            <a:off x="5147750" y="4021901"/>
            <a:ext cx="3191268" cy="12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5201</Words>
  <Application>Microsoft Office PowerPoint</Application>
  <PresentationFormat>화면 슬라이드 쇼(4:3)</PresentationFormat>
  <Paragraphs>763</Paragraphs>
  <Slides>44</Slides>
  <Notes>44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13</cp:revision>
  <dcterms:modified xsi:type="dcterms:W3CDTF">2024-04-17T04:01:44Z</dcterms:modified>
</cp:coreProperties>
</file>