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6" r:id="rId5"/>
    <p:sldId id="259" r:id="rId6"/>
    <p:sldId id="258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A42DA-7E4A-BD16-A755-1A294A5C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E0AB88-6382-2AAE-67DA-C5C5FC3A3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52960-693D-E104-BB8F-3EFC1AB5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2039B-4CDE-EE64-ED01-EB496717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569ED-1FA4-2FA5-ACC4-6513F952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848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5E474-A9DB-B848-4271-70911E12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5172D-B15C-6288-15D1-ACF07E262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45023-6C96-FEC1-4DA6-69D75C7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C8B07-CA4E-3BF0-EE25-60DCA475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4D56B-95F4-CB3D-09A2-DC41DE93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352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76C98B-BEAB-2EDE-D3D2-EBAD2BF7C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722DC1-EEB6-17E3-8831-0712BC80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95CFE-6276-4DA2-E5AF-9EFE20A9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C93E3-64E5-A563-2729-8AD1D3C9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F2659-8051-E727-3DCD-10C7FA19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485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2F027-286B-7648-E148-CF6746F3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799E1C-0370-CF14-0CB9-A57C7F24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F7165-E62D-C708-368A-A2CD52F0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E159B-7846-E6AA-8525-F1C98B17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97212-A61F-2DCD-3801-170A30B0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680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AD29E-7C62-FE99-A277-EBA2DB6A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0E4C6-676E-194D-EB08-157E59B6F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57FE9-2233-F157-8DD6-4031885C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4046E-A64A-59FE-57C7-87068B2F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97DF5-7311-CE7A-180D-6191D066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807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4D74A-958E-75DD-85E1-143F0300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82986-7E49-8DD0-0F01-1C8A75F76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3AA6FC-8C05-AB70-D059-92614B39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A448C-4626-BCCE-DE1B-FC659D17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63078-6B2F-A875-5D5B-60BD7538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162923-B9A6-E043-522F-6B6BB053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841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E9924-2C82-0222-D859-53EF7775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F70007-F0A6-8BED-29AD-35D39E85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A8EDF2-1C4A-9B62-7531-5F8F86F6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ED5CDA-3FA2-6ECE-DAAF-31436FF45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86996-8FF1-E724-2EC2-72B2A134E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F58A1C-F9FE-2281-CC99-54C9CCE7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22DFC4-F50E-075E-980C-849FDF65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B85535-6214-09E4-B3BE-ED43593C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28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979D2-F6D7-E702-CDFC-F3635A6E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9766E-8EDA-E300-3BCC-00EE2D99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500B7A-72A1-7F45-4E38-4347F5C6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CF25B4-A689-A4AA-236A-16FC84EE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050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D64D17-6C32-2749-1B6B-F27BB875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8C1CB-759C-C2E0-C720-C44C3D14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AE9BE9-4B28-9052-1F57-2919789F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52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F562-0245-4EDE-75AE-AF9FA961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01C8B-917A-ADC4-E695-8ECCF3A4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0CB268-A92B-031E-4710-A3EFA684F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2A55A-8BD6-6DAB-80B2-BD151C31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9DDE3-DE3B-954D-1D01-26A9080C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D3092-FB17-4D92-BB7E-BED5E70E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11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1509A-2C8F-57AA-B49C-0615565D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2671FD-F070-0022-E7E8-57F650C66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D069F4-6B93-55B4-8FFC-FBCA8B0FE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3213C-EDE7-9D2C-C97D-7E255164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43945-649E-76AB-A616-452A7F3E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22605E-99AF-EA1B-5725-442255C9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708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1C4F61-73C8-1E14-70AA-7444D9BC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E6D45-317F-C1C9-0B02-6CA4341D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A6A3B-30F2-D75A-AFB8-912E6E8F9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16AC7-D83E-A4C5-C9BC-F4DF73562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199E7-9EC0-409D-BB2A-164FBF9A0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25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119461"/>
              </p:ext>
            </p:extLst>
          </p:nvPr>
        </p:nvGraphicFramePr>
        <p:xfrm>
          <a:off x="881063" y="871537"/>
          <a:ext cx="10429873" cy="50130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85949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4858448">
                  <a:extLst>
                    <a:ext uri="{9D8B030D-6E8A-4147-A177-3AD203B41FA5}">
                      <a16:colId xmlns:a16="http://schemas.microsoft.com/office/drawing/2014/main" val="268390004"/>
                    </a:ext>
                  </a:extLst>
                </a:gridCol>
                <a:gridCol w="4585476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47704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No.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Requirement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Use Case(s)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회원이 상품명</a:t>
                      </a:r>
                      <a:r>
                        <a:rPr lang="en-US" altLang="ko-Kore-KR" sz="1500" dirty="0"/>
                        <a:t>, </a:t>
                      </a:r>
                      <a:r>
                        <a:rPr lang="ko-Kore-KR" altLang="en-US" sz="1500" dirty="0"/>
                        <a:t>가격</a:t>
                      </a:r>
                      <a:r>
                        <a:rPr lang="en-US" altLang="ko-Kore-KR" sz="1500" dirty="0"/>
                        <a:t>, </a:t>
                      </a:r>
                      <a:r>
                        <a:rPr lang="ko-Kore-KR" altLang="en-US" sz="1500" dirty="0"/>
                        <a:t>판매종료일 등을 입력하여 자신의 의류를 등록하는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의류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회원이 자신이 등록한 판매중인 상품들을 조회하고 특정 상품의 정보를 수정하는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판매중 의류 조회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ore-KR" altLang="en-US" sz="1500" dirty="0"/>
                        <a:t>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회원이 판매완료된 자신의 상품들을 조회할 수 있고 상품의 정보들을 출력하는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판매완료 의류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판매종료일이 되면 상품을 판매완료 상태로 바꾸는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판매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7872992"/>
                  </a:ext>
                </a:extLst>
              </a:tr>
              <a:tr h="46841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거래내역을 삭제하는 것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구매 내역 삭제 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5024669"/>
                  </a:ext>
                </a:extLst>
              </a:tr>
              <a:tr h="46841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판매한 상품에 대한 총액 및 평균 구매만족도와 구매한 상품에 대한 총액 및 평균 구매만족도를 출력하는 것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판매</a:t>
                      </a:r>
                      <a:r>
                        <a:rPr lang="en-US" altLang="ko-Kore-KR" sz="1500" dirty="0"/>
                        <a:t>/</a:t>
                      </a:r>
                      <a:r>
                        <a:rPr lang="ko-Kore-KR" altLang="en-US" sz="1500" dirty="0"/>
                        <a:t>구매 내역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6948648"/>
                  </a:ext>
                </a:extLst>
              </a:tr>
              <a:tr h="46841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회원이 검색 조건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상품명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평균 구매만족도 중에 하나</a:t>
                      </a:r>
                      <a:r>
                        <a:rPr lang="en-US" altLang="ko-KR" sz="1500" dirty="0"/>
                        <a:t>)</a:t>
                      </a:r>
                      <a:r>
                        <a:rPr lang="ko-KR" altLang="en-US" sz="1500" dirty="0"/>
                        <a:t>을 선택하여 입력하면 이에 해당하는 상품 리스트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상품명 및 평균 구매만족도 포함</a:t>
                      </a:r>
                      <a:r>
                        <a:rPr lang="en-US" altLang="ko-KR" sz="1500" dirty="0"/>
                        <a:t>)</a:t>
                      </a:r>
                      <a:r>
                        <a:rPr lang="ko-KR" altLang="en-US" sz="1500" dirty="0" err="1"/>
                        <a:t>를</a:t>
                      </a:r>
                      <a:r>
                        <a:rPr lang="ko-KR" altLang="en-US" sz="1500" dirty="0"/>
                        <a:t> 출력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디폴트 정렬 기준은 상품명의 오름차순</a:t>
                      </a:r>
                      <a:r>
                        <a:rPr lang="en-US" altLang="ko-KR" sz="1500" dirty="0"/>
                        <a:t>)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상품</a:t>
                      </a:r>
                      <a:r>
                        <a:rPr lang="ko-KR" altLang="en-US" sz="1500" dirty="0"/>
                        <a:t> 리스트 검색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06429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40886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Functional Requirement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7582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228725"/>
              </p:ext>
            </p:extLst>
          </p:nvPr>
        </p:nvGraphicFramePr>
        <p:xfrm>
          <a:off x="881063" y="871537"/>
          <a:ext cx="10429873" cy="533305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85949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4858448">
                  <a:extLst>
                    <a:ext uri="{9D8B030D-6E8A-4147-A177-3AD203B41FA5}">
                      <a16:colId xmlns:a16="http://schemas.microsoft.com/office/drawing/2014/main" val="268390004"/>
                    </a:ext>
                  </a:extLst>
                </a:gridCol>
                <a:gridCol w="4585476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47704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No.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Requirement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Use Case(s)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R" dirty="0"/>
                        <a:t>8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검색결과 정렬 기준을 평균 구매만족도로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평균 구매만족도로 정렬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검색한 상품 중 하나를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상품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00111790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R" dirty="0"/>
                        <a:t>10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선택한 상품의 상세한 정보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판매자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상품명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제작회사명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가격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남은 수량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추가상품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추가상품 가격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판매 종료일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평균 구매만족도</a:t>
                      </a:r>
                      <a:r>
                        <a:rPr lang="en-US" altLang="ko-KR" sz="1500" dirty="0"/>
                        <a:t>)</a:t>
                      </a:r>
                      <a:r>
                        <a:rPr lang="ko-KR" altLang="en-US" sz="1500" dirty="0" err="1"/>
                        <a:t>를</a:t>
                      </a:r>
                      <a:r>
                        <a:rPr lang="ko-KR" altLang="en-US" sz="1500" dirty="0"/>
                        <a:t> 출력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상품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/>
                        <a:t>상세정보 조회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R" dirty="0"/>
                        <a:t>11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회원이 선택한 상품을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R" dirty="0"/>
                        <a:t>12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포인트가 </a:t>
                      </a:r>
                      <a:r>
                        <a:rPr lang="en-US" altLang="ko-Kore-KR" sz="1500" dirty="0"/>
                        <a:t>3</a:t>
                      </a:r>
                      <a:r>
                        <a:rPr lang="en-US" altLang="ko-KR" sz="1500" dirty="0"/>
                        <a:t>000</a:t>
                      </a:r>
                      <a:r>
                        <a:rPr lang="ko-KR" altLang="en-US" sz="1500" dirty="0"/>
                        <a:t>점 이상 적립되어 있으면 결제 시 사용 가능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포인트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7872992"/>
                  </a:ext>
                </a:extLst>
              </a:tr>
              <a:tr h="468419">
                <a:tc>
                  <a:txBody>
                    <a:bodyPr/>
                    <a:lstStyle/>
                    <a:p>
                      <a:r>
                        <a:rPr lang="en-US" altLang="ko-KR" dirty="0"/>
                        <a:t>13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판매자가 </a:t>
                      </a:r>
                      <a:r>
                        <a:rPr lang="ko-KR" altLang="en-US" sz="1500" dirty="0"/>
                        <a:t>추가 상품으로 등록한 물품도 선택해서 같이 구매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추가 상품의 금액만큼 증가된 가격으로 총 구매금액이 결정됨</a:t>
                      </a:r>
                      <a:r>
                        <a:rPr lang="en-US" altLang="ko-KR" sz="1500" dirty="0"/>
                        <a:t>.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추가</a:t>
                      </a:r>
                      <a:r>
                        <a:rPr lang="ko-KR" altLang="en-US" sz="1500" dirty="0"/>
                        <a:t> 상품 구매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5024669"/>
                  </a:ext>
                </a:extLst>
              </a:tr>
              <a:tr h="468419">
                <a:tc>
                  <a:txBody>
                    <a:bodyPr/>
                    <a:lstStyle/>
                    <a:p>
                      <a:r>
                        <a:rPr lang="en-US" altLang="ko-KR" dirty="0"/>
                        <a:t>14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결제금액의 </a:t>
                      </a:r>
                      <a:r>
                        <a:rPr lang="en-US" altLang="ko-KR" sz="1500" dirty="0"/>
                        <a:t>1%</a:t>
                      </a:r>
                      <a:r>
                        <a:rPr lang="ko-KR" altLang="en-US" sz="1500" dirty="0" err="1"/>
                        <a:t>를</a:t>
                      </a:r>
                      <a:r>
                        <a:rPr lang="ko-KR" altLang="en-US" sz="1500" dirty="0"/>
                        <a:t> 포인트로 적립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포인트 적립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6948648"/>
                  </a:ext>
                </a:extLst>
              </a:tr>
              <a:tr h="468419">
                <a:tc>
                  <a:txBody>
                    <a:bodyPr/>
                    <a:lstStyle/>
                    <a:p>
                      <a:r>
                        <a:rPr lang="en-US" altLang="ko-KR" dirty="0"/>
                        <a:t>15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effectLst/>
                        </a:rPr>
                        <a:t>구매자가 구매한 상품을 환불하며</a:t>
                      </a:r>
                      <a:r>
                        <a:rPr lang="en-US" altLang="ko-KR" sz="1500" dirty="0">
                          <a:effectLst/>
                        </a:rPr>
                        <a:t>, </a:t>
                      </a:r>
                      <a:r>
                        <a:rPr lang="ko-KR" altLang="en-US" sz="1500" dirty="0">
                          <a:effectLst/>
                        </a:rPr>
                        <a:t> 구매 시 포인트를 사용했다면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effectLst/>
                        </a:rPr>
                        <a:t>환불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06429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40886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Functional Requirement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95690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41236"/>
              </p:ext>
            </p:extLst>
          </p:nvPr>
        </p:nvGraphicFramePr>
        <p:xfrm>
          <a:off x="881063" y="871537"/>
          <a:ext cx="10429873" cy="51567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85949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4858448">
                  <a:extLst>
                    <a:ext uri="{9D8B030D-6E8A-4147-A177-3AD203B41FA5}">
                      <a16:colId xmlns:a16="http://schemas.microsoft.com/office/drawing/2014/main" val="268390004"/>
                    </a:ext>
                  </a:extLst>
                </a:gridCol>
                <a:gridCol w="4585476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70485">
                <a:tc>
                  <a:txBody>
                    <a:bodyPr/>
                    <a:lstStyle/>
                    <a:p>
                      <a:r>
                        <a:rPr lang="en-US" altLang="ko-Kore-KR" sz="1500" dirty="0"/>
                        <a:t>No.</a:t>
                      </a:r>
                      <a:endParaRPr lang="ko-Kore-KR" altLang="en-US" sz="15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500" dirty="0"/>
                        <a:t>Requirement</a:t>
                      </a:r>
                      <a:endParaRPr lang="ko-Kore-KR" altLang="en-US" sz="15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500" dirty="0"/>
                        <a:t>Use Case(s)</a:t>
                      </a:r>
                      <a:endParaRPr lang="ko-Kore-KR" altLang="en-US" sz="15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648349"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16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사용자가 로그인하기 위해 기본정보를 입력하고 회원가입 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회원가입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648349"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17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회원이</a:t>
                      </a:r>
                      <a:r>
                        <a:rPr lang="en-US" altLang="en-US" sz="1500" dirty="0"/>
                        <a:t> </a:t>
                      </a:r>
                      <a:r>
                        <a:rPr lang="ko-KR" altLang="en-US" sz="1500" dirty="0"/>
                        <a:t>회원탈퇴</a:t>
                      </a:r>
                      <a:r>
                        <a:rPr lang="en-US" altLang="ko-KR" sz="1500" dirty="0"/>
                        <a:t>,</a:t>
                      </a:r>
                      <a:r>
                        <a:rPr lang="ko-KR" altLang="en-US" sz="1500" dirty="0"/>
                        <a:t>등록한 상품이 하나도 없는 상태에서 탈퇴 가능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회원탈퇴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648349"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18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회원이 등록한 </a:t>
                      </a:r>
                      <a:r>
                        <a:rPr lang="en-US" altLang="ko-KR" sz="1500" dirty="0"/>
                        <a:t>ID</a:t>
                      </a:r>
                      <a:r>
                        <a:rPr lang="ko-KR" altLang="en-US" sz="1500" dirty="0"/>
                        <a:t>와 </a:t>
                      </a:r>
                      <a:r>
                        <a:rPr lang="en-US" altLang="ko-KR" sz="1500" dirty="0"/>
                        <a:t>password</a:t>
                      </a:r>
                      <a:r>
                        <a:rPr lang="ko-KR" altLang="en-US" sz="1500" dirty="0"/>
                        <a:t>로 로그인 하는 것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로그인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  <a:tr h="648349"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19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회원이 로그아웃 하는 것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로그아웃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7872992"/>
                  </a:ext>
                </a:extLst>
              </a:tr>
              <a:tr h="474470"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20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effectLst/>
                        </a:rPr>
                        <a:t>프로그램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effectLst/>
                        </a:rPr>
                        <a:t>프로그램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5024669"/>
                  </a:ext>
                </a:extLst>
              </a:tr>
              <a:tr h="695249"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21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effectLst/>
                        </a:rPr>
                        <a:t>회원이 구매내역을 조회하는 것</a:t>
                      </a:r>
                      <a:r>
                        <a:rPr lang="en-US" altLang="ko-KR" sz="1500" dirty="0">
                          <a:effectLst/>
                        </a:rPr>
                        <a:t>, </a:t>
                      </a:r>
                      <a:r>
                        <a:rPr lang="ko-KR" altLang="en-US" sz="1500" dirty="0">
                          <a:effectLst/>
                        </a:rPr>
                        <a:t>상품명의 오름차순으로 출력됨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구매내역 조회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6948648"/>
                  </a:ext>
                </a:extLst>
              </a:tr>
              <a:tr h="474470"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22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조회된 구매내역 중에서 구매만족도를 평가하는 것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구매 만족도 평가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0642951"/>
                  </a:ext>
                </a:extLst>
              </a:tr>
              <a:tr h="474470"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23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주가 지나지 않은 상품을 환불하는 것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택배사에 물품 수거 신청이 요청됨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환불 신청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02578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40886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Functional Requirement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10793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971368C-398A-D22E-BF2F-F1B4FD72F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334273"/>
              </p:ext>
            </p:extLst>
          </p:nvPr>
        </p:nvGraphicFramePr>
        <p:xfrm>
          <a:off x="881063" y="871537"/>
          <a:ext cx="10429873" cy="50825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85949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4858448">
                  <a:extLst>
                    <a:ext uri="{9D8B030D-6E8A-4147-A177-3AD203B41FA5}">
                      <a16:colId xmlns:a16="http://schemas.microsoft.com/office/drawing/2014/main" val="268390004"/>
                    </a:ext>
                  </a:extLst>
                </a:gridCol>
                <a:gridCol w="4585476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70485">
                <a:tc>
                  <a:txBody>
                    <a:bodyPr/>
                    <a:lstStyle/>
                    <a:p>
                      <a:r>
                        <a:rPr lang="en-US" altLang="ko-Kore-KR" sz="1500" dirty="0"/>
                        <a:t>No.</a:t>
                      </a:r>
                      <a:endParaRPr lang="ko-Kore-KR" altLang="en-US" sz="15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500" dirty="0"/>
                        <a:t>Requirement</a:t>
                      </a:r>
                      <a:endParaRPr lang="ko-Kore-KR" altLang="en-US" sz="15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500" dirty="0"/>
                        <a:t>Use Case(s)</a:t>
                      </a:r>
                      <a:endParaRPr lang="ko-Kore-KR" altLang="en-US" sz="15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648349"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24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사용자가 구매한 내역의 총액과 평균 구매 만족도를 통계적으로 조회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구매 통계 조회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648349"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25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/>
                        <a:t>사용자가 판매한 내역의 총액과 평균 구매 만족도를 통계적으로 조회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판매 통계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648349">
                <a:tc>
                  <a:txBody>
                    <a:bodyPr/>
                    <a:lstStyle/>
                    <a:p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  <a:tr h="648349">
                <a:tc>
                  <a:txBody>
                    <a:bodyPr/>
                    <a:lstStyle/>
                    <a:p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7872992"/>
                  </a:ext>
                </a:extLst>
              </a:tr>
              <a:tr h="474470">
                <a:tc>
                  <a:txBody>
                    <a:bodyPr/>
                    <a:lstStyle/>
                    <a:p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5024669"/>
                  </a:ext>
                </a:extLst>
              </a:tr>
              <a:tr h="695249">
                <a:tc>
                  <a:txBody>
                    <a:bodyPr/>
                    <a:lstStyle/>
                    <a:p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6948648"/>
                  </a:ext>
                </a:extLst>
              </a:tr>
              <a:tr h="474470">
                <a:tc>
                  <a:txBody>
                    <a:bodyPr/>
                    <a:lstStyle/>
                    <a:p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0642951"/>
                  </a:ext>
                </a:extLst>
              </a:tr>
              <a:tr h="474470">
                <a:tc>
                  <a:txBody>
                    <a:bodyPr/>
                    <a:lstStyle/>
                    <a:p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02578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47A3CBC-CDAD-A14D-C7D2-41B72CAF0CEC}"/>
              </a:ext>
            </a:extLst>
          </p:cNvPr>
          <p:cNvSpPr txBox="1"/>
          <p:nvPr/>
        </p:nvSpPr>
        <p:spPr>
          <a:xfrm>
            <a:off x="881063" y="311127"/>
            <a:ext cx="40886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Functional Requirement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49393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396134"/>
              </p:ext>
            </p:extLst>
          </p:nvPr>
        </p:nvGraphicFramePr>
        <p:xfrm>
          <a:off x="881063" y="871537"/>
          <a:ext cx="10429873" cy="54823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6425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8553448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Description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회원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자신의 물건을 판매하거나 다른 회원의 물건을 구입하는 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상품 판매 완료 이벤트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상품의 판매 종료일이 되면 상품을 판매 완료 상태로 만드는 이벤트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거래내역 자동 삭제 이벤트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r>
                        <a:rPr lang="ko-Kore-KR" altLang="en-US" dirty="0"/>
                        <a:t>개월이 지난 거래내역을 자동으로 삭제해주는 이벤트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구매 통계 정보 공지 이벤트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매월 말일에 모든 회원들에게 그 달에 대한 판매 및 구매 통계 정보를 이메일로 공지하는 이벤트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5024669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이메일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effectLst/>
                        </a:rPr>
                        <a:t>외부의 이메일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694864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거래내역 삭제자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dirty="0"/>
                        <a:t>회원과 거래내역 자동 삭제 이벤트의 삭제 기능을 수행하는 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064295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결제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외부의 결제 시스템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025785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로그인을 안 한 고객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6316246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택배사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환불할 물건을 수거하는 역할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41791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29043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Actor Description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80776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636609"/>
              </p:ext>
            </p:extLst>
          </p:nvPr>
        </p:nvGraphicFramePr>
        <p:xfrm>
          <a:off x="881063" y="871537"/>
          <a:ext cx="10499510" cy="567945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73596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9625914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No.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Requirement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324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상품 리스트를 불러올 때 </a:t>
                      </a: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초를 넘겨서는 안된다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7872992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5024669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694864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064295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025785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6316246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127462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46624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non-Functional Requirement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6967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488</Words>
  <Application>Microsoft Macintosh PowerPoint</Application>
  <PresentationFormat>와이드스크린</PresentationFormat>
  <Paragraphs>117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박찬</dc:creator>
  <cp:lastModifiedBy>금세현</cp:lastModifiedBy>
  <cp:revision>30</cp:revision>
  <dcterms:created xsi:type="dcterms:W3CDTF">2022-04-23T13:55:43Z</dcterms:created>
  <dcterms:modified xsi:type="dcterms:W3CDTF">2022-05-02T02:20:35Z</dcterms:modified>
</cp:coreProperties>
</file>