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94" r:id="rId3"/>
    <p:sldId id="266" r:id="rId4"/>
    <p:sldId id="267" r:id="rId5"/>
    <p:sldId id="312" r:id="rId6"/>
    <p:sldId id="318" r:id="rId7"/>
    <p:sldId id="310" r:id="rId8"/>
    <p:sldId id="305" r:id="rId9"/>
    <p:sldId id="316" r:id="rId10"/>
    <p:sldId id="313" r:id="rId11"/>
    <p:sldId id="304" r:id="rId12"/>
    <p:sldId id="320" r:id="rId13"/>
    <p:sldId id="315" r:id="rId14"/>
    <p:sldId id="319" r:id="rId15"/>
    <p:sldId id="314" r:id="rId16"/>
    <p:sldId id="306" r:id="rId17"/>
    <p:sldId id="307" r:id="rId18"/>
    <p:sldId id="31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영식" initials="윤" lastIdx="2" clrIdx="0">
    <p:extLst>
      <p:ext uri="{19B8F6BF-5375-455C-9EA6-DF929625EA0E}">
        <p15:presenceInfo xmlns:p15="http://schemas.microsoft.com/office/powerpoint/2012/main" userId="S::19101381@officestu.seoultech.ac.kr::09adc6d7-0da4-4d18-af9a-a4f5349094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D3D3D"/>
    <a:srgbClr val="FEFEF4"/>
    <a:srgbClr val="FDFDDF"/>
    <a:srgbClr val="525252"/>
    <a:srgbClr val="FCFBFA"/>
    <a:srgbClr val="F8F8F6"/>
    <a:srgbClr val="F4F3EE"/>
    <a:srgbClr val="E0E0D8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2021-05-01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74151" y="1173976"/>
            <a:ext cx="10442296" cy="2308324"/>
            <a:chOff x="792720" y="200583"/>
            <a:chExt cx="10442296" cy="2308324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1847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65620" y="200583"/>
              <a:ext cx="996939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3D object segmentation</a:t>
              </a:r>
            </a:p>
            <a:p>
              <a:pPr algn="ctr"/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4200" b="1" spc="-300" dirty="0">
                  <a:solidFill>
                    <a:schemeClr val="accent1">
                      <a:alpha val="70000"/>
                    </a:schemeClr>
                  </a:solidFill>
                </a:rPr>
                <a:t>-watershed algorithm-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252572" y="4365089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8366818-9F35-4CE8-B23F-ADBA0193BE32}"/>
              </a:ext>
            </a:extLst>
          </p:cNvPr>
          <p:cNvSpPr txBox="1"/>
          <p:nvPr/>
        </p:nvSpPr>
        <p:spPr>
          <a:xfrm>
            <a:off x="5313087" y="5593506"/>
            <a:ext cx="273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300" dirty="0">
                <a:solidFill>
                  <a:schemeClr val="accent1">
                    <a:alpha val="70000"/>
                  </a:schemeClr>
                </a:solidFill>
              </a:rPr>
              <a:t>17101323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b="1" spc="-300" dirty="0">
                <a:solidFill>
                  <a:schemeClr val="accent1">
                    <a:alpha val="70000"/>
                  </a:schemeClr>
                </a:solidFill>
              </a:rPr>
              <a:t>오상민</a:t>
            </a:r>
            <a:endParaRPr lang="en-US" altLang="ko-KR" sz="1600" b="1" spc="-300" dirty="0">
              <a:solidFill>
                <a:schemeClr val="accent1">
                  <a:alpha val="70000"/>
                </a:schemeClr>
              </a:solidFill>
            </a:endParaRPr>
          </a:p>
          <a:p>
            <a:r>
              <a:rPr lang="en-US" altLang="ko-KR" sz="1600" b="1" spc="-300" dirty="0">
                <a:solidFill>
                  <a:schemeClr val="accent1">
                    <a:alpha val="70000"/>
                  </a:schemeClr>
                </a:solidFill>
              </a:rPr>
              <a:t>19101381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600" b="1" spc="-300" dirty="0">
                <a:solidFill>
                  <a:schemeClr val="accent1">
                    <a:alpha val="70000"/>
                  </a:schemeClr>
                </a:solidFill>
              </a:rPr>
              <a:t>윤영식</a:t>
            </a: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21946" cy="660429"/>
            <a:chOff x="1188881" y="351819"/>
            <a:chExt cx="17219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summary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219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Block model</a:t>
              </a:r>
              <a:endParaRPr lang="ko-KR" altLang="en-US" sz="2200" dirty="0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7E1B4373-7C17-468E-BF9B-147205080AAE}"/>
              </a:ext>
            </a:extLst>
          </p:cNvPr>
          <p:cNvSpPr/>
          <p:nvPr/>
        </p:nvSpPr>
        <p:spPr>
          <a:xfrm>
            <a:off x="1892500" y="2677386"/>
            <a:ext cx="1884574" cy="179948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4C3377-C250-4FE8-8D89-443444AD79E1}"/>
              </a:ext>
            </a:extLst>
          </p:cNvPr>
          <p:cNvSpPr txBox="1"/>
          <p:nvPr/>
        </p:nvSpPr>
        <p:spPr>
          <a:xfrm>
            <a:off x="2112923" y="3239011"/>
            <a:ext cx="1422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Normal</a:t>
            </a:r>
          </a:p>
          <a:p>
            <a:pPr algn="ctr"/>
            <a:r>
              <a:rPr lang="en-US" altLang="ko-KR" sz="1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normals</a:t>
            </a:r>
            <a:r>
              <a:rPr lang="en-US" altLang="ko-KR" sz="1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3467B1-EEAC-4A1D-A1B9-734960D75B33}"/>
              </a:ext>
            </a:extLst>
          </p:cNvPr>
          <p:cNvSpPr/>
          <p:nvPr/>
        </p:nvSpPr>
        <p:spPr>
          <a:xfrm>
            <a:off x="7835431" y="408954"/>
            <a:ext cx="1529032" cy="14212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CAC9CA-004D-491C-913F-2B584AFE4B2B}"/>
              </a:ext>
            </a:extLst>
          </p:cNvPr>
          <p:cNvSpPr txBox="1"/>
          <p:nvPr/>
        </p:nvSpPr>
        <p:spPr>
          <a:xfrm>
            <a:off x="7990273" y="860827"/>
            <a:ext cx="12645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Vertex</a:t>
            </a:r>
          </a:p>
          <a:p>
            <a:pPr algn="ctr"/>
            <a:r>
              <a:rPr lang="en-US" altLang="ko-KR" sz="1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(vertices)</a:t>
            </a:r>
            <a:endParaRPr lang="ko-KR" altLang="en-US" sz="1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619D76E-D698-416F-AADE-993D716E8D04}"/>
              </a:ext>
            </a:extLst>
          </p:cNvPr>
          <p:cNvSpPr/>
          <p:nvPr/>
        </p:nvSpPr>
        <p:spPr>
          <a:xfrm>
            <a:off x="5911168" y="2928619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324305-BDF4-4DA3-AEA6-FD00A485EDBF}"/>
              </a:ext>
            </a:extLst>
          </p:cNvPr>
          <p:cNvSpPr txBox="1"/>
          <p:nvPr/>
        </p:nvSpPr>
        <p:spPr>
          <a:xfrm>
            <a:off x="6085642" y="3287376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face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658A581-1805-4BDE-B204-BF73617915B5}"/>
              </a:ext>
            </a:extLst>
          </p:cNvPr>
          <p:cNvSpPr/>
          <p:nvPr/>
        </p:nvSpPr>
        <p:spPr>
          <a:xfrm>
            <a:off x="10012499" y="2970764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C689AD-2B55-42FE-92D2-8FA15D78D93F}"/>
              </a:ext>
            </a:extLst>
          </p:cNvPr>
          <p:cNvSpPr txBox="1"/>
          <p:nvPr/>
        </p:nvSpPr>
        <p:spPr>
          <a:xfrm>
            <a:off x="10138847" y="3313479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edge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90163A5-162C-4B6A-8DC7-80592DA8D9F4}"/>
              </a:ext>
            </a:extLst>
          </p:cNvPr>
          <p:cNvSpPr/>
          <p:nvPr/>
        </p:nvSpPr>
        <p:spPr>
          <a:xfrm>
            <a:off x="7734244" y="4670957"/>
            <a:ext cx="1884574" cy="179948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C2A690-BEF2-43D4-A2CE-AB60DF627198}"/>
              </a:ext>
            </a:extLst>
          </p:cNvPr>
          <p:cNvSpPr txBox="1"/>
          <p:nvPr/>
        </p:nvSpPr>
        <p:spPr>
          <a:xfrm>
            <a:off x="7858819" y="5154440"/>
            <a:ext cx="1645001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adjacent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(face Indices)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595491F-EE0D-4BEF-8D29-E169981D7540}"/>
              </a:ext>
            </a:extLst>
          </p:cNvPr>
          <p:cNvCxnSpPr>
            <a:cxnSpLocks/>
            <a:stCxn id="40" idx="2"/>
            <a:endCxn id="16" idx="6"/>
          </p:cNvCxnSpPr>
          <p:nvPr/>
        </p:nvCxnSpPr>
        <p:spPr>
          <a:xfrm flipH="1">
            <a:off x="3777074" y="3576319"/>
            <a:ext cx="2134094" cy="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C0E82E1-160A-43E4-AC73-04572F4DD747}"/>
              </a:ext>
            </a:extLst>
          </p:cNvPr>
          <p:cNvCxnSpPr>
            <a:cxnSpLocks/>
            <a:stCxn id="40" idx="7"/>
            <a:endCxn id="38" idx="3"/>
          </p:cNvCxnSpPr>
          <p:nvPr/>
        </p:nvCxnSpPr>
        <p:spPr>
          <a:xfrm flipV="1">
            <a:off x="7016861" y="1622072"/>
            <a:ext cx="1042492" cy="149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75DCD35-2484-4A45-946D-0E96ECE878D2}"/>
              </a:ext>
            </a:extLst>
          </p:cNvPr>
          <p:cNvCxnSpPr>
            <a:cxnSpLocks/>
            <a:stCxn id="42" idx="1"/>
            <a:endCxn id="38" idx="5"/>
          </p:cNvCxnSpPr>
          <p:nvPr/>
        </p:nvCxnSpPr>
        <p:spPr>
          <a:xfrm flipH="1" flipV="1">
            <a:off x="9140541" y="1622072"/>
            <a:ext cx="1061665" cy="153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C6E9A92-62C3-4096-BC77-347C6F549030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7206568" y="3576319"/>
            <a:ext cx="2805931" cy="421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16A0D0F-B5B8-46D2-8A2E-8428609CC767}"/>
              </a:ext>
            </a:extLst>
          </p:cNvPr>
          <p:cNvSpPr txBox="1"/>
          <p:nvPr/>
        </p:nvSpPr>
        <p:spPr>
          <a:xfrm>
            <a:off x="4249270" y="3254212"/>
            <a:ext cx="156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normal Indices</a:t>
            </a:r>
            <a:endParaRPr lang="ko-KR" altLang="en-US" sz="1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8182B4-CAEE-4301-8EE3-881527C65D18}"/>
              </a:ext>
            </a:extLst>
          </p:cNvPr>
          <p:cNvSpPr txBox="1"/>
          <p:nvPr/>
        </p:nvSpPr>
        <p:spPr>
          <a:xfrm rot="18383805">
            <a:off x="6634935" y="2192768"/>
            <a:ext cx="156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vertex Indices</a:t>
            </a:r>
            <a:endParaRPr lang="ko-KR" altLang="en-US" sz="1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56663E-F3B8-4012-BCCA-68412A7C132F}"/>
              </a:ext>
            </a:extLst>
          </p:cNvPr>
          <p:cNvSpPr txBox="1"/>
          <p:nvPr/>
        </p:nvSpPr>
        <p:spPr>
          <a:xfrm rot="3388495">
            <a:off x="9023295" y="2107097"/>
            <a:ext cx="156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edges</a:t>
            </a:r>
            <a:endParaRPr lang="ko-KR" alt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9698B5-CBA3-4D0B-8706-550F6A285C24}"/>
              </a:ext>
            </a:extLst>
          </p:cNvPr>
          <p:cNvSpPr txBox="1"/>
          <p:nvPr/>
        </p:nvSpPr>
        <p:spPr>
          <a:xfrm>
            <a:off x="7805172" y="3306809"/>
            <a:ext cx="156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edges</a:t>
            </a:r>
            <a:endParaRPr lang="ko-KR" alt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1512F304-BF68-4479-B635-9C246FCF4F29}"/>
              </a:ext>
            </a:extLst>
          </p:cNvPr>
          <p:cNvSpPr/>
          <p:nvPr/>
        </p:nvSpPr>
        <p:spPr>
          <a:xfrm rot="5400000">
            <a:off x="8348815" y="4054989"/>
            <a:ext cx="676137" cy="422349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8950CA-3DE1-4697-8047-9A87D7408778}"/>
              </a:ext>
            </a:extLst>
          </p:cNvPr>
          <p:cNvSpPr txBox="1"/>
          <p:nvPr/>
        </p:nvSpPr>
        <p:spPr>
          <a:xfrm>
            <a:off x="265814" y="1110778"/>
            <a:ext cx="236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파란색</a:t>
            </a:r>
            <a:r>
              <a:rPr lang="en-US" altLang="ko-KR" sz="1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obj file</a:t>
            </a:r>
            <a:r>
              <a:rPr lang="ko-KR" alt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에 있는 값</a:t>
            </a:r>
            <a:endParaRPr lang="en-US" altLang="ko-KR" sz="1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빨간색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필요한 값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23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67258" y="1789370"/>
            <a:ext cx="462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Vertices(v1,v2,v3……….) vertex vector(</a:t>
            </a:r>
            <a:r>
              <a:rPr lang="ko-KR" altLang="en-US" sz="1200" dirty="0" err="1">
                <a:solidFill>
                  <a:schemeClr val="tx2"/>
                </a:solidFill>
              </a:rPr>
              <a:t>좌표값</a:t>
            </a:r>
            <a:r>
              <a:rPr lang="ko-KR" altLang="en-US" sz="1200" dirty="0">
                <a:solidFill>
                  <a:schemeClr val="tx2"/>
                </a:solidFill>
              </a:rPr>
              <a:t> 저장</a:t>
            </a:r>
            <a:r>
              <a:rPr lang="en-US" altLang="ko-KR" sz="1200" dirty="0">
                <a:solidFill>
                  <a:schemeClr val="tx2"/>
                </a:solidFill>
              </a:rPr>
              <a:t>) </a:t>
            </a:r>
            <a:r>
              <a:rPr lang="ko-KR" altLang="en-US" sz="1200" dirty="0">
                <a:solidFill>
                  <a:schemeClr val="tx2"/>
                </a:solidFill>
              </a:rPr>
              <a:t>객체를 저장</a:t>
            </a:r>
            <a:r>
              <a:rPr lang="en-US" altLang="ko-KR" sz="1200" dirty="0">
                <a:solidFill>
                  <a:schemeClr val="tx2"/>
                </a:solidFill>
              </a:rPr>
              <a:t> 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7258" y="2857056"/>
            <a:ext cx="5569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2"/>
                </a:solidFill>
              </a:rPr>
              <a:t>Normals</a:t>
            </a:r>
            <a:r>
              <a:rPr lang="en-US" altLang="ko-KR" sz="1200" dirty="0">
                <a:solidFill>
                  <a:schemeClr val="tx2"/>
                </a:solidFill>
              </a:rPr>
              <a:t>(vn1,vn2,vn3…..) vertex</a:t>
            </a:r>
            <a:r>
              <a:rPr lang="ko-KR" altLang="en-US" sz="1200" dirty="0">
                <a:solidFill>
                  <a:schemeClr val="tx2"/>
                </a:solidFill>
              </a:rPr>
              <a:t>의 </a:t>
            </a:r>
            <a:r>
              <a:rPr lang="en-US" altLang="ko-KR" sz="1200" dirty="0">
                <a:solidFill>
                  <a:schemeClr val="tx2"/>
                </a:solidFill>
              </a:rPr>
              <a:t>normal vector(</a:t>
            </a:r>
            <a:r>
              <a:rPr lang="ko-KR" altLang="en-US" sz="1200" dirty="0">
                <a:solidFill>
                  <a:schemeClr val="tx2"/>
                </a:solidFill>
              </a:rPr>
              <a:t>점들의 </a:t>
            </a:r>
            <a:r>
              <a:rPr lang="en-US" altLang="ko-KR" sz="1200" dirty="0">
                <a:solidFill>
                  <a:schemeClr val="tx2"/>
                </a:solidFill>
              </a:rPr>
              <a:t>normal) </a:t>
            </a:r>
            <a:r>
              <a:rPr lang="ko-KR" altLang="en-US" sz="1200" dirty="0">
                <a:solidFill>
                  <a:schemeClr val="tx2"/>
                </a:solidFill>
              </a:rPr>
              <a:t>객체를 저장</a:t>
            </a:r>
            <a:r>
              <a:rPr lang="en-US" altLang="ko-KR" sz="1200" dirty="0">
                <a:solidFill>
                  <a:schemeClr val="tx2"/>
                </a:solidFill>
              </a:rPr>
              <a:t> 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67258" y="4148897"/>
            <a:ext cx="504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Vertex Indices(1,2,3,……) face</a:t>
            </a:r>
            <a:r>
              <a:rPr lang="ko-KR" altLang="en-US" sz="1200" dirty="0">
                <a:solidFill>
                  <a:schemeClr val="tx2"/>
                </a:solidFill>
              </a:rPr>
              <a:t>를 이루는 </a:t>
            </a:r>
            <a:r>
              <a:rPr lang="en-US" altLang="ko-KR" sz="1200" dirty="0">
                <a:solidFill>
                  <a:schemeClr val="tx2"/>
                </a:solidFill>
              </a:rPr>
              <a:t>vertices</a:t>
            </a:r>
            <a:r>
              <a:rPr lang="ko-KR" altLang="en-US" sz="1200" dirty="0">
                <a:solidFill>
                  <a:schemeClr val="tx2"/>
                </a:solidFill>
              </a:rPr>
              <a:t>의 </a:t>
            </a:r>
            <a:r>
              <a:rPr lang="en-US" altLang="ko-KR" sz="1200" dirty="0">
                <a:solidFill>
                  <a:schemeClr val="tx2"/>
                </a:solidFill>
              </a:rPr>
              <a:t>index</a:t>
            </a:r>
            <a:r>
              <a:rPr lang="ko-KR" altLang="en-US" sz="1200" dirty="0">
                <a:solidFill>
                  <a:schemeClr val="tx2"/>
                </a:solidFill>
              </a:rPr>
              <a:t>를 저장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	size</a:t>
            </a:r>
            <a:r>
              <a:rPr lang="ko-KR" altLang="en-US" sz="1200" dirty="0">
                <a:solidFill>
                  <a:schemeClr val="tx2"/>
                </a:solidFill>
              </a:rPr>
              <a:t>는 </a:t>
            </a:r>
            <a:r>
              <a:rPr lang="en-US" altLang="ko-KR" sz="1200" dirty="0">
                <a:solidFill>
                  <a:schemeClr val="tx2"/>
                </a:solidFill>
              </a:rPr>
              <a:t>3*</a:t>
            </a:r>
            <a:r>
              <a:rPr lang="en-US" altLang="ko-KR" sz="1200" dirty="0" err="1">
                <a:solidFill>
                  <a:schemeClr val="tx2"/>
                </a:solidFill>
              </a:rPr>
              <a:t>vertices.size</a:t>
            </a:r>
            <a:r>
              <a:rPr lang="en-US" altLang="ko-KR" sz="1200" dirty="0">
                <a:solidFill>
                  <a:schemeClr val="tx2"/>
                </a:solidFill>
              </a:rPr>
              <a:t>()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67258" y="5348028"/>
            <a:ext cx="486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Normal Indices(1,2,3……….) face</a:t>
            </a:r>
            <a:r>
              <a:rPr lang="ko-KR" altLang="en-US" sz="1200" dirty="0">
                <a:solidFill>
                  <a:schemeClr val="tx2"/>
                </a:solidFill>
              </a:rPr>
              <a:t>를 이루는 </a:t>
            </a:r>
            <a:r>
              <a:rPr lang="en-US" altLang="ko-KR" sz="1200" dirty="0" err="1">
                <a:solidFill>
                  <a:schemeClr val="tx2"/>
                </a:solidFill>
              </a:rPr>
              <a:t>normals</a:t>
            </a:r>
            <a:r>
              <a:rPr lang="ko-KR" altLang="en-US" sz="1200" dirty="0">
                <a:solidFill>
                  <a:schemeClr val="tx2"/>
                </a:solidFill>
              </a:rPr>
              <a:t>의 </a:t>
            </a:r>
            <a:r>
              <a:rPr lang="en-US" altLang="ko-KR" sz="1200" dirty="0">
                <a:solidFill>
                  <a:schemeClr val="tx2"/>
                </a:solidFill>
              </a:rPr>
              <a:t>index</a:t>
            </a:r>
            <a:r>
              <a:rPr lang="ko-KR" altLang="en-US" sz="1200" dirty="0">
                <a:solidFill>
                  <a:schemeClr val="tx2"/>
                </a:solidFill>
              </a:rPr>
              <a:t>를 저장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	 size</a:t>
            </a:r>
            <a:r>
              <a:rPr lang="ko-KR" altLang="en-US" sz="1200" dirty="0">
                <a:solidFill>
                  <a:schemeClr val="tx2"/>
                </a:solidFill>
              </a:rPr>
              <a:t>는 </a:t>
            </a:r>
            <a:r>
              <a:rPr lang="en-US" altLang="ko-KR" sz="1200" dirty="0">
                <a:solidFill>
                  <a:schemeClr val="tx2"/>
                </a:solidFill>
              </a:rPr>
              <a:t>3*</a:t>
            </a:r>
            <a:r>
              <a:rPr lang="en-US" altLang="ko-KR" sz="1200" dirty="0" err="1">
                <a:solidFill>
                  <a:schemeClr val="tx2"/>
                </a:solidFill>
              </a:rPr>
              <a:t>vertices.size</a:t>
            </a:r>
            <a:r>
              <a:rPr lang="en-US" altLang="ko-KR" sz="1200" dirty="0">
                <a:solidFill>
                  <a:schemeClr val="tx2"/>
                </a:solidFill>
              </a:rPr>
              <a:t>(). 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658100" cy="691207"/>
            <a:chOff x="1188881" y="351819"/>
            <a:chExt cx="2658100" cy="691207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summary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6581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load obj function</a:t>
              </a:r>
              <a:endParaRPr lang="ko-KR" altLang="en-US" sz="22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7CE4A17-1227-431F-A2BF-DB6B77AB39B9}"/>
              </a:ext>
            </a:extLst>
          </p:cNvPr>
          <p:cNvSpPr txBox="1"/>
          <p:nvPr/>
        </p:nvSpPr>
        <p:spPr>
          <a:xfrm>
            <a:off x="619789" y="1407731"/>
            <a:ext cx="536202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Obj file</a:t>
            </a:r>
          </a:p>
          <a:p>
            <a:r>
              <a:rPr lang="en-US" altLang="ko-KR" sz="1100" dirty="0" err="1"/>
              <a:t>vn</a:t>
            </a:r>
            <a:r>
              <a:rPr lang="en-US" altLang="ko-KR" sz="1100" dirty="0"/>
              <a:t> 0.000000 0.000000 -1.000000		//vn1(vn1x, vn1y, vn1z)</a:t>
            </a:r>
          </a:p>
          <a:p>
            <a:r>
              <a:rPr lang="en-US" altLang="ko-KR" sz="1100" dirty="0"/>
              <a:t>v 1.000000 -1.000000 -1.000000		//v1</a:t>
            </a:r>
          </a:p>
          <a:p>
            <a:r>
              <a:rPr lang="en-US" altLang="ko-KR" sz="1100" dirty="0" err="1"/>
              <a:t>vn</a:t>
            </a:r>
            <a:r>
              <a:rPr lang="en-US" altLang="ko-KR" sz="1100" dirty="0"/>
              <a:t> -1.000000 -0.000000 -0.000000		//vn2</a:t>
            </a:r>
          </a:p>
          <a:p>
            <a:r>
              <a:rPr lang="en-US" altLang="ko-KR" sz="1100" dirty="0"/>
              <a:t>v 1.000000 -1.000000 1.000000		//v2</a:t>
            </a:r>
          </a:p>
          <a:p>
            <a:r>
              <a:rPr lang="en-US" altLang="ko-KR" sz="1100" dirty="0" err="1"/>
              <a:t>vn</a:t>
            </a:r>
            <a:r>
              <a:rPr lang="en-US" altLang="ko-KR" sz="1100" dirty="0"/>
              <a:t> -0.000000 -0.000000 1.000000		//vn3</a:t>
            </a:r>
          </a:p>
          <a:p>
            <a:r>
              <a:rPr lang="en-US" altLang="ko-KR" sz="1100" dirty="0"/>
              <a:t>v -1.000000 -1.000000 1.000000		//v3</a:t>
            </a:r>
          </a:p>
          <a:p>
            <a:r>
              <a:rPr lang="en-US" altLang="ko-KR" sz="1100" dirty="0" err="1"/>
              <a:t>vn</a:t>
            </a:r>
            <a:r>
              <a:rPr lang="en-US" altLang="ko-KR" sz="1100" dirty="0"/>
              <a:t> -0.000001 0.000000 1.000000		//vn4</a:t>
            </a:r>
          </a:p>
          <a:p>
            <a:r>
              <a:rPr lang="en-US" altLang="ko-KR" sz="1100" dirty="0"/>
              <a:t>v -1.000000 -1.000000 -1.000000		//v4</a:t>
            </a:r>
          </a:p>
          <a:p>
            <a:r>
              <a:rPr lang="en-US" altLang="ko-KR" sz="1100" dirty="0" err="1"/>
              <a:t>vn</a:t>
            </a:r>
            <a:r>
              <a:rPr lang="en-US" altLang="ko-KR" sz="1100" dirty="0"/>
              <a:t> 1.000000 -0.000000 0.000000		//vn5</a:t>
            </a:r>
          </a:p>
          <a:p>
            <a:r>
              <a:rPr lang="en-US" altLang="ko-KR" sz="1100" dirty="0"/>
              <a:t>v 1.000000 1.000000 -1.000000		//v5</a:t>
            </a:r>
          </a:p>
          <a:p>
            <a:r>
              <a:rPr lang="en-US" altLang="ko-KR" sz="1100" dirty="0" err="1"/>
              <a:t>vn</a:t>
            </a:r>
            <a:r>
              <a:rPr lang="en-US" altLang="ko-KR" sz="1100" dirty="0"/>
              <a:t> 1.000000 0.000000 0.000001		//vn6</a:t>
            </a:r>
          </a:p>
          <a:p>
            <a:r>
              <a:rPr lang="en-US" altLang="ko-KR" sz="1100" dirty="0"/>
              <a:t>v 0.999999 1.000000 1.000001		//v6</a:t>
            </a:r>
          </a:p>
          <a:p>
            <a:r>
              <a:rPr lang="en-US" altLang="ko-KR" sz="1100" dirty="0" err="1"/>
              <a:t>vn</a:t>
            </a:r>
            <a:r>
              <a:rPr lang="en-US" altLang="ko-KR" sz="1100" dirty="0"/>
              <a:t> 0.000000 1.000000 -0.000000		//vn7</a:t>
            </a:r>
          </a:p>
          <a:p>
            <a:r>
              <a:rPr lang="en-US" altLang="ko-KR" sz="1100" dirty="0"/>
              <a:t>v -1.000000 1.000000 1.000000		//v7</a:t>
            </a:r>
          </a:p>
          <a:p>
            <a:r>
              <a:rPr lang="en-US" altLang="ko-KR" sz="1100" dirty="0" err="1"/>
              <a:t>vn</a:t>
            </a:r>
            <a:r>
              <a:rPr lang="en-US" altLang="ko-KR" sz="1100" dirty="0"/>
              <a:t> -0.000000 -1.000000 0.000000		//vn8</a:t>
            </a:r>
          </a:p>
          <a:p>
            <a:r>
              <a:rPr lang="en-US" altLang="ko-KR" sz="1100" dirty="0"/>
              <a:t>v -1.000000 1.000000 -1.000000		//v8</a:t>
            </a:r>
          </a:p>
          <a:p>
            <a:r>
              <a:rPr lang="en-US" altLang="ko-KR" sz="1100" dirty="0"/>
              <a:t>f 5//5 1//1 4//4		//v5,v1,v4</a:t>
            </a:r>
            <a:r>
              <a:rPr lang="ko-KR" altLang="en-US" sz="1100" dirty="0"/>
              <a:t>가 한 평면을 이룸</a:t>
            </a:r>
            <a:r>
              <a:rPr lang="en-US" altLang="ko-KR" sz="1100" dirty="0"/>
              <a:t>, normal</a:t>
            </a:r>
            <a:r>
              <a:rPr lang="ko-KR" altLang="en-US" sz="1100" dirty="0"/>
              <a:t>은 </a:t>
            </a:r>
            <a:r>
              <a:rPr lang="en-US" altLang="ko-KR" sz="1100" dirty="0"/>
              <a:t>vn5, vn1, vn4</a:t>
            </a:r>
          </a:p>
          <a:p>
            <a:r>
              <a:rPr lang="en-US" altLang="ko-KR" sz="1100" dirty="0"/>
              <a:t>f 5//5 4//4 8//8		//index</a:t>
            </a:r>
          </a:p>
          <a:p>
            <a:r>
              <a:rPr lang="en-US" altLang="ko-KR" sz="1100" dirty="0"/>
              <a:t>f 3//3 7//7 8//8</a:t>
            </a:r>
          </a:p>
          <a:p>
            <a:r>
              <a:rPr lang="en-US" altLang="ko-KR" sz="1100" dirty="0"/>
              <a:t>f 3//3 8//8 4//4</a:t>
            </a:r>
          </a:p>
          <a:p>
            <a:r>
              <a:rPr lang="en-US" altLang="ko-KR" sz="1100" dirty="0"/>
              <a:t>f 2//2 6//6 3//3</a:t>
            </a:r>
          </a:p>
          <a:p>
            <a:r>
              <a:rPr lang="en-US" altLang="ko-KR" sz="1100" dirty="0"/>
              <a:t>f 6//6 7//7 3//3</a:t>
            </a:r>
          </a:p>
          <a:p>
            <a:r>
              <a:rPr lang="en-US" altLang="ko-KR" sz="1100" dirty="0"/>
              <a:t>f 1//1 5//5 2//5</a:t>
            </a:r>
          </a:p>
          <a:p>
            <a:r>
              <a:rPr lang="en-US" altLang="ko-KR" sz="1100" dirty="0"/>
              <a:t>f 5//5 6//6 2//2</a:t>
            </a:r>
          </a:p>
          <a:p>
            <a:r>
              <a:rPr lang="en-US" altLang="ko-KR" sz="1100" dirty="0"/>
              <a:t>f 5//5 8//8 6//6</a:t>
            </a:r>
          </a:p>
          <a:p>
            <a:r>
              <a:rPr lang="en-US" altLang="ko-KR" sz="1100" dirty="0"/>
              <a:t>f 8//8 7//7 6//6</a:t>
            </a:r>
          </a:p>
          <a:p>
            <a:r>
              <a:rPr lang="en-US" altLang="ko-KR" sz="1100" dirty="0"/>
              <a:t>f 1//1 2//2 3//3</a:t>
            </a:r>
          </a:p>
          <a:p>
            <a:r>
              <a:rPr lang="en-US" altLang="ko-KR" sz="1100" dirty="0"/>
              <a:t>f 1//1 3//3 4//4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64DC35-8AA9-4DC1-BB39-7CB503AC8AB4}"/>
              </a:ext>
            </a:extLst>
          </p:cNvPr>
          <p:cNvCxnSpPr>
            <a:cxnSpLocks/>
          </p:cNvCxnSpPr>
          <p:nvPr/>
        </p:nvCxnSpPr>
        <p:spPr>
          <a:xfrm>
            <a:off x="5981811" y="273124"/>
            <a:ext cx="0" cy="6447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66138" y="1474410"/>
            <a:ext cx="46242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>
                <a:solidFill>
                  <a:schemeClr val="tx2"/>
                </a:solidFill>
              </a:rPr>
              <a:t>vertex Indices</a:t>
            </a:r>
          </a:p>
          <a:p>
            <a:pPr algn="just"/>
            <a:endParaRPr lang="en-US" altLang="ko-KR" sz="1500" dirty="0">
              <a:solidFill>
                <a:schemeClr val="tx2"/>
              </a:solidFill>
            </a:endParaRPr>
          </a:p>
          <a:p>
            <a:pPr algn="just"/>
            <a:r>
              <a:rPr lang="en-US" altLang="ko-KR" sz="1500" dirty="0">
                <a:solidFill>
                  <a:schemeClr val="tx2"/>
                </a:solidFill>
              </a:rPr>
              <a:t>f1-&gt;v1, v2, v3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2960" y="1475296"/>
            <a:ext cx="2540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>
                <a:solidFill>
                  <a:schemeClr val="tx2"/>
                </a:solidFill>
              </a:rPr>
              <a:t>Edges</a:t>
            </a:r>
            <a:r>
              <a:rPr lang="ko-KR" altLang="en-US" sz="1500" dirty="0">
                <a:solidFill>
                  <a:schemeClr val="tx2"/>
                </a:solidFill>
              </a:rPr>
              <a:t>에서 해당 객체 </a:t>
            </a:r>
            <a:r>
              <a:rPr lang="en-US" altLang="ko-KR" sz="1500" dirty="0">
                <a:solidFill>
                  <a:schemeClr val="tx2"/>
                </a:solidFill>
              </a:rPr>
              <a:t>find</a:t>
            </a:r>
          </a:p>
          <a:p>
            <a:pPr algn="just"/>
            <a:endParaRPr lang="en-US" altLang="ko-KR" sz="1500" dirty="0">
              <a:solidFill>
                <a:schemeClr val="tx2"/>
              </a:solidFill>
            </a:endParaRPr>
          </a:p>
          <a:p>
            <a:pPr algn="just"/>
            <a:r>
              <a:rPr lang="en-US" altLang="ko-KR" sz="1500" dirty="0">
                <a:solidFill>
                  <a:schemeClr val="tx2"/>
                </a:solidFill>
              </a:rPr>
              <a:t>e1-&gt;v1,v2, </a:t>
            </a:r>
            <a:r>
              <a:rPr lang="en-US" altLang="ko-KR" sz="1500" strike="sngStrike" dirty="0">
                <a:solidFill>
                  <a:schemeClr val="tx2"/>
                </a:solidFill>
              </a:rPr>
              <a:t>f1</a:t>
            </a:r>
            <a:r>
              <a:rPr lang="en-US" altLang="ko-KR" sz="1500" dirty="0">
                <a:solidFill>
                  <a:schemeClr val="tx2"/>
                </a:solidFill>
              </a:rPr>
              <a:t>, f2</a:t>
            </a:r>
          </a:p>
          <a:p>
            <a:pPr algn="just"/>
            <a:r>
              <a:rPr lang="en-US" altLang="ko-KR" sz="1500" dirty="0">
                <a:solidFill>
                  <a:schemeClr val="tx2"/>
                </a:solidFill>
              </a:rPr>
              <a:t>e2-&gt;v1,v3, f3, </a:t>
            </a:r>
            <a:r>
              <a:rPr lang="en-US" altLang="ko-KR" sz="1500" strike="sngStrike" dirty="0">
                <a:solidFill>
                  <a:schemeClr val="tx2"/>
                </a:solidFill>
              </a:rPr>
              <a:t>f1</a:t>
            </a:r>
          </a:p>
          <a:p>
            <a:pPr algn="just"/>
            <a:r>
              <a:rPr lang="en-US" altLang="ko-KR" sz="1500" dirty="0">
                <a:solidFill>
                  <a:schemeClr val="tx2"/>
                </a:solidFill>
              </a:rPr>
              <a:t>e3-&gt;v2,v3, </a:t>
            </a:r>
            <a:r>
              <a:rPr lang="en-US" altLang="ko-KR" sz="1500" strike="sngStrike" dirty="0">
                <a:solidFill>
                  <a:schemeClr val="tx2"/>
                </a:solidFill>
              </a:rPr>
              <a:t>f1</a:t>
            </a:r>
            <a:r>
              <a:rPr lang="en-US" altLang="ko-KR" sz="1500" dirty="0">
                <a:solidFill>
                  <a:schemeClr val="tx2"/>
                </a:solidFill>
              </a:rPr>
              <a:t>, f4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3432350" cy="691207"/>
            <a:chOff x="1188881" y="351819"/>
            <a:chExt cx="3432350" cy="691207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summary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3432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adjacent face function</a:t>
              </a:r>
              <a:endParaRPr lang="ko-KR" altLang="en-US" sz="22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7CE4A17-1227-431F-A2BF-DB6B77AB39B9}"/>
              </a:ext>
            </a:extLst>
          </p:cNvPr>
          <p:cNvSpPr txBox="1"/>
          <p:nvPr/>
        </p:nvSpPr>
        <p:spPr>
          <a:xfrm>
            <a:off x="599419" y="1474410"/>
            <a:ext cx="53620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/>
              <a:t>egdes</a:t>
            </a:r>
            <a:r>
              <a:rPr lang="en-US" altLang="ko-KR" sz="1500" b="1" dirty="0"/>
              <a:t>(2</a:t>
            </a:r>
            <a:r>
              <a:rPr lang="ko-KR" altLang="en-US" sz="1500" b="1" dirty="0"/>
              <a:t>차원 벡터</a:t>
            </a:r>
            <a:r>
              <a:rPr lang="en-US" altLang="ko-KR" sz="1500" b="1" dirty="0"/>
              <a:t>)</a:t>
            </a:r>
          </a:p>
          <a:p>
            <a:pPr algn="ctr"/>
            <a:endParaRPr lang="en-US" altLang="ko-KR" sz="1500" b="1" dirty="0"/>
          </a:p>
          <a:p>
            <a:pPr algn="ctr"/>
            <a:endParaRPr lang="en-US" altLang="ko-KR" sz="1500" b="1" dirty="0"/>
          </a:p>
          <a:p>
            <a:endParaRPr lang="en-US" altLang="ko-KR" sz="1100" dirty="0"/>
          </a:p>
          <a:p>
            <a:r>
              <a:rPr lang="en-US" altLang="ko-KR" sz="1100" dirty="0"/>
              <a:t>[0]	e1,e11, e4</a:t>
            </a:r>
          </a:p>
          <a:p>
            <a:r>
              <a:rPr lang="en-US" altLang="ko-KR" sz="1100" dirty="0"/>
              <a:t>[1]	e22, e44, e123</a:t>
            </a:r>
          </a:p>
          <a:p>
            <a:r>
              <a:rPr lang="en-US" altLang="ko-KR" sz="1100" dirty="0"/>
              <a:t>[2]	e2, e5, e6, e7, e8</a:t>
            </a:r>
          </a:p>
          <a:p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[122]	e312</a:t>
            </a:r>
          </a:p>
          <a:p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[</a:t>
            </a:r>
            <a:r>
              <a:rPr lang="en-US" altLang="ko-KR" sz="1100" dirty="0" err="1"/>
              <a:t>vertices.size</a:t>
            </a:r>
            <a:r>
              <a:rPr lang="en-US" altLang="ko-KR" sz="1100" dirty="0"/>
              <a:t>()-1]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//edges[v1</a:t>
            </a:r>
            <a:r>
              <a:rPr lang="ko-KR" altLang="en-US" sz="1100" dirty="0"/>
              <a:t>의 </a:t>
            </a:r>
            <a:r>
              <a:rPr lang="en-US" altLang="ko-KR" sz="1100" dirty="0"/>
              <a:t>index]</a:t>
            </a:r>
            <a:r>
              <a:rPr lang="ko-KR" altLang="en-US" sz="1100" dirty="0"/>
              <a:t>에 </a:t>
            </a:r>
            <a:r>
              <a:rPr lang="en-US" altLang="ko-KR" sz="1100" dirty="0"/>
              <a:t>edge</a:t>
            </a:r>
            <a:r>
              <a:rPr lang="ko-KR" altLang="en-US" sz="1100" dirty="0"/>
              <a:t>객체 </a:t>
            </a:r>
            <a:r>
              <a:rPr lang="en-US" altLang="ko-KR" sz="1100" dirty="0"/>
              <a:t>push, </a:t>
            </a:r>
            <a:r>
              <a:rPr lang="ko-KR" altLang="en-US" sz="1100" dirty="0"/>
              <a:t>한 </a:t>
            </a:r>
            <a:r>
              <a:rPr lang="en-US" altLang="ko-KR" sz="1100" dirty="0"/>
              <a:t>vertex</a:t>
            </a:r>
            <a:r>
              <a:rPr lang="ko-KR" altLang="en-US" sz="1100" dirty="0"/>
              <a:t>에 많아봐야 </a:t>
            </a:r>
            <a:r>
              <a:rPr lang="ko-KR" altLang="en-US" sz="1100" dirty="0" err="1"/>
              <a:t>몇십개</a:t>
            </a:r>
            <a:r>
              <a:rPr lang="ko-KR" altLang="en-US" sz="1100" dirty="0"/>
              <a:t> </a:t>
            </a:r>
            <a:r>
              <a:rPr lang="en-US" altLang="ko-KR" sz="1100" dirty="0"/>
              <a:t>vertex</a:t>
            </a:r>
            <a:r>
              <a:rPr lang="ko-KR" altLang="en-US" sz="1100" dirty="0"/>
              <a:t>밖에 </a:t>
            </a:r>
            <a:endParaRPr lang="en-US" altLang="ko-KR" sz="1100" dirty="0"/>
          </a:p>
          <a:p>
            <a:r>
              <a:rPr lang="en-US" altLang="ko-KR" sz="1100" dirty="0"/>
              <a:t>//</a:t>
            </a:r>
            <a:r>
              <a:rPr lang="ko-KR" altLang="en-US" sz="1100" dirty="0"/>
              <a:t>연결되므로 </a:t>
            </a:r>
            <a:r>
              <a:rPr lang="en-US" altLang="ko-KR" sz="1100" dirty="0"/>
              <a:t>find</a:t>
            </a:r>
            <a:r>
              <a:rPr lang="ko-KR" altLang="en-US" sz="1100" dirty="0"/>
              <a:t>하는데 시간이 오래 걸리지 않는다</a:t>
            </a:r>
            <a:r>
              <a:rPr lang="en-US" altLang="ko-KR" sz="1100" dirty="0"/>
              <a:t>. </a:t>
            </a:r>
            <a:r>
              <a:rPr lang="ko-KR" altLang="en-US" sz="1100" dirty="0"/>
              <a:t>항상 </a:t>
            </a:r>
            <a:r>
              <a:rPr lang="en-US" altLang="ko-KR" sz="1100" dirty="0"/>
              <a:t>v1 &lt; v2</a:t>
            </a:r>
            <a:r>
              <a:rPr lang="ko-KR" altLang="en-US" sz="1100" dirty="0"/>
              <a:t>로 설정 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CAE7B2C-17C2-40E7-94D7-28E57AF2E409}"/>
              </a:ext>
            </a:extLst>
          </p:cNvPr>
          <p:cNvSpPr/>
          <p:nvPr/>
        </p:nvSpPr>
        <p:spPr>
          <a:xfrm rot="5400000">
            <a:off x="8676640" y="2926080"/>
            <a:ext cx="965200" cy="951005"/>
          </a:xfrm>
          <a:prstGeom prst="rightArrow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EBCA4-63EE-4C85-879B-14F7FE3694D9}"/>
              </a:ext>
            </a:extLst>
          </p:cNvPr>
          <p:cNvSpPr txBox="1"/>
          <p:nvPr/>
        </p:nvSpPr>
        <p:spPr>
          <a:xfrm>
            <a:off x="8554720" y="4348480"/>
            <a:ext cx="21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Face Indices</a:t>
            </a:r>
          </a:p>
          <a:p>
            <a:endParaRPr lang="en-US" altLang="ko-KR" dirty="0"/>
          </a:p>
          <a:p>
            <a:r>
              <a:rPr lang="en-US" altLang="ko-KR" dirty="0"/>
              <a:t>f1-&gt;f2, f3, f4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AB7F1E-A2BD-4FC7-8033-474BA32191C8}"/>
              </a:ext>
            </a:extLst>
          </p:cNvPr>
          <p:cNvSpPr txBox="1"/>
          <p:nvPr/>
        </p:nvSpPr>
        <p:spPr>
          <a:xfrm>
            <a:off x="7415338" y="5591868"/>
            <a:ext cx="486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face Indices(1,2,3……….) face</a:t>
            </a:r>
            <a:r>
              <a:rPr lang="ko-KR" altLang="en-US" sz="1200" dirty="0">
                <a:solidFill>
                  <a:schemeClr val="tx2"/>
                </a:solidFill>
              </a:rPr>
              <a:t>와</a:t>
            </a:r>
            <a:r>
              <a:rPr lang="en-US" altLang="ko-KR" sz="1200" dirty="0">
                <a:solidFill>
                  <a:schemeClr val="tx2"/>
                </a:solidFill>
              </a:rPr>
              <a:t> </a:t>
            </a:r>
            <a:r>
              <a:rPr lang="ko-KR" altLang="en-US" sz="1200" dirty="0">
                <a:solidFill>
                  <a:schemeClr val="tx2"/>
                </a:solidFill>
              </a:rPr>
              <a:t>인접한 </a:t>
            </a:r>
            <a:r>
              <a:rPr lang="en-US" altLang="ko-KR" sz="1200" dirty="0">
                <a:solidFill>
                  <a:schemeClr val="tx2"/>
                </a:solidFill>
              </a:rPr>
              <a:t>face</a:t>
            </a:r>
            <a:r>
              <a:rPr lang="ko-KR" altLang="en-US" sz="1200" dirty="0">
                <a:solidFill>
                  <a:schemeClr val="tx2"/>
                </a:solidFill>
              </a:rPr>
              <a:t>의 </a:t>
            </a:r>
            <a:r>
              <a:rPr lang="en-US" altLang="ko-KR" sz="1200" dirty="0">
                <a:solidFill>
                  <a:schemeClr val="tx2"/>
                </a:solidFill>
              </a:rPr>
              <a:t>index</a:t>
            </a:r>
            <a:r>
              <a:rPr lang="ko-KR" altLang="en-US" sz="1200" dirty="0">
                <a:solidFill>
                  <a:schemeClr val="tx2"/>
                </a:solidFill>
              </a:rPr>
              <a:t>를 저장</a:t>
            </a:r>
            <a:r>
              <a:rPr lang="en-US" altLang="ko-KR" sz="120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	 size</a:t>
            </a:r>
            <a:r>
              <a:rPr lang="ko-KR" altLang="en-US" sz="1200" dirty="0">
                <a:solidFill>
                  <a:schemeClr val="tx2"/>
                </a:solidFill>
              </a:rPr>
              <a:t>는 </a:t>
            </a:r>
            <a:r>
              <a:rPr lang="en-US" altLang="ko-KR" sz="1200" dirty="0">
                <a:solidFill>
                  <a:schemeClr val="tx2"/>
                </a:solidFill>
              </a:rPr>
              <a:t>3*</a:t>
            </a:r>
            <a:r>
              <a:rPr lang="en-US" altLang="ko-KR" sz="1200" dirty="0" err="1">
                <a:solidFill>
                  <a:schemeClr val="tx2"/>
                </a:solidFill>
              </a:rPr>
              <a:t>vertices.size</a:t>
            </a:r>
            <a:r>
              <a:rPr lang="en-US" altLang="ko-KR" sz="1200" dirty="0">
                <a:solidFill>
                  <a:schemeClr val="tx2"/>
                </a:solidFill>
              </a:rPr>
              <a:t>() 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5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3432350" cy="691207"/>
            <a:chOff x="1188881" y="351819"/>
            <a:chExt cx="3432350" cy="691207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summary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3432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adjacent face function</a:t>
              </a:r>
              <a:endParaRPr lang="ko-KR" altLang="en-US" sz="2200" dirty="0"/>
            </a:p>
          </p:txBody>
        </p:sp>
      </p:grp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B9670034-DD90-4E4B-AA81-FBB9CE8B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96" y="1100967"/>
            <a:ext cx="12062604" cy="5757029"/>
          </a:xfrm>
          <a:ln w="25400"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algn="just"/>
            <a:r>
              <a:rPr lang="en-US" altLang="ko-KR" sz="1600" dirty="0"/>
              <a:t>Declare class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edge</a:t>
            </a:r>
            <a:r>
              <a:rPr lang="en-US" altLang="ko-KR" sz="1600" dirty="0"/>
              <a:t>(v1, v2, f1, f2)</a:t>
            </a:r>
          </a:p>
          <a:p>
            <a:pPr algn="just"/>
            <a:r>
              <a:rPr lang="en-US" altLang="ko-KR" sz="1600" dirty="0"/>
              <a:t>Define class</a:t>
            </a:r>
            <a:r>
              <a:rPr lang="ko-KR" altLang="en-US" sz="1600" dirty="0"/>
              <a:t> </a:t>
            </a:r>
            <a:r>
              <a:rPr lang="en-US" altLang="ko-KR" sz="1600" dirty="0"/>
              <a:t>comparison operation (v</a:t>
            </a:r>
            <a:r>
              <a:rPr lang="ko-KR" altLang="en-US" sz="1600" dirty="0"/>
              <a:t>값이 </a:t>
            </a:r>
            <a:r>
              <a:rPr lang="ko-KR" altLang="en-US" sz="1600" dirty="0" err="1"/>
              <a:t>같은지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   1:  Parsing obj file (vertex, normal, face )</a:t>
            </a:r>
          </a:p>
          <a:p>
            <a:pPr marL="0" indent="0">
              <a:buNone/>
            </a:pPr>
            <a:r>
              <a:rPr lang="en-US" altLang="ko-KR" sz="1600" dirty="0"/>
              <a:t>    2:  declare vector&lt;vector&lt;edge&gt;&gt; edges</a:t>
            </a:r>
          </a:p>
          <a:p>
            <a:pPr marL="0" indent="0">
              <a:buNone/>
            </a:pPr>
            <a:r>
              <a:rPr lang="en-US" altLang="ko-KR" sz="1600" dirty="0"/>
              <a:t>    3:  vector&lt;edge&gt;::iterator it</a:t>
            </a:r>
          </a:p>
          <a:p>
            <a:pPr marL="0" indent="0">
              <a:buNone/>
            </a:pPr>
            <a:r>
              <a:rPr lang="en-US" altLang="ko-KR" sz="1600" dirty="0"/>
              <a:t>    4:  </a:t>
            </a:r>
            <a:r>
              <a:rPr lang="en-US" altLang="ko-KR" sz="1600" i="1" dirty="0" err="1">
                <a:highlight>
                  <a:srgbClr val="FFFF00"/>
                </a:highlight>
              </a:rPr>
              <a:t>adjacentFace</a:t>
            </a:r>
            <a:r>
              <a:rPr lang="en-US" altLang="ko-KR" sz="1600" i="1" dirty="0">
                <a:highlight>
                  <a:srgbClr val="FFFF00"/>
                </a:highlight>
              </a:rPr>
              <a:t>(...)</a:t>
            </a:r>
          </a:p>
          <a:p>
            <a:pPr marL="0" indent="0">
              <a:buNone/>
            </a:pPr>
            <a:r>
              <a:rPr lang="en-US" altLang="ko-KR" sz="1600" dirty="0"/>
              <a:t>  4.1:      </a:t>
            </a:r>
            <a:r>
              <a:rPr lang="en-US" altLang="ko-KR" sz="1600" dirty="0">
                <a:solidFill>
                  <a:schemeClr val="accent6"/>
                </a:solidFill>
              </a:rPr>
              <a:t>//----------------[ edges </a:t>
            </a:r>
            <a:r>
              <a:rPr lang="ko-KR" altLang="en-US" sz="1600" dirty="0">
                <a:solidFill>
                  <a:schemeClr val="accent6"/>
                </a:solidFill>
              </a:rPr>
              <a:t>정의</a:t>
            </a:r>
            <a:r>
              <a:rPr lang="en-US" altLang="ko-KR" sz="1600" dirty="0">
                <a:solidFill>
                  <a:schemeClr val="accent6"/>
                </a:solidFill>
              </a:rPr>
              <a:t> ] ----------------//</a:t>
            </a:r>
          </a:p>
          <a:p>
            <a:pPr marL="0" indent="0">
              <a:buNone/>
            </a:pPr>
            <a:r>
              <a:rPr lang="en-US" altLang="ko-KR" sz="1600" dirty="0"/>
              <a:t>  4.2:      </a:t>
            </a:r>
            <a:r>
              <a:rPr lang="en-US" altLang="ko-KR" sz="1600" b="1" dirty="0"/>
              <a:t>for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I &lt; </a:t>
            </a:r>
            <a:r>
              <a:rPr lang="en-US" altLang="ko-KR" sz="1600" dirty="0" err="1"/>
              <a:t>face_size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++){</a:t>
            </a:r>
          </a:p>
          <a:p>
            <a:pPr marL="0" indent="0">
              <a:buNone/>
            </a:pPr>
            <a:r>
              <a:rPr lang="en-US" altLang="ko-KR" sz="1600" dirty="0"/>
              <a:t>4.2.1:          </a:t>
            </a:r>
            <a:r>
              <a:rPr lang="en-US" altLang="ko-KR" sz="1600" dirty="0" err="1"/>
              <a:t>vertexIndex</a:t>
            </a:r>
            <a:r>
              <a:rPr lang="en-US" altLang="ko-KR" sz="1600" dirty="0"/>
              <a:t>[0:2]=</a:t>
            </a:r>
            <a:r>
              <a:rPr lang="en-US" altLang="ko-KR" sz="1600" dirty="0" err="1"/>
              <a:t>vertexIndices</a:t>
            </a:r>
            <a:r>
              <a:rPr lang="en-US" altLang="ko-KR" sz="1600" dirty="0"/>
              <a:t>[3*i:3*i+2]</a:t>
            </a:r>
          </a:p>
          <a:p>
            <a:pPr marL="0" indent="0">
              <a:buNone/>
            </a:pPr>
            <a:r>
              <a:rPr lang="en-US" altLang="ko-KR" sz="1600" dirty="0"/>
              <a:t>4.2.2:          sort(vertexIndex,vertexIndex+3)</a:t>
            </a:r>
          </a:p>
          <a:p>
            <a:pPr marL="0" indent="0">
              <a:buNone/>
            </a:pPr>
            <a:r>
              <a:rPr lang="en-US" altLang="ko-KR" sz="1600" dirty="0"/>
              <a:t>4.2.3:          temp_edge1 = edge(v1, v2,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\0)</a:t>
            </a:r>
          </a:p>
          <a:p>
            <a:pPr marL="0" indent="0">
              <a:buNone/>
            </a:pPr>
            <a:r>
              <a:rPr lang="en-US" altLang="ko-KR" sz="1600" dirty="0"/>
              <a:t>4.2.4:	   it=find(edges[v1].begin(),edges[v1].end(),                    		temp_edge1)</a:t>
            </a:r>
          </a:p>
          <a:p>
            <a:pPr marL="0" indent="0">
              <a:buNone/>
            </a:pPr>
            <a:r>
              <a:rPr lang="en-US" altLang="ko-KR" sz="1600" dirty="0"/>
              <a:t>4.2.5:	   if(it!=edges[v1].end()){</a:t>
            </a:r>
          </a:p>
          <a:p>
            <a:pPr marL="0" indent="0">
              <a:buNone/>
            </a:pPr>
            <a:r>
              <a:rPr lang="en-US" altLang="ko-KR" sz="1600" dirty="0"/>
              <a:t>4.2.6:            index=distance(edges[v1].begin(),it)</a:t>
            </a:r>
          </a:p>
          <a:p>
            <a:pPr marL="0" indent="0">
              <a:buNone/>
            </a:pPr>
            <a:r>
              <a:rPr lang="en-US" altLang="ko-KR" sz="1600" dirty="0"/>
              <a:t>4.2.7:	     edges[v1][index].f2=I</a:t>
            </a:r>
          </a:p>
          <a:p>
            <a:pPr marL="0" indent="0">
              <a:buNone/>
            </a:pPr>
            <a:r>
              <a:rPr lang="en-US" altLang="ko-KR" sz="1600" dirty="0"/>
              <a:t>4.2.8: 	     else edges[v1].push(temp_edge1)//v1v3, v2v3</a:t>
            </a:r>
            <a:r>
              <a:rPr lang="ko-KR" altLang="en-US" sz="1600" dirty="0"/>
              <a:t> 반복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6"/>
                </a:solidFill>
              </a:rPr>
              <a:t>//----------------[ adjacent face </a:t>
            </a:r>
            <a:r>
              <a:rPr lang="ko-KR" altLang="en-US" sz="1600" dirty="0">
                <a:solidFill>
                  <a:schemeClr val="accent6"/>
                </a:solidFill>
              </a:rPr>
              <a:t>찾기</a:t>
            </a:r>
            <a:r>
              <a:rPr lang="en-US" altLang="ko-KR" sz="1600" dirty="0">
                <a:solidFill>
                  <a:schemeClr val="accent6"/>
                </a:solidFill>
              </a:rPr>
              <a:t>] ----------------//</a:t>
            </a:r>
          </a:p>
          <a:p>
            <a:pPr marL="0" indent="0">
              <a:buNone/>
            </a:pPr>
            <a:r>
              <a:rPr lang="en-US" altLang="ko-KR" sz="1600" dirty="0"/>
              <a:t>    4.3:          </a:t>
            </a:r>
            <a:r>
              <a:rPr lang="en-US" altLang="ko-KR" sz="1600" b="1" dirty="0"/>
              <a:t>for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I &lt; </a:t>
            </a:r>
            <a:r>
              <a:rPr lang="en-US" altLang="ko-KR" sz="1600" dirty="0" err="1"/>
              <a:t>face_size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++){</a:t>
            </a:r>
          </a:p>
          <a:p>
            <a:pPr marL="0" indent="0">
              <a:buNone/>
            </a:pPr>
            <a:r>
              <a:rPr lang="en-US" altLang="ko-KR" sz="1600" dirty="0"/>
              <a:t>  4.3.1:          </a:t>
            </a:r>
            <a:r>
              <a:rPr lang="en-US" altLang="ko-KR" sz="1600" dirty="0" err="1"/>
              <a:t>vertexIndex</a:t>
            </a:r>
            <a:r>
              <a:rPr lang="en-US" altLang="ko-KR" sz="1600" dirty="0"/>
              <a:t>[0:2]=</a:t>
            </a:r>
            <a:r>
              <a:rPr lang="en-US" altLang="ko-KR" sz="1600" dirty="0" err="1"/>
              <a:t>vertexIndices</a:t>
            </a:r>
            <a:r>
              <a:rPr lang="en-US" altLang="ko-KR" sz="1600" dirty="0"/>
              <a:t>[3*i:3*i+2]</a:t>
            </a:r>
          </a:p>
          <a:p>
            <a:pPr marL="0" indent="0">
              <a:buNone/>
            </a:pPr>
            <a:r>
              <a:rPr lang="en-US" altLang="ko-KR" sz="1600" dirty="0"/>
              <a:t>  4.3.2:          sort(vertexIndex,vertexIndex+3)</a:t>
            </a:r>
          </a:p>
          <a:p>
            <a:pPr marL="0" indent="0">
              <a:buNone/>
            </a:pPr>
            <a:r>
              <a:rPr lang="en-US" altLang="ko-KR" sz="1600" dirty="0"/>
              <a:t>  4.3.3: 	     temp_edge1=edge(v1,v2,\0,\0)</a:t>
            </a:r>
          </a:p>
          <a:p>
            <a:pPr marL="0" indent="0">
              <a:buNone/>
            </a:pPr>
            <a:r>
              <a:rPr lang="en-US" altLang="ko-KR" sz="1600" dirty="0"/>
              <a:t>  4.3.3:          it=find(edges[v1].begin(),edges[v1].end(),                    		temp_edge1)</a:t>
            </a:r>
          </a:p>
          <a:p>
            <a:pPr marL="0" indent="0">
              <a:buNone/>
            </a:pPr>
            <a:r>
              <a:rPr lang="en-US" altLang="ko-KR" sz="1600" dirty="0"/>
              <a:t>  4.3.4:          index=distance(edges[v1].begin(),it)</a:t>
            </a:r>
          </a:p>
          <a:p>
            <a:pPr marL="0" indent="0">
              <a:buNone/>
            </a:pPr>
            <a:r>
              <a:rPr lang="en-US" altLang="ko-KR" sz="1600" dirty="0"/>
              <a:t>  4.3.5:          if(edges[v1][index].f1==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){</a:t>
            </a:r>
          </a:p>
          <a:p>
            <a:pPr marL="0" indent="0">
              <a:buNone/>
            </a:pPr>
            <a:r>
              <a:rPr lang="en-US" altLang="ko-KR" sz="1600" dirty="0"/>
              <a:t>                          </a:t>
            </a:r>
            <a:r>
              <a:rPr lang="en-US" altLang="ko-KR" sz="1600" dirty="0" err="1"/>
              <a:t>faceIndices</a:t>
            </a:r>
            <a:r>
              <a:rPr lang="en-US" altLang="ko-KR" sz="1600" dirty="0"/>
              <a:t>=edges[v1][index].f2</a:t>
            </a:r>
          </a:p>
          <a:p>
            <a:pPr marL="0" indent="0">
              <a:buNone/>
            </a:pPr>
            <a:r>
              <a:rPr lang="en-US" altLang="ko-KR" sz="1600" dirty="0"/>
              <a:t>  4.3.6	     else </a:t>
            </a:r>
            <a:r>
              <a:rPr lang="en-US" altLang="ko-KR" sz="1600" dirty="0" err="1"/>
              <a:t>faceIndices</a:t>
            </a:r>
            <a:r>
              <a:rPr lang="en-US" altLang="ko-KR" sz="1600" dirty="0"/>
              <a:t>=edges[v1][index].f1</a:t>
            </a:r>
          </a:p>
          <a:p>
            <a:pPr marL="0" indent="0">
              <a:buNone/>
            </a:pPr>
            <a:r>
              <a:rPr lang="en-US" altLang="ko-KR" sz="1600" dirty="0"/>
              <a:t>		//v1v3, v2v3</a:t>
            </a:r>
            <a:r>
              <a:rPr lang="ko-KR" altLang="en-US" sz="1600" dirty="0"/>
              <a:t> 반복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5</a:t>
            </a:r>
            <a:r>
              <a:rPr lang="en-US" altLang="ko-KR" sz="1600"/>
              <a:t>:    </a:t>
            </a:r>
            <a:r>
              <a:rPr lang="en-US" altLang="ko-KR" sz="1600" b="1"/>
              <a:t>return </a:t>
            </a:r>
            <a:r>
              <a:rPr lang="en-US" altLang="ko-KR" sz="1600" dirty="0" err="1"/>
              <a:t>faceIndices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506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85827" cy="691207"/>
            <a:chOff x="1188881" y="351819"/>
            <a:chExt cx="2085827" cy="691207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summary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85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3D watershed</a:t>
              </a:r>
              <a:endParaRPr lang="ko-KR" altLang="en-US" sz="24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EEA69F-FA92-4655-8E7C-CAF67CB2A45F}"/>
              </a:ext>
            </a:extLst>
          </p:cNvPr>
          <p:cNvSpPr/>
          <p:nvPr/>
        </p:nvSpPr>
        <p:spPr>
          <a:xfrm>
            <a:off x="4231294" y="937242"/>
            <a:ext cx="3500998" cy="5824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37466743-6677-4885-B72A-5CCE46A02925}"/>
              </a:ext>
            </a:extLst>
          </p:cNvPr>
          <p:cNvSpPr/>
          <p:nvPr/>
        </p:nvSpPr>
        <p:spPr>
          <a:xfrm>
            <a:off x="5234903" y="1220684"/>
            <a:ext cx="1501698" cy="680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5C30CEFF-5BAF-432B-B5EF-D2A5751D448F}"/>
              </a:ext>
            </a:extLst>
          </p:cNvPr>
          <p:cNvSpPr/>
          <p:nvPr/>
        </p:nvSpPr>
        <p:spPr>
          <a:xfrm>
            <a:off x="5234903" y="4407572"/>
            <a:ext cx="1501698" cy="680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5B0575F3-1B38-4605-BB5D-D8D448F0DF9B}"/>
              </a:ext>
            </a:extLst>
          </p:cNvPr>
          <p:cNvSpPr/>
          <p:nvPr/>
        </p:nvSpPr>
        <p:spPr>
          <a:xfrm>
            <a:off x="5234903" y="5455577"/>
            <a:ext cx="1501698" cy="11176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E7C1EB65-EC76-4B24-9081-8CA1EAE40534}"/>
              </a:ext>
            </a:extLst>
          </p:cNvPr>
          <p:cNvSpPr/>
          <p:nvPr/>
        </p:nvSpPr>
        <p:spPr>
          <a:xfrm>
            <a:off x="5250945" y="2204527"/>
            <a:ext cx="1501698" cy="68022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31334E-F823-4281-8B39-F3D2FACCFD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929491" y="1549792"/>
            <a:ext cx="1305412" cy="1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CA032E-821D-4219-841C-85A973AC9D3E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5985752" y="1900909"/>
            <a:ext cx="16042" cy="30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FDA8AF-A3BB-4816-B54F-A48DCEA56B3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001794" y="2884752"/>
            <a:ext cx="0" cy="35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8E17B8-8315-42CC-AD45-9645ACA56015}"/>
              </a:ext>
            </a:extLst>
          </p:cNvPr>
          <p:cNvCxnSpPr>
            <a:cxnSpLocks/>
          </p:cNvCxnSpPr>
          <p:nvPr/>
        </p:nvCxnSpPr>
        <p:spPr>
          <a:xfrm>
            <a:off x="5985752" y="5103832"/>
            <a:ext cx="0" cy="35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C024466-7AF3-44FC-BF78-B2715F59CD2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676743" y="6014404"/>
            <a:ext cx="558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3376130-C706-4557-B431-27D0530C894E}"/>
              </a:ext>
            </a:extLst>
          </p:cNvPr>
          <p:cNvCxnSpPr>
            <a:cxnSpLocks/>
          </p:cNvCxnSpPr>
          <p:nvPr/>
        </p:nvCxnSpPr>
        <p:spPr>
          <a:xfrm flipH="1" flipV="1">
            <a:off x="4676743" y="1571313"/>
            <a:ext cx="18984" cy="444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6B4B0B-AB1E-4F2D-95C3-6BDFC386CAD9}"/>
              </a:ext>
            </a:extLst>
          </p:cNvPr>
          <p:cNvCxnSpPr>
            <a:cxnSpLocks/>
          </p:cNvCxnSpPr>
          <p:nvPr/>
        </p:nvCxnSpPr>
        <p:spPr>
          <a:xfrm flipH="1">
            <a:off x="4695727" y="4763720"/>
            <a:ext cx="539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92FED3-7401-4A79-99B2-35FE749B0F2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36601" y="1560797"/>
            <a:ext cx="1347019" cy="1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B86904E-D653-4B3A-9AED-45ED0D212D7C}"/>
              </a:ext>
            </a:extLst>
          </p:cNvPr>
          <p:cNvSpPr txBox="1"/>
          <p:nvPr/>
        </p:nvSpPr>
        <p:spPr>
          <a:xfrm flipH="1">
            <a:off x="5084685" y="752577"/>
            <a:ext cx="1677315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3D watershed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8F8D05-D55F-4C3E-AB06-294598C58653}"/>
              </a:ext>
            </a:extLst>
          </p:cNvPr>
          <p:cNvSpPr txBox="1"/>
          <p:nvPr/>
        </p:nvSpPr>
        <p:spPr>
          <a:xfrm flipH="1">
            <a:off x="5377750" y="1391573"/>
            <a:ext cx="123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If(</a:t>
            </a:r>
            <a:r>
              <a:rPr lang="en-US" altLang="ko-KR" sz="1400" dirty="0" err="1"/>
              <a:t>que.empty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8671C0-223E-4546-A658-2D185C6A97B3}"/>
              </a:ext>
            </a:extLst>
          </p:cNvPr>
          <p:cNvSpPr txBox="1"/>
          <p:nvPr/>
        </p:nvSpPr>
        <p:spPr>
          <a:xfrm flipH="1">
            <a:off x="5447600" y="4602808"/>
            <a:ext cx="123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If(</a:t>
            </a:r>
            <a:r>
              <a:rPr lang="en-US" altLang="ko-KR" sz="1400" dirty="0" err="1"/>
              <a:t>ws_label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0B3736-5CEE-4394-B471-6161C7D9AA43}"/>
              </a:ext>
            </a:extLst>
          </p:cNvPr>
          <p:cNvSpPr txBox="1"/>
          <p:nvPr/>
        </p:nvSpPr>
        <p:spPr>
          <a:xfrm flipH="1">
            <a:off x="5172043" y="2364703"/>
            <a:ext cx="16449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Pop_face</a:t>
            </a:r>
            <a:r>
              <a:rPr lang="en-US" altLang="ko-KR" sz="1300" dirty="0"/>
              <a:t>= </a:t>
            </a:r>
            <a:r>
              <a:rPr lang="en-US" altLang="ko-KR" sz="1300" dirty="0" err="1"/>
              <a:t>que.pop</a:t>
            </a:r>
            <a:endParaRPr lang="en-US" altLang="ko-KR" sz="13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C8BFC6-F48C-4DC8-B97A-86D03196CD2A}"/>
              </a:ext>
            </a:extLst>
          </p:cNvPr>
          <p:cNvSpPr txBox="1"/>
          <p:nvPr/>
        </p:nvSpPr>
        <p:spPr>
          <a:xfrm flipH="1">
            <a:off x="5985145" y="1821546"/>
            <a:ext cx="12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Not empty</a:t>
            </a:r>
            <a:endParaRPr lang="ko-KR" altLang="en-US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1D4B10-2E8A-44C9-ACB4-B703F8F1319A}"/>
              </a:ext>
            </a:extLst>
          </p:cNvPr>
          <p:cNvSpPr txBox="1"/>
          <p:nvPr/>
        </p:nvSpPr>
        <p:spPr>
          <a:xfrm flipH="1">
            <a:off x="6651588" y="1349015"/>
            <a:ext cx="12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ADC1A8-8BF7-4962-9626-87B56F534736}"/>
              </a:ext>
            </a:extLst>
          </p:cNvPr>
          <p:cNvSpPr txBox="1"/>
          <p:nvPr/>
        </p:nvSpPr>
        <p:spPr>
          <a:xfrm flipH="1">
            <a:off x="4732746" y="4541790"/>
            <a:ext cx="12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nonzero</a:t>
            </a:r>
            <a:endParaRPr lang="ko-KR" alt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55CFBB-FCD2-4959-B5A8-E9CD85AC9224}"/>
              </a:ext>
            </a:extLst>
          </p:cNvPr>
          <p:cNvSpPr txBox="1"/>
          <p:nvPr/>
        </p:nvSpPr>
        <p:spPr>
          <a:xfrm flipH="1">
            <a:off x="5962652" y="5038605"/>
            <a:ext cx="12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Zero</a:t>
            </a:r>
            <a:endParaRPr lang="ko-KR" alt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027A07-5129-4734-8F0A-874DD0383804}"/>
              </a:ext>
            </a:extLst>
          </p:cNvPr>
          <p:cNvSpPr txBox="1"/>
          <p:nvPr/>
        </p:nvSpPr>
        <p:spPr>
          <a:xfrm flipH="1">
            <a:off x="5202819" y="5577812"/>
            <a:ext cx="1646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ws_label</a:t>
            </a:r>
            <a:r>
              <a:rPr lang="en-US" altLang="ko-KR" sz="1400" dirty="0"/>
              <a:t> = marker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Que.push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      </a:t>
            </a:r>
            <a:r>
              <a:rPr lang="en-US" altLang="ko-KR" sz="1400" dirty="0" err="1"/>
              <a:t>temp_face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F66FE054-EC3D-4143-86C3-99B464AA3D21}"/>
              </a:ext>
            </a:extLst>
          </p:cNvPr>
          <p:cNvSpPr/>
          <p:nvPr/>
        </p:nvSpPr>
        <p:spPr>
          <a:xfrm>
            <a:off x="5244166" y="3295250"/>
            <a:ext cx="1501698" cy="68022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DE3A429-CB5C-4FF7-95EF-A8DCEE80EC96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995015" y="3975475"/>
            <a:ext cx="0" cy="35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76C099-A396-4521-822C-482876243C8F}"/>
              </a:ext>
            </a:extLst>
          </p:cNvPr>
          <p:cNvSpPr txBox="1"/>
          <p:nvPr/>
        </p:nvSpPr>
        <p:spPr>
          <a:xfrm flipH="1">
            <a:off x="5229432" y="3423342"/>
            <a:ext cx="16449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Adjacent face</a:t>
            </a:r>
          </a:p>
          <a:p>
            <a:pPr algn="ctr"/>
            <a:r>
              <a:rPr lang="en-US" altLang="ko-KR" sz="1300" dirty="0"/>
              <a:t>Index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03496B-BB86-4D55-A777-3E84710D54AE}"/>
              </a:ext>
            </a:extLst>
          </p:cNvPr>
          <p:cNvSpPr txBox="1"/>
          <p:nvPr/>
        </p:nvSpPr>
        <p:spPr>
          <a:xfrm flipH="1">
            <a:off x="6029116" y="2941367"/>
            <a:ext cx="12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Face Indices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7303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85827" cy="691207"/>
            <a:chOff x="1188881" y="351819"/>
            <a:chExt cx="2085827" cy="691207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summary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85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3D watershed</a:t>
              </a:r>
              <a:endParaRPr lang="ko-KR" altLang="en-US" sz="2400" dirty="0"/>
            </a:p>
          </p:txBody>
        </p:sp>
      </p:grp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49E19E1-B717-4A49-82B5-19AD1BD8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32" y="1165136"/>
            <a:ext cx="11933208" cy="5365630"/>
          </a:xfrm>
          <a:ln w="25400"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Declare class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face</a:t>
            </a:r>
            <a:r>
              <a:rPr lang="en-US" altLang="ko-KR" sz="1600" dirty="0"/>
              <a:t>( v1, v2, v3, </a:t>
            </a:r>
            <a:r>
              <a:rPr lang="en-US" altLang="ko-KR" sz="1600" dirty="0" err="1"/>
              <a:t>fnormal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findex</a:t>
            </a:r>
            <a:r>
              <a:rPr lang="en-US" altLang="ko-KR" sz="1600" dirty="0"/>
              <a:t> , </a:t>
            </a:r>
            <a:r>
              <a:rPr lang="en-US" altLang="ko-KR" sz="1600" dirty="0" err="1"/>
              <a:t>angle,marker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Define class comparison operation (angle </a:t>
            </a:r>
            <a:r>
              <a:rPr lang="ko-KR" altLang="en-US" sz="1600" dirty="0"/>
              <a:t>기준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   1:  Label[] = Initial labeling (write index)</a:t>
            </a:r>
          </a:p>
          <a:p>
            <a:pPr marL="0" indent="0">
              <a:buNone/>
            </a:pPr>
            <a:r>
              <a:rPr lang="en-US" altLang="ko-KR" sz="1600" dirty="0"/>
              <a:t>    2:  Parsing obj file (vertex, </a:t>
            </a:r>
            <a:r>
              <a:rPr lang="en-US" altLang="ko-KR" sz="1600" dirty="0" err="1"/>
              <a:t>vertex_normal</a:t>
            </a:r>
            <a:r>
              <a:rPr lang="en-US" altLang="ko-KR" sz="1600" dirty="0"/>
              <a:t>, face)</a:t>
            </a:r>
          </a:p>
          <a:p>
            <a:pPr marL="0" indent="0">
              <a:buNone/>
            </a:pPr>
            <a:r>
              <a:rPr lang="en-US" altLang="ko-KR" sz="1600" dirty="0"/>
              <a:t>    3:  Edge to vertex </a:t>
            </a:r>
          </a:p>
          <a:p>
            <a:pPr marL="0" indent="0">
              <a:buNone/>
            </a:pPr>
            <a:r>
              <a:rPr lang="en-US" altLang="ko-KR" sz="1600" dirty="0"/>
              <a:t>    4:  Edge to face (face to edge)</a:t>
            </a:r>
          </a:p>
          <a:p>
            <a:pPr marL="0" indent="0">
              <a:buNone/>
            </a:pPr>
            <a:r>
              <a:rPr lang="en-US" altLang="ko-KR" sz="1600" dirty="0"/>
              <a:t>    5:  </a:t>
            </a:r>
            <a:r>
              <a:rPr lang="en-US" altLang="ko-KR" sz="1600" i="1" dirty="0">
                <a:highlight>
                  <a:srgbClr val="FFFF00"/>
                </a:highlight>
              </a:rPr>
              <a:t>3D watershed(...)</a:t>
            </a:r>
          </a:p>
          <a:p>
            <a:pPr marL="0" indent="0">
              <a:buNone/>
            </a:pPr>
            <a:r>
              <a:rPr lang="en-US" altLang="ko-KR" sz="1600" dirty="0"/>
              <a:t>  5.1: declare </a:t>
            </a:r>
            <a:r>
              <a:rPr lang="en-US" altLang="ko-KR" sz="1600" dirty="0" err="1"/>
              <a:t>Priority_queue</a:t>
            </a:r>
            <a:r>
              <a:rPr lang="en-US" altLang="ko-KR" sz="1600" dirty="0"/>
              <a:t>&lt;class&gt;</a:t>
            </a:r>
            <a:endParaRPr lang="en-US" altLang="ko-KR" sz="1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  5.2: marker=1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6"/>
                </a:solidFill>
              </a:rPr>
              <a:t>//----------------[ </a:t>
            </a:r>
            <a:r>
              <a:rPr lang="ko-KR" altLang="en-US" sz="1600" dirty="0" err="1">
                <a:solidFill>
                  <a:schemeClr val="accent6"/>
                </a:solidFill>
              </a:rPr>
              <a:t>초기라벨링</a:t>
            </a:r>
            <a:r>
              <a:rPr lang="en-US" altLang="ko-KR" sz="1600" dirty="0">
                <a:solidFill>
                  <a:schemeClr val="accent6"/>
                </a:solidFill>
              </a:rPr>
              <a:t> ] ----------------//</a:t>
            </a:r>
          </a:p>
          <a:p>
            <a:pPr marL="0" indent="0">
              <a:buNone/>
            </a:pPr>
            <a:r>
              <a:rPr lang="en-US" altLang="ko-KR" sz="1600" dirty="0"/>
              <a:t>  5.2:      </a:t>
            </a:r>
            <a:r>
              <a:rPr lang="en-US" altLang="ko-KR" sz="1600" b="1" dirty="0"/>
              <a:t>for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I &lt; </a:t>
            </a:r>
            <a:r>
              <a:rPr lang="en-US" altLang="ko-KR" sz="1600" dirty="0" err="1"/>
              <a:t>label_size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++){</a:t>
            </a:r>
          </a:p>
          <a:p>
            <a:pPr marL="0" indent="0">
              <a:buNone/>
            </a:pPr>
            <a:r>
              <a:rPr lang="en-US" altLang="ko-KR" sz="1600" dirty="0"/>
              <a:t>5.2.1:           </a:t>
            </a:r>
            <a:r>
              <a:rPr lang="en-US" altLang="ko-KR" sz="1600" dirty="0" err="1"/>
              <a:t>nf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calculate face normal vector</a:t>
            </a:r>
          </a:p>
          <a:p>
            <a:pPr marL="0" indent="0">
              <a:buNone/>
            </a:pPr>
            <a:r>
              <a:rPr lang="en-US" altLang="ko-KR" sz="1600" dirty="0"/>
              <a:t>5.2.2:         </a:t>
            </a:r>
            <a:r>
              <a:rPr lang="en-US" altLang="ko-KR" sz="1600" dirty="0" err="1"/>
              <a:t>temp_face</a:t>
            </a:r>
            <a:r>
              <a:rPr lang="en-US" altLang="ko-KR" sz="1600" dirty="0"/>
              <a:t> = face(v1, v2, v3, </a:t>
            </a:r>
            <a:r>
              <a:rPr lang="en-US" altLang="ko-KR" sz="1600" dirty="0" err="1"/>
              <a:t>nf</a:t>
            </a:r>
            <a:r>
              <a:rPr lang="en-US" altLang="ko-KR" sz="1600" dirty="0"/>
              <a:t>, label[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]-1,                   			-1.0f, i+1)</a:t>
            </a:r>
          </a:p>
          <a:p>
            <a:pPr marL="0" indent="0">
              <a:buNone/>
            </a:pPr>
            <a:r>
              <a:rPr lang="en-US" altLang="ko-KR" sz="1600" dirty="0"/>
              <a:t>5.2.3:	  </a:t>
            </a:r>
            <a:r>
              <a:rPr lang="en-US" altLang="ko-KR" sz="1600" b="1" dirty="0" err="1"/>
              <a:t>queue.push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temp_face</a:t>
            </a:r>
            <a:r>
              <a:rPr lang="en-US" altLang="ko-KR" sz="1600" dirty="0"/>
              <a:t>) 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6"/>
                </a:solidFill>
              </a:rPr>
              <a:t>//----------------[ watershed</a:t>
            </a:r>
            <a:r>
              <a:rPr lang="ko-KR" altLang="en-US" sz="1600" dirty="0">
                <a:solidFill>
                  <a:schemeClr val="accent6"/>
                </a:solidFill>
              </a:rPr>
              <a:t> 확장</a:t>
            </a:r>
            <a:r>
              <a:rPr lang="en-US" altLang="ko-KR" sz="1600" dirty="0">
                <a:solidFill>
                  <a:schemeClr val="accent6"/>
                </a:solidFill>
              </a:rPr>
              <a:t> ] ----------------//</a:t>
            </a:r>
          </a:p>
          <a:p>
            <a:pPr marL="0" indent="0">
              <a:buNone/>
            </a:pPr>
            <a:r>
              <a:rPr lang="en-US" altLang="ko-KR" sz="1600" dirty="0"/>
              <a:t>    5.3:      </a:t>
            </a:r>
            <a:r>
              <a:rPr lang="en-US" altLang="ko-KR" sz="1600" b="1" dirty="0"/>
              <a:t>while</a:t>
            </a:r>
            <a:r>
              <a:rPr lang="en-US" altLang="ko-KR" sz="1600" dirty="0"/>
              <a:t>(!</a:t>
            </a:r>
            <a:r>
              <a:rPr lang="en-US" altLang="ko-KR" sz="1600" dirty="0" err="1"/>
              <a:t>queue.empty</a:t>
            </a:r>
            <a:r>
              <a:rPr lang="en-US" altLang="ko-KR" sz="1600" dirty="0"/>
              <a:t>()) {</a:t>
            </a:r>
          </a:p>
          <a:p>
            <a:pPr marL="0" indent="0">
              <a:buNone/>
            </a:pPr>
            <a:r>
              <a:rPr lang="en-US" altLang="ko-KR" sz="1600" dirty="0"/>
              <a:t>  5.3.1:          </a:t>
            </a:r>
            <a:r>
              <a:rPr lang="en-US" altLang="ko-KR" sz="1600" b="1" dirty="0" err="1"/>
              <a:t>queue.pop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6"/>
                </a:solidFill>
              </a:rPr>
              <a:t>                     // labeling</a:t>
            </a:r>
          </a:p>
          <a:p>
            <a:pPr marL="0" indent="0">
              <a:buNone/>
            </a:pPr>
            <a:r>
              <a:rPr lang="en-US" altLang="ko-KR" sz="1600" b="1" dirty="0"/>
              <a:t>  5.3.2:	     if(</a:t>
            </a:r>
            <a:r>
              <a:rPr lang="en-US" altLang="ko-KR" sz="1600" b="1" dirty="0" err="1"/>
              <a:t>ws_label</a:t>
            </a:r>
            <a:r>
              <a:rPr lang="en-US" altLang="ko-KR" sz="1600" b="1" dirty="0"/>
              <a:t>[</a:t>
            </a:r>
            <a:r>
              <a:rPr lang="en-US" altLang="ko-KR" sz="1600" b="1" dirty="0" err="1"/>
              <a:t>pop_face.findex</a:t>
            </a:r>
            <a:r>
              <a:rPr lang="en-US" altLang="ko-KR" sz="1600" b="1" dirty="0"/>
              <a:t>==0) 			         </a:t>
            </a:r>
            <a:r>
              <a:rPr lang="en-US" altLang="ko-KR" sz="1600" b="1" dirty="0" err="1"/>
              <a:t>ws_label</a:t>
            </a:r>
            <a:r>
              <a:rPr lang="en-US" altLang="ko-KR" sz="1600" b="1" dirty="0"/>
              <a:t>[</a:t>
            </a:r>
            <a:r>
              <a:rPr lang="en-US" altLang="ko-KR" sz="1600" b="1" dirty="0" err="1"/>
              <a:t>pop_face.findex</a:t>
            </a:r>
            <a:r>
              <a:rPr lang="en-US" altLang="ko-KR" sz="1600" b="1" dirty="0"/>
              <a:t>]=</a:t>
            </a:r>
            <a:r>
              <a:rPr lang="en-US" altLang="ko-KR" sz="1600" b="1" dirty="0" err="1"/>
              <a:t>pop_face.marker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6"/>
                </a:solidFill>
              </a:rPr>
              <a:t>	     // candidate </a:t>
            </a:r>
            <a:r>
              <a:rPr lang="ko-KR" altLang="en-US" sz="1600" dirty="0">
                <a:solidFill>
                  <a:schemeClr val="accent6"/>
                </a:solidFill>
              </a:rPr>
              <a:t>추가</a:t>
            </a:r>
            <a:endParaRPr lang="en-US" altLang="ko-KR" sz="1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  5.3.3:          </a:t>
            </a:r>
            <a:r>
              <a:rPr lang="en-US" altLang="ko-KR" sz="1600" dirty="0" err="1"/>
              <a:t>faceindex</a:t>
            </a:r>
            <a:r>
              <a:rPr lang="en-US" altLang="ko-KR" sz="1600" dirty="0"/>
              <a:t>[0:2] = adjacent face index</a:t>
            </a:r>
          </a:p>
          <a:p>
            <a:pPr marL="0" indent="0">
              <a:buNone/>
            </a:pPr>
            <a:r>
              <a:rPr lang="en-US" altLang="ko-KR" sz="1600" dirty="0"/>
              <a:t>  5.3.4:          </a:t>
            </a:r>
            <a:r>
              <a:rPr lang="en-US" altLang="ko-KR" sz="1600" b="1" dirty="0"/>
              <a:t>for</a:t>
            </a:r>
            <a:r>
              <a:rPr lang="en-US" altLang="ko-KR" sz="1600" dirty="0"/>
              <a:t> (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&lt;3;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++){</a:t>
            </a:r>
          </a:p>
          <a:p>
            <a:pPr marL="0" indent="0">
              <a:buNone/>
            </a:pPr>
            <a:r>
              <a:rPr lang="en-US" altLang="ko-KR" sz="1600" dirty="0"/>
              <a:t>5.3.4.1	          if(</a:t>
            </a:r>
            <a:r>
              <a:rPr lang="en-US" altLang="ko-KR" sz="1600" dirty="0" err="1"/>
              <a:t>ws_label</a:t>
            </a:r>
            <a:r>
              <a:rPr lang="en-US" altLang="ko-KR" sz="1600" dirty="0"/>
              <a:t>[</a:t>
            </a:r>
            <a:r>
              <a:rPr lang="en-US" altLang="ko-KR" sz="1600" dirty="0" err="1"/>
              <a:t>faceindex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]]==0){</a:t>
            </a:r>
          </a:p>
          <a:p>
            <a:pPr marL="0" indent="0">
              <a:buNone/>
            </a:pPr>
            <a:r>
              <a:rPr lang="en-US" altLang="ko-KR" sz="1600" dirty="0"/>
              <a:t>5.3.4.2:                </a:t>
            </a:r>
            <a:r>
              <a:rPr lang="en-US" altLang="ko-KR" sz="1600" dirty="0" err="1"/>
              <a:t>nf</a:t>
            </a:r>
            <a:r>
              <a:rPr lang="en-US" altLang="ko-KR" sz="1600" dirty="0"/>
              <a:t> = calculate face normal vector</a:t>
            </a:r>
          </a:p>
          <a:p>
            <a:pPr marL="0" indent="0">
              <a:buNone/>
            </a:pPr>
            <a:r>
              <a:rPr lang="en-US" altLang="ko-KR" sz="1600" dirty="0"/>
              <a:t>5.3.4.3:                angle = calculate adjacent angle</a:t>
            </a:r>
          </a:p>
          <a:p>
            <a:pPr marL="0" indent="0">
              <a:buNone/>
            </a:pPr>
            <a:r>
              <a:rPr lang="en-US" altLang="ko-KR" sz="1600" dirty="0"/>
              <a:t>5.3.4.4:                </a:t>
            </a:r>
            <a:r>
              <a:rPr lang="en-US" altLang="ko-KR" sz="1400" dirty="0" err="1"/>
              <a:t>temp_face</a:t>
            </a:r>
            <a:r>
              <a:rPr lang="en-US" altLang="ko-KR" sz="1400" dirty="0"/>
              <a:t> = face(v1, v2, v3, </a:t>
            </a:r>
            <a:r>
              <a:rPr lang="en-US" altLang="ko-KR" sz="1400" dirty="0" err="1"/>
              <a:t>nf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faceindex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], angle, 			</a:t>
            </a:r>
            <a:r>
              <a:rPr lang="en-US" altLang="ko-KR" sz="1400" dirty="0" err="1"/>
              <a:t>pop_face.marker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5.3.4.5:                </a:t>
            </a:r>
            <a:r>
              <a:rPr lang="en-US" altLang="ko-KR" sz="1600" b="1" dirty="0" err="1"/>
              <a:t>queue.push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temp_face</a:t>
            </a:r>
            <a:r>
              <a:rPr lang="en-US" altLang="ko-KR" sz="1600" dirty="0"/>
              <a:t>) } } } }</a:t>
            </a:r>
          </a:p>
          <a:p>
            <a:pPr marL="0" indent="0">
              <a:buNone/>
            </a:pPr>
            <a:r>
              <a:rPr lang="en-US" altLang="ko-KR" sz="1600" dirty="0"/>
              <a:t>         6:  </a:t>
            </a:r>
            <a:r>
              <a:rPr lang="en-US" altLang="ko-KR" sz="1600" b="1" dirty="0"/>
              <a:t>return </a:t>
            </a:r>
            <a:r>
              <a:rPr lang="en-US" altLang="ko-KR" sz="1600" dirty="0" err="1"/>
              <a:t>ws_label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377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0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Result 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6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907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Further research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2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552146" y="2696070"/>
            <a:ext cx="4249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tx2"/>
                </a:solidFill>
              </a:rPr>
              <a:t>MeshLab</a:t>
            </a:r>
            <a:r>
              <a:rPr lang="ko-KR" altLang="en-US" sz="2000" dirty="0">
                <a:solidFill>
                  <a:schemeClr val="tx2"/>
                </a:solidFill>
              </a:rPr>
              <a:t>에서 </a:t>
            </a:r>
            <a:r>
              <a:rPr lang="en-US" altLang="ko-KR" sz="2000" dirty="0">
                <a:solidFill>
                  <a:schemeClr val="tx2"/>
                </a:solidFill>
              </a:rPr>
              <a:t>face</a:t>
            </a:r>
            <a:r>
              <a:rPr lang="ko-KR" altLang="en-US" sz="2000" dirty="0">
                <a:solidFill>
                  <a:schemeClr val="tx2"/>
                </a:solidFill>
              </a:rPr>
              <a:t>의 </a:t>
            </a:r>
            <a:r>
              <a:rPr lang="en-US" altLang="ko-KR" sz="2000" dirty="0">
                <a:solidFill>
                  <a:schemeClr val="tx2"/>
                </a:solidFill>
              </a:rPr>
              <a:t>index</a:t>
            </a:r>
            <a:r>
              <a:rPr lang="ko-KR" altLang="en-US" sz="2000" dirty="0">
                <a:solidFill>
                  <a:schemeClr val="tx2"/>
                </a:solidFill>
              </a:rPr>
              <a:t>를 얻어 이를 </a:t>
            </a:r>
            <a:r>
              <a:rPr lang="en-US" altLang="ko-KR" sz="2000" dirty="0">
                <a:solidFill>
                  <a:schemeClr val="tx2"/>
                </a:solidFill>
              </a:rPr>
              <a:t>label vector</a:t>
            </a:r>
            <a:r>
              <a:rPr lang="ko-KR" altLang="en-US" sz="2000" dirty="0">
                <a:solidFill>
                  <a:schemeClr val="tx2"/>
                </a:solidFill>
              </a:rPr>
              <a:t>에 입력해야 해서 번거롭다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en-US" altLang="ko-KR" sz="2000" dirty="0">
              <a:solidFill>
                <a:schemeClr val="tx2"/>
              </a:solidFill>
            </a:endParaRPr>
          </a:p>
          <a:p>
            <a:pPr algn="just"/>
            <a:r>
              <a:rPr lang="en-US" altLang="ko-KR" sz="2000" dirty="0">
                <a:solidFill>
                  <a:schemeClr val="tx2"/>
                </a:solidFill>
              </a:rPr>
              <a:t>Obj</a:t>
            </a:r>
            <a:r>
              <a:rPr lang="ko-KR" altLang="en-US" sz="2000" dirty="0">
                <a:solidFill>
                  <a:schemeClr val="tx2"/>
                </a:solidFill>
              </a:rPr>
              <a:t>의 형태에 따라 하나의 </a:t>
            </a:r>
            <a:r>
              <a:rPr lang="en-US" altLang="ko-KR" sz="2000" dirty="0">
                <a:solidFill>
                  <a:schemeClr val="tx2"/>
                </a:solidFill>
              </a:rPr>
              <a:t>marker</a:t>
            </a:r>
            <a:r>
              <a:rPr lang="ko-KR" altLang="en-US" sz="2000" dirty="0">
                <a:solidFill>
                  <a:schemeClr val="tx2"/>
                </a:solidFill>
              </a:rPr>
              <a:t>로 </a:t>
            </a:r>
            <a:r>
              <a:rPr lang="en-US" altLang="ko-KR" sz="2000" dirty="0">
                <a:solidFill>
                  <a:schemeClr val="tx2"/>
                </a:solidFill>
              </a:rPr>
              <a:t>segmentation</a:t>
            </a:r>
            <a:r>
              <a:rPr lang="ko-KR" altLang="en-US" sz="2000" dirty="0">
                <a:solidFill>
                  <a:schemeClr val="tx2"/>
                </a:solidFill>
              </a:rPr>
              <a:t>이 잘 안 될 때가 많다</a:t>
            </a:r>
            <a:r>
              <a:rPr lang="en-US" altLang="ko-KR" sz="2000" dirty="0">
                <a:solidFill>
                  <a:schemeClr val="tx2"/>
                </a:solidFill>
              </a:rPr>
              <a:t>. 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93541" y="3407722"/>
            <a:ext cx="386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rgbClr val="FF0000"/>
                </a:solidFill>
              </a:rPr>
              <a:t>Mouse event</a:t>
            </a:r>
            <a:r>
              <a:rPr lang="ko-KR" altLang="en-US" sz="2000" dirty="0">
                <a:solidFill>
                  <a:srgbClr val="FF0000"/>
                </a:solidFill>
              </a:rPr>
              <a:t>로 </a:t>
            </a:r>
            <a:r>
              <a:rPr lang="en-US" altLang="ko-KR" sz="2000" dirty="0">
                <a:solidFill>
                  <a:srgbClr val="FF0000"/>
                </a:solidFill>
              </a:rPr>
              <a:t>marking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150845" cy="691207"/>
            <a:chOff x="1188881" y="351819"/>
            <a:chExt cx="2150845" cy="691207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312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en-US" altLang="ko-KR" sz="1200" spc="-150" dirty="0">
                  <a:solidFill>
                    <a:schemeClr val="tx2"/>
                  </a:solidFill>
                  <a:latin typeface="+mn-ea"/>
                </a:rPr>
                <a:t>Further research</a:t>
              </a:r>
              <a:endParaRPr lang="ko-KR" altLang="en-US" sz="1200" spc="-150" dirty="0">
                <a:solidFill>
                  <a:schemeClr val="tx2"/>
                </a:solidFill>
                <a:latin typeface="+mn-ea"/>
              </a:endParaRPr>
            </a:p>
            <a:p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150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Further research</a:t>
              </a:r>
              <a:endParaRPr lang="ko-KR" altLang="en-US" sz="2400" spc="-150" dirty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4C9CAA1-EF36-493E-80E2-B806ED21439C}"/>
              </a:ext>
            </a:extLst>
          </p:cNvPr>
          <p:cNvSpPr/>
          <p:nvPr/>
        </p:nvSpPr>
        <p:spPr>
          <a:xfrm>
            <a:off x="5966197" y="3275390"/>
            <a:ext cx="1524000" cy="721346"/>
          </a:xfrm>
          <a:prstGeom prst="rightArrow">
            <a:avLst/>
          </a:prstGeom>
          <a:solidFill>
            <a:srgbClr val="3D3D3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DC722-5289-4C70-A449-C3CC5B8C5E8D}"/>
              </a:ext>
            </a:extLst>
          </p:cNvPr>
          <p:cNvSpPr txBox="1"/>
          <p:nvPr/>
        </p:nvSpPr>
        <p:spPr>
          <a:xfrm>
            <a:off x="7593541" y="4401670"/>
            <a:ext cx="289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&amp;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조명 추가</a:t>
            </a:r>
            <a:r>
              <a:rPr lang="en-US" altLang="ko-KR" dirty="0"/>
              <a:t>(shader 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75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2270" y="1443429"/>
            <a:ext cx="8180326" cy="3461803"/>
            <a:chOff x="512270" y="3206557"/>
            <a:chExt cx="8180326" cy="3461803"/>
          </a:xfrm>
        </p:grpSpPr>
        <p:sp>
          <p:nvSpPr>
            <p:cNvPr id="9" name="TextBox 8"/>
            <p:cNvSpPr txBox="1"/>
            <p:nvPr/>
          </p:nvSpPr>
          <p:spPr>
            <a:xfrm>
              <a:off x="810296" y="3737259"/>
              <a:ext cx="3541394" cy="901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Meyer’s flooding algorithm</a:t>
              </a: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2D watershed</a:t>
              </a: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2D to 3D</a:t>
              </a: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932" y="6046715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code</a:t>
              </a: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Run </a:t>
              </a: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26417" y="3206557"/>
              <a:ext cx="2484719" cy="369332"/>
              <a:chOff x="526417" y="3255887"/>
              <a:chExt cx="2484719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26417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71759" y="3255887"/>
                <a:ext cx="1939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Watershed algorithm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866999" y="3206557"/>
              <a:ext cx="1544333" cy="369332"/>
              <a:chOff x="4866999" y="3206557"/>
              <a:chExt cx="1544333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866999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412341" y="3206557"/>
                <a:ext cx="998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summary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12270" y="5438771"/>
              <a:ext cx="1268617" cy="369332"/>
              <a:chOff x="954166" y="5440036"/>
              <a:chExt cx="1268617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954166" y="5440036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99508" y="5440036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Result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59872" y="5420843"/>
              <a:ext cx="2190571" cy="369335"/>
              <a:chOff x="5028796" y="5450938"/>
              <a:chExt cx="2190571" cy="36933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028796" y="5450938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636883" y="5450941"/>
                <a:ext cx="1582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Further research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150880" y="3734320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Block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</a:t>
              </a: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model &amp; Pseudocode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51202" y="5998467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Mouse event labeling </a:t>
              </a:r>
            </a:p>
            <a:p>
              <a:pPr>
                <a:lnSpc>
                  <a:spcPct val="130000"/>
                </a:lnSpc>
              </a:pP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731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Watershed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algorithm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487430" cy="660429"/>
            <a:chOff x="1188881" y="351819"/>
            <a:chExt cx="348743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63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watershed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algorithm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874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Meyer’s flooding algorithm</a:t>
              </a:r>
              <a:endParaRPr lang="ko-KR" altLang="en-US" sz="2200" dirty="0"/>
            </a:p>
          </p:txBody>
        </p: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44F444E4-FEF7-4A3B-B4D0-9CD3044AA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4" b="11874"/>
          <a:stretch/>
        </p:blipFill>
        <p:spPr bwMode="auto">
          <a:xfrm>
            <a:off x="2996482" y="2103681"/>
            <a:ext cx="6444417" cy="33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27131" cy="660429"/>
            <a:chOff x="1188881" y="351819"/>
            <a:chExt cx="19271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63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watershed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algorithm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271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2D watershed</a:t>
              </a:r>
              <a:endParaRPr lang="ko-KR" altLang="en-US" sz="2200" dirty="0"/>
            </a:p>
          </p:txBody>
        </p:sp>
      </p:grpSp>
      <p:sp>
        <p:nvSpPr>
          <p:cNvPr id="9" name="부제목 2">
            <a:extLst>
              <a:ext uri="{FF2B5EF4-FFF2-40B4-BE49-F238E27FC236}">
                <a16:creationId xmlns:a16="http://schemas.microsoft.com/office/drawing/2014/main" id="{760903D7-0853-4D9D-B345-DDCE1ABD7F67}"/>
              </a:ext>
            </a:extLst>
          </p:cNvPr>
          <p:cNvSpPr txBox="1">
            <a:spLocks/>
          </p:cNvSpPr>
          <p:nvPr/>
        </p:nvSpPr>
        <p:spPr>
          <a:xfrm>
            <a:off x="2581523" y="1241790"/>
            <a:ext cx="7028953" cy="5208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/>
          </a:p>
          <a:p>
            <a:pPr algn="just"/>
            <a:r>
              <a:rPr lang="en-US" altLang="ko-KR"/>
              <a:t>Declare Struct</a:t>
            </a:r>
            <a:r>
              <a:rPr lang="ko-KR" altLang="en-US"/>
              <a:t> </a:t>
            </a:r>
            <a:r>
              <a:rPr lang="en-US" altLang="ko-KR">
                <a:solidFill>
                  <a:schemeClr val="accent1"/>
                </a:solidFill>
              </a:rPr>
              <a:t>wst</a:t>
            </a:r>
            <a:r>
              <a:rPr lang="en-US" altLang="ko-KR"/>
              <a:t>(x, y, grad, marker)</a:t>
            </a:r>
          </a:p>
          <a:p>
            <a:pPr algn="just"/>
            <a:r>
              <a:rPr lang="en-US" altLang="ko-KR"/>
              <a:t>Define Struct</a:t>
            </a:r>
            <a:r>
              <a:rPr lang="ko-KR" altLang="en-US"/>
              <a:t> </a:t>
            </a:r>
            <a:r>
              <a:rPr lang="en-US" altLang="ko-KR"/>
              <a:t>comparison operation (grad</a:t>
            </a:r>
            <a:r>
              <a:rPr lang="ko-KR" altLang="en-US"/>
              <a:t>값 기준</a:t>
            </a:r>
            <a:r>
              <a:rPr lang="en-US" altLang="ko-KR"/>
              <a:t>)</a:t>
            </a:r>
          </a:p>
          <a:p>
            <a:pPr algn="just"/>
            <a:r>
              <a:rPr lang="en-US" altLang="ko-KR"/>
              <a:t>addright</a:t>
            </a:r>
            <a:r>
              <a:rPr lang="ko-KR" altLang="en-US"/>
              <a:t> </a:t>
            </a:r>
            <a:r>
              <a:rPr lang="en-US" altLang="ko-KR"/>
              <a:t>addleft,</a:t>
            </a:r>
            <a:r>
              <a:rPr lang="ko-KR" altLang="en-US"/>
              <a:t> </a:t>
            </a:r>
            <a:r>
              <a:rPr lang="en-US" altLang="ko-KR"/>
              <a:t>adddown,</a:t>
            </a:r>
            <a:r>
              <a:rPr lang="ko-KR" altLang="en-US"/>
              <a:t> </a:t>
            </a:r>
            <a:r>
              <a:rPr lang="en-US" altLang="ko-KR"/>
              <a:t>addup </a:t>
            </a:r>
            <a:r>
              <a:rPr lang="ko-KR" altLang="en-US"/>
              <a:t>정의</a:t>
            </a:r>
            <a:endParaRPr lang="en-US" altLang="ko-KR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 //</a:t>
            </a:r>
            <a:r>
              <a:rPr lang="ko-KR" altLang="en-US">
                <a:solidFill>
                  <a:schemeClr val="accent6">
                    <a:lumMod val="50000"/>
                  </a:schemeClr>
                </a:solidFill>
              </a:rPr>
              <a:t>└각각 해당 방향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pixel</a:t>
            </a:r>
            <a:r>
              <a:rPr lang="ko-KR" altLang="en-US">
                <a:solidFill>
                  <a:schemeClr val="accent6">
                    <a:lumMod val="50000"/>
                  </a:schemeClr>
                </a:solidFill>
              </a:rPr>
              <a:t>과의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grad</a:t>
            </a:r>
            <a:r>
              <a:rPr lang="ko-KR" altLang="en-US">
                <a:solidFill>
                  <a:schemeClr val="accent6">
                    <a:lumMod val="50000"/>
                  </a:schemeClr>
                </a:solidFill>
              </a:rPr>
              <a:t>값 구한 후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queue</a:t>
            </a:r>
            <a:r>
              <a:rPr lang="ko-KR" altLang="en-US">
                <a:solidFill>
                  <a:schemeClr val="accent6">
                    <a:lumMod val="50000"/>
                  </a:schemeClr>
                </a:solidFill>
              </a:rPr>
              <a:t>에 넣는 동작</a:t>
            </a:r>
            <a:endParaRPr lang="en-US" altLang="ko-KR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US" altLang="ko-KR"/>
          </a:p>
          <a:p>
            <a:pPr algn="just"/>
            <a:r>
              <a:rPr lang="en-US" altLang="ko-KR"/>
              <a:t>  1:  Img = cv::imread(src);</a:t>
            </a:r>
          </a:p>
          <a:p>
            <a:pPr algn="just"/>
            <a:r>
              <a:rPr lang="en-US" altLang="ko-KR"/>
              <a:t>  2:  Img_grad = gradient(img)</a:t>
            </a:r>
          </a:p>
          <a:p>
            <a:pPr algn="just"/>
            <a:r>
              <a:rPr lang="en-US" altLang="ko-KR"/>
              <a:t>  3:  point = initial marker value</a:t>
            </a:r>
          </a:p>
          <a:p>
            <a:pPr algn="just"/>
            <a:r>
              <a:rPr lang="en-US" altLang="ko-KR"/>
              <a:t>  4:  declare Priority_queue&lt;struct&gt;</a:t>
            </a:r>
          </a:p>
          <a:p>
            <a:pPr algn="just"/>
            <a:r>
              <a:rPr lang="en-US" altLang="ko-KR"/>
              <a:t>  5:  </a:t>
            </a:r>
            <a:r>
              <a:rPr lang="en-US" altLang="ko-KR" b="1"/>
              <a:t>queue.push</a:t>
            </a:r>
            <a:r>
              <a:rPr lang="en-US" altLang="ko-KR"/>
              <a:t>(point)</a:t>
            </a:r>
          </a:p>
          <a:p>
            <a:pPr algn="just"/>
            <a:r>
              <a:rPr lang="en-US" altLang="ko-KR"/>
              <a:t>  6:  </a:t>
            </a:r>
            <a:r>
              <a:rPr lang="en-US" altLang="ko-KR" i="1">
                <a:highlight>
                  <a:srgbClr val="FFFF00"/>
                </a:highlight>
              </a:rPr>
              <a:t>Watershed (grad_img, tag, priority_queue)</a:t>
            </a:r>
          </a:p>
          <a:p>
            <a:pPr algn="just"/>
            <a:r>
              <a:rPr lang="en-US" altLang="ko-KR"/>
              <a:t>6.1:	</a:t>
            </a:r>
            <a:r>
              <a:rPr lang="en-US" altLang="ko-KR" b="1"/>
              <a:t>while</a:t>
            </a:r>
            <a:r>
              <a:rPr lang="en-US" altLang="ko-KR"/>
              <a:t> ( !queue.empty() ){</a:t>
            </a:r>
          </a:p>
          <a:p>
            <a:pPr algn="just"/>
            <a:r>
              <a:rPr lang="en-US" altLang="ko-KR"/>
              <a:t>6.2:		</a:t>
            </a:r>
            <a:r>
              <a:rPr lang="en-US" altLang="ko-KR" b="1"/>
              <a:t>queue.pop</a:t>
            </a:r>
            <a:r>
              <a:rPr lang="en-US" altLang="ko-KR"/>
              <a:t> (struct</a:t>
            </a:r>
            <a:r>
              <a:rPr lang="ko-KR" altLang="en-US"/>
              <a:t> </a:t>
            </a:r>
            <a:r>
              <a:rPr lang="en-US" altLang="ko-KR"/>
              <a:t>(x, y, grad, marker)) </a:t>
            </a:r>
          </a:p>
          <a:p>
            <a:pPr algn="just"/>
            <a:r>
              <a:rPr lang="en-US" altLang="ko-KR"/>
              <a:t>6.3:		if( !tag ) =&gt; update tag</a:t>
            </a:r>
            <a:r>
              <a:rPr lang="ko-KR" altLang="en-US"/>
              <a:t> </a:t>
            </a:r>
            <a:r>
              <a:rPr lang="en-US" altLang="ko-KR"/>
              <a:t>&amp; run each</a:t>
            </a:r>
            <a:r>
              <a:rPr lang="ko-KR" altLang="en-US"/>
              <a:t> </a:t>
            </a:r>
            <a:r>
              <a:rPr lang="en-US" altLang="ko-KR"/>
              <a:t>add function</a:t>
            </a:r>
            <a:r>
              <a:rPr lang="ko-KR" altLang="en-US"/>
              <a:t> </a:t>
            </a:r>
            <a:r>
              <a:rPr lang="en-US" altLang="ko-KR"/>
              <a:t>}</a:t>
            </a:r>
          </a:p>
          <a:p>
            <a:pPr algn="just"/>
            <a:r>
              <a:rPr lang="en-US" altLang="ko-KR"/>
              <a:t>  7:  </a:t>
            </a:r>
            <a:r>
              <a:rPr lang="en-US" altLang="ko-KR" b="1"/>
              <a:t>return</a:t>
            </a:r>
            <a:r>
              <a:rPr lang="en-US" altLang="ko-KR"/>
              <a:t> tag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351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27131" cy="660429"/>
            <a:chOff x="1188881" y="351819"/>
            <a:chExt cx="19271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63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watershed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algorithm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271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2D watershed</a:t>
              </a:r>
              <a:endParaRPr lang="ko-KR" altLang="en-US" sz="22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C17923-02DB-4CC9-87BC-0A365BAE4BA5}"/>
              </a:ext>
            </a:extLst>
          </p:cNvPr>
          <p:cNvSpPr/>
          <p:nvPr/>
        </p:nvSpPr>
        <p:spPr>
          <a:xfrm>
            <a:off x="1054961" y="1434544"/>
            <a:ext cx="3512472" cy="5208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A5B39307-AD02-48F6-9B86-074F58BB8B39}"/>
              </a:ext>
            </a:extLst>
          </p:cNvPr>
          <p:cNvSpPr/>
          <p:nvPr/>
        </p:nvSpPr>
        <p:spPr>
          <a:xfrm>
            <a:off x="2058570" y="1974657"/>
            <a:ext cx="1501698" cy="680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0346A256-572F-4520-9EBA-9CC9D8563EAA}"/>
              </a:ext>
            </a:extLst>
          </p:cNvPr>
          <p:cNvSpPr/>
          <p:nvPr/>
        </p:nvSpPr>
        <p:spPr>
          <a:xfrm>
            <a:off x="2058570" y="4038596"/>
            <a:ext cx="1501698" cy="680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3CF65609-86FD-451B-B4D2-DEC3A1F7BFFE}"/>
              </a:ext>
            </a:extLst>
          </p:cNvPr>
          <p:cNvSpPr/>
          <p:nvPr/>
        </p:nvSpPr>
        <p:spPr>
          <a:xfrm>
            <a:off x="2058570" y="5070566"/>
            <a:ext cx="1501698" cy="12793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5AEA36D3-012C-42BB-A6BD-6C821FE930F2}"/>
              </a:ext>
            </a:extLst>
          </p:cNvPr>
          <p:cNvSpPr/>
          <p:nvPr/>
        </p:nvSpPr>
        <p:spPr>
          <a:xfrm>
            <a:off x="2058570" y="3006626"/>
            <a:ext cx="1501698" cy="68022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16B8ED-7BB0-4CF6-B409-18F953B8489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3158" y="2303765"/>
            <a:ext cx="1305412" cy="1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C5745E-5C0F-4342-9B62-8BF92164803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2809419" y="2654882"/>
            <a:ext cx="0" cy="35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2B62F6-31AB-45D5-9341-98E24227DD3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809419" y="3686851"/>
            <a:ext cx="0" cy="35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E89B33F-7EB4-4929-9974-04540F65148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809419" y="4718821"/>
            <a:ext cx="0" cy="35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6340F8-5492-4C6B-8478-273C190B6A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538378" y="5710238"/>
            <a:ext cx="520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B89E7E-CD73-4911-86A1-E227033665F1}"/>
              </a:ext>
            </a:extLst>
          </p:cNvPr>
          <p:cNvCxnSpPr>
            <a:cxnSpLocks/>
          </p:cNvCxnSpPr>
          <p:nvPr/>
        </p:nvCxnSpPr>
        <p:spPr>
          <a:xfrm flipH="1" flipV="1">
            <a:off x="1500410" y="2325286"/>
            <a:ext cx="37968" cy="338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1473BF1-60A1-4002-B542-10F4A2C72BB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519394" y="4378709"/>
            <a:ext cx="539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9E42995-0ECE-432E-82C3-0F9C101A395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60268" y="2314770"/>
            <a:ext cx="1347019" cy="1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890004-2FBA-4FC6-8BDF-D0114186824C}"/>
              </a:ext>
            </a:extLst>
          </p:cNvPr>
          <p:cNvSpPr txBox="1"/>
          <p:nvPr/>
        </p:nvSpPr>
        <p:spPr>
          <a:xfrm flipH="1">
            <a:off x="1908352" y="1249878"/>
            <a:ext cx="1677315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2D watershed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FCD980-E7E2-4F22-8098-6EBB6663C8E5}"/>
              </a:ext>
            </a:extLst>
          </p:cNvPr>
          <p:cNvSpPr txBox="1"/>
          <p:nvPr/>
        </p:nvSpPr>
        <p:spPr>
          <a:xfrm flipH="1">
            <a:off x="2201417" y="2145546"/>
            <a:ext cx="123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If(</a:t>
            </a:r>
            <a:r>
              <a:rPr lang="en-US" altLang="ko-KR" sz="1400" dirty="0" err="1"/>
              <a:t>que.empty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AE56E0-99BA-47D8-98E0-183B0590297C}"/>
              </a:ext>
            </a:extLst>
          </p:cNvPr>
          <p:cNvSpPr txBox="1"/>
          <p:nvPr/>
        </p:nvSpPr>
        <p:spPr>
          <a:xfrm flipH="1">
            <a:off x="2271267" y="4217797"/>
            <a:ext cx="123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If(tag(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))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7F373-E81B-4616-81E6-D373EBC8DC81}"/>
              </a:ext>
            </a:extLst>
          </p:cNvPr>
          <p:cNvSpPr txBox="1"/>
          <p:nvPr/>
        </p:nvSpPr>
        <p:spPr>
          <a:xfrm flipH="1">
            <a:off x="2075921" y="3198885"/>
            <a:ext cx="143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Wst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que.pop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5C70AD-598D-4B00-93C0-73AD21BF03C8}"/>
              </a:ext>
            </a:extLst>
          </p:cNvPr>
          <p:cNvSpPr txBox="1"/>
          <p:nvPr/>
        </p:nvSpPr>
        <p:spPr>
          <a:xfrm flipH="1">
            <a:off x="2808812" y="2575519"/>
            <a:ext cx="12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Not empty</a:t>
            </a:r>
            <a:endParaRPr lang="ko-KR" altLang="en-US" sz="9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65E346-630D-428F-9BC2-966C73302022}"/>
              </a:ext>
            </a:extLst>
          </p:cNvPr>
          <p:cNvSpPr txBox="1"/>
          <p:nvPr/>
        </p:nvSpPr>
        <p:spPr>
          <a:xfrm flipH="1">
            <a:off x="3475255" y="2102988"/>
            <a:ext cx="12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756670-4B2E-4FAF-B1D7-E47763629747}"/>
              </a:ext>
            </a:extLst>
          </p:cNvPr>
          <p:cNvSpPr txBox="1"/>
          <p:nvPr/>
        </p:nvSpPr>
        <p:spPr>
          <a:xfrm flipH="1">
            <a:off x="1556413" y="4156779"/>
            <a:ext cx="12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nonzero</a:t>
            </a:r>
            <a:endParaRPr lang="ko-KR" altLang="en-US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8563DF-5334-4935-97E5-66D90A9DE300}"/>
              </a:ext>
            </a:extLst>
          </p:cNvPr>
          <p:cNvSpPr txBox="1"/>
          <p:nvPr/>
        </p:nvSpPr>
        <p:spPr>
          <a:xfrm flipH="1">
            <a:off x="2786319" y="4653594"/>
            <a:ext cx="12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Zero</a:t>
            </a:r>
            <a:endParaRPr lang="ko-KR" altLang="en-US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41B1DE-CA8F-4457-BC21-5EEF54169206}"/>
              </a:ext>
            </a:extLst>
          </p:cNvPr>
          <p:cNvSpPr txBox="1"/>
          <p:nvPr/>
        </p:nvSpPr>
        <p:spPr>
          <a:xfrm flipH="1">
            <a:off x="2190327" y="5112591"/>
            <a:ext cx="15305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tag </a:t>
            </a:r>
            <a:r>
              <a:rPr lang="en-US" altLang="ko-KR" sz="1400"/>
              <a:t>= marker</a:t>
            </a:r>
            <a:endParaRPr lang="en-US" altLang="ko-KR" sz="1400" dirty="0"/>
          </a:p>
          <a:p>
            <a:r>
              <a:rPr lang="en-US" altLang="ko-KR" sz="1400" dirty="0" err="1"/>
              <a:t>addleft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addright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addup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adddown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148085-3D4C-4E8F-A64C-EA794468BDF8}"/>
              </a:ext>
            </a:extLst>
          </p:cNvPr>
          <p:cNvSpPr/>
          <p:nvPr/>
        </p:nvSpPr>
        <p:spPr>
          <a:xfrm>
            <a:off x="8162693" y="1563746"/>
            <a:ext cx="3512472" cy="5208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9859F644-2B3F-41E3-A1E7-71ADF7EC5DBE}"/>
              </a:ext>
            </a:extLst>
          </p:cNvPr>
          <p:cNvSpPr/>
          <p:nvPr/>
        </p:nvSpPr>
        <p:spPr>
          <a:xfrm>
            <a:off x="9148321" y="3196496"/>
            <a:ext cx="1501698" cy="680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6ED40896-AF78-47F2-85C7-802C0EDE82A5}"/>
              </a:ext>
            </a:extLst>
          </p:cNvPr>
          <p:cNvSpPr/>
          <p:nvPr/>
        </p:nvSpPr>
        <p:spPr>
          <a:xfrm>
            <a:off x="9166302" y="4167798"/>
            <a:ext cx="1501698" cy="680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8AC7A2D2-F7AA-43CA-9DEE-1A968CD2CA4E}"/>
              </a:ext>
            </a:extLst>
          </p:cNvPr>
          <p:cNvSpPr/>
          <p:nvPr/>
        </p:nvSpPr>
        <p:spPr>
          <a:xfrm>
            <a:off x="9209031" y="5943340"/>
            <a:ext cx="1501698" cy="4256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AC8777B0-43B9-4641-A3C8-A86091C8C3A0}"/>
              </a:ext>
            </a:extLst>
          </p:cNvPr>
          <p:cNvSpPr/>
          <p:nvPr/>
        </p:nvSpPr>
        <p:spPr>
          <a:xfrm>
            <a:off x="9140979" y="2131877"/>
            <a:ext cx="1501698" cy="68022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6437634-FAF3-44F2-B20B-76CF52186E8C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9917151" y="3854797"/>
            <a:ext cx="9510" cy="31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DF5AE46-5AA4-46AE-B054-75BF80730816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9891828" y="2812102"/>
            <a:ext cx="0" cy="35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7244DD7-967D-4764-97A4-A6740E356E90}"/>
              </a:ext>
            </a:extLst>
          </p:cNvPr>
          <p:cNvCxnSpPr>
            <a:cxnSpLocks/>
            <a:stCxn id="41" idx="2"/>
            <a:endCxn id="61" idx="0"/>
          </p:cNvCxnSpPr>
          <p:nvPr/>
        </p:nvCxnSpPr>
        <p:spPr>
          <a:xfrm flipH="1">
            <a:off x="9891828" y="4848023"/>
            <a:ext cx="25323" cy="22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797D0E4-9221-456E-82B3-4E99BAC40073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0710729" y="6156176"/>
            <a:ext cx="619512" cy="2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9FFDE26-5B03-48F0-8523-5063F356C282}"/>
              </a:ext>
            </a:extLst>
          </p:cNvPr>
          <p:cNvCxnSpPr>
            <a:cxnSpLocks/>
          </p:cNvCxnSpPr>
          <p:nvPr/>
        </p:nvCxnSpPr>
        <p:spPr>
          <a:xfrm flipH="1" flipV="1">
            <a:off x="11289668" y="3559731"/>
            <a:ext cx="49882" cy="26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245F8CD-F585-41E3-9263-6EB7260F9C7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10668000" y="4500887"/>
            <a:ext cx="619512" cy="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A455D29-2A27-498F-8CB4-481CB323578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650019" y="3536609"/>
            <a:ext cx="1347019" cy="1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EA20520-95BF-43A3-8FBA-A3AF9488F8E6}"/>
              </a:ext>
            </a:extLst>
          </p:cNvPr>
          <p:cNvSpPr txBox="1"/>
          <p:nvPr/>
        </p:nvSpPr>
        <p:spPr>
          <a:xfrm flipH="1">
            <a:off x="9536819" y="1379080"/>
            <a:ext cx="1019264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addleft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8CADCF-78C6-41F9-B659-DF00A168A92A}"/>
              </a:ext>
            </a:extLst>
          </p:cNvPr>
          <p:cNvSpPr txBox="1"/>
          <p:nvPr/>
        </p:nvSpPr>
        <p:spPr>
          <a:xfrm flipH="1">
            <a:off x="9309149" y="2274748"/>
            <a:ext cx="123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 = x-1</a:t>
            </a:r>
          </a:p>
          <a:p>
            <a:r>
              <a:rPr lang="en-US" altLang="ko-KR" sz="1400" dirty="0"/>
              <a:t>      (left)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0F635D-AD42-4E92-8704-A0A50C424C22}"/>
              </a:ext>
            </a:extLst>
          </p:cNvPr>
          <p:cNvSpPr txBox="1"/>
          <p:nvPr/>
        </p:nvSpPr>
        <p:spPr>
          <a:xfrm flipH="1">
            <a:off x="9378999" y="4346999"/>
            <a:ext cx="123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If(tag(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))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1BA460-0A52-4C96-B982-DC3EB490FC94}"/>
              </a:ext>
            </a:extLst>
          </p:cNvPr>
          <p:cNvSpPr txBox="1"/>
          <p:nvPr/>
        </p:nvSpPr>
        <p:spPr>
          <a:xfrm flipH="1">
            <a:off x="9432622" y="3380233"/>
            <a:ext cx="143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(x&gt;=0)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3CFB8B-8A36-4499-AA91-D45B5A7FD76B}"/>
              </a:ext>
            </a:extLst>
          </p:cNvPr>
          <p:cNvSpPr txBox="1"/>
          <p:nvPr/>
        </p:nvSpPr>
        <p:spPr>
          <a:xfrm flipH="1">
            <a:off x="9915572" y="3812676"/>
            <a:ext cx="12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ture</a:t>
            </a:r>
            <a:endParaRPr lang="ko-KR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61AB36-BFE8-42B8-8A15-12C1187EDDD0}"/>
              </a:ext>
            </a:extLst>
          </p:cNvPr>
          <p:cNvSpPr txBox="1"/>
          <p:nvPr/>
        </p:nvSpPr>
        <p:spPr>
          <a:xfrm flipH="1">
            <a:off x="10533085" y="3312465"/>
            <a:ext cx="12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false</a:t>
            </a:r>
            <a:endParaRPr lang="ko-KR" altLang="en-US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82AD1E-4BCF-483B-8C0A-DBDBAAEC5829}"/>
              </a:ext>
            </a:extLst>
          </p:cNvPr>
          <p:cNvSpPr txBox="1"/>
          <p:nvPr/>
        </p:nvSpPr>
        <p:spPr>
          <a:xfrm flipH="1">
            <a:off x="10544174" y="4309414"/>
            <a:ext cx="12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nonzero</a:t>
            </a:r>
            <a:endParaRPr lang="ko-KR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29C6A9-75A7-412B-AD37-4172A6FF42EE}"/>
              </a:ext>
            </a:extLst>
          </p:cNvPr>
          <p:cNvSpPr txBox="1"/>
          <p:nvPr/>
        </p:nvSpPr>
        <p:spPr>
          <a:xfrm flipH="1">
            <a:off x="9894051" y="4782796"/>
            <a:ext cx="12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Zero</a:t>
            </a:r>
            <a:endParaRPr lang="ko-KR" altLang="en-US" sz="9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498704-F7FD-4BB3-BFFE-F9B1CA2A2C80}"/>
              </a:ext>
            </a:extLst>
          </p:cNvPr>
          <p:cNvSpPr txBox="1"/>
          <p:nvPr/>
        </p:nvSpPr>
        <p:spPr>
          <a:xfrm flipH="1">
            <a:off x="9190140" y="6017144"/>
            <a:ext cx="147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que.push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wst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97FAA5-AD76-428C-AB1C-5905D3119305}"/>
              </a:ext>
            </a:extLst>
          </p:cNvPr>
          <p:cNvCxnSpPr>
            <a:cxnSpLocks/>
          </p:cNvCxnSpPr>
          <p:nvPr/>
        </p:nvCxnSpPr>
        <p:spPr>
          <a:xfrm flipV="1">
            <a:off x="2991686" y="1661235"/>
            <a:ext cx="5841224" cy="37969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7405EB33-957C-48E3-98E1-DDEB2C7D2FCF}"/>
              </a:ext>
            </a:extLst>
          </p:cNvPr>
          <p:cNvSpPr/>
          <p:nvPr/>
        </p:nvSpPr>
        <p:spPr>
          <a:xfrm>
            <a:off x="8736254" y="5070169"/>
            <a:ext cx="2311148" cy="5560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wst</a:t>
            </a:r>
            <a:r>
              <a:rPr lang="en-US" altLang="ko-KR" sz="1400" dirty="0"/>
              <a:t>(grad(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), x, y, marker)</a:t>
            </a:r>
            <a:endParaRPr lang="ko-KR" altLang="en-US" sz="14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542EA1A-BB33-454F-B9E9-DB109749B7EA}"/>
              </a:ext>
            </a:extLst>
          </p:cNvPr>
          <p:cNvCxnSpPr>
            <a:cxnSpLocks/>
          </p:cNvCxnSpPr>
          <p:nvPr/>
        </p:nvCxnSpPr>
        <p:spPr>
          <a:xfrm>
            <a:off x="9926661" y="5591596"/>
            <a:ext cx="0" cy="35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5F21467-C7FF-47A9-A3DA-71B615EF119E}"/>
              </a:ext>
            </a:extLst>
          </p:cNvPr>
          <p:cNvCxnSpPr>
            <a:cxnSpLocks/>
          </p:cNvCxnSpPr>
          <p:nvPr/>
        </p:nvCxnSpPr>
        <p:spPr>
          <a:xfrm>
            <a:off x="7793960" y="2575519"/>
            <a:ext cx="1347019" cy="1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1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63011" cy="660429"/>
            <a:chOff x="1188881" y="351819"/>
            <a:chExt cx="18630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63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watershed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algorithm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2D to 3D</a:t>
              </a:r>
              <a:endParaRPr lang="ko-KR" altLang="en-US" sz="22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30326E-EB04-46E8-BB62-DACB8AE14F1E}"/>
              </a:ext>
            </a:extLst>
          </p:cNvPr>
          <p:cNvGrpSpPr/>
          <p:nvPr/>
        </p:nvGrpSpPr>
        <p:grpSpPr>
          <a:xfrm>
            <a:off x="2427769" y="2166119"/>
            <a:ext cx="7121628" cy="1796904"/>
            <a:chOff x="1468544" y="2902687"/>
            <a:chExt cx="7121628" cy="1796904"/>
          </a:xfrm>
        </p:grpSpPr>
        <p:sp>
          <p:nvSpPr>
            <p:cNvPr id="17" name="모서리가 둥근 직사각형 6">
              <a:extLst>
                <a:ext uri="{FF2B5EF4-FFF2-40B4-BE49-F238E27FC236}">
                  <a16:creationId xmlns:a16="http://schemas.microsoft.com/office/drawing/2014/main" id="{25A2D560-AA22-4541-853C-BCFB0DD4D15F}"/>
                </a:ext>
              </a:extLst>
            </p:cNvPr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7">
              <a:extLst>
                <a:ext uri="{FF2B5EF4-FFF2-40B4-BE49-F238E27FC236}">
                  <a16:creationId xmlns:a16="http://schemas.microsoft.com/office/drawing/2014/main" id="{2B77AFC6-7483-43B9-89E7-70AEA8508490}"/>
                </a:ext>
              </a:extLst>
            </p:cNvPr>
            <p:cNvSpPr/>
            <p:nvPr/>
          </p:nvSpPr>
          <p:spPr>
            <a:xfrm rot="2700000">
              <a:off x="6793270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8E3FAA9-CAC8-424E-8B31-8FC073A0BEB8}"/>
              </a:ext>
            </a:extLst>
          </p:cNvPr>
          <p:cNvCxnSpPr>
            <a:cxnSpLocks/>
          </p:cNvCxnSpPr>
          <p:nvPr/>
        </p:nvCxnSpPr>
        <p:spPr>
          <a:xfrm>
            <a:off x="5072905" y="3045517"/>
            <a:ext cx="1704413" cy="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9A12DB-8805-42D2-BDCE-ECFA61E50FFA}"/>
              </a:ext>
            </a:extLst>
          </p:cNvPr>
          <p:cNvSpPr txBox="1"/>
          <p:nvPr/>
        </p:nvSpPr>
        <p:spPr>
          <a:xfrm>
            <a:off x="2005831" y="4640532"/>
            <a:ext cx="2492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Font typeface="+mj-lt"/>
              <a:buAutoNum type="arabicPeriod"/>
            </a:pPr>
            <a:r>
              <a:rPr lang="en-US" altLang="ko-KR" dirty="0">
                <a:solidFill>
                  <a:schemeClr val="tx2"/>
                </a:solidFill>
              </a:rPr>
              <a:t>matrix</a:t>
            </a:r>
          </a:p>
          <a:p>
            <a:pPr marL="228600" indent="-228600" algn="ctr">
              <a:buFont typeface="+mj-lt"/>
              <a:buAutoNum type="arabicPeriod"/>
            </a:pPr>
            <a:endParaRPr lang="en-US" altLang="ko-KR" dirty="0">
              <a:solidFill>
                <a:schemeClr val="tx2"/>
              </a:solidFill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US" altLang="ko-KR" dirty="0">
                <a:solidFill>
                  <a:schemeClr val="tx2"/>
                </a:solidFill>
              </a:rPr>
              <a:t>gradient</a:t>
            </a:r>
          </a:p>
          <a:p>
            <a:pPr marL="228600" indent="-228600" algn="ctr">
              <a:buFont typeface="+mj-lt"/>
              <a:buAutoNum type="arabicPeriod"/>
            </a:pPr>
            <a:endParaRPr lang="en-US" altLang="ko-KR" dirty="0">
              <a:solidFill>
                <a:schemeClr val="tx2"/>
              </a:solidFill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coordinate</a:t>
            </a:r>
          </a:p>
          <a:p>
            <a:pPr marL="228600" indent="-228600" algn="ctr">
              <a:buFont typeface="+mj-lt"/>
              <a:buAutoNum type="arabicPeriod"/>
            </a:pPr>
            <a:endParaRPr lang="en-US" altLang="ko-KR" dirty="0">
              <a:solidFill>
                <a:schemeClr val="tx2"/>
              </a:solidFill>
            </a:endParaRPr>
          </a:p>
          <a:p>
            <a:pPr marL="228600" indent="-228600" algn="ctr">
              <a:buFont typeface="+mj-lt"/>
              <a:buAutoNum type="arabicPeriod"/>
            </a:pP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7E7D-1A13-43E5-9F60-184A1B77B94F}"/>
              </a:ext>
            </a:extLst>
          </p:cNvPr>
          <p:cNvSpPr txBox="1"/>
          <p:nvPr/>
        </p:nvSpPr>
        <p:spPr>
          <a:xfrm>
            <a:off x="2593099" y="2790826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1EC8B-AFC3-4076-A3AB-E51E868F6CCE}"/>
              </a:ext>
            </a:extLst>
          </p:cNvPr>
          <p:cNvSpPr txBox="1"/>
          <p:nvPr/>
        </p:nvSpPr>
        <p:spPr>
          <a:xfrm>
            <a:off x="7959299" y="2817723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FBEFF4-A722-4347-BFFB-B17CDFC567D5}"/>
              </a:ext>
            </a:extLst>
          </p:cNvPr>
          <p:cNvSpPr txBox="1"/>
          <p:nvPr/>
        </p:nvSpPr>
        <p:spPr>
          <a:xfrm>
            <a:off x="7357760" y="4640531"/>
            <a:ext cx="2492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Font typeface="+mj-lt"/>
              <a:buAutoNum type="arabicPeriod"/>
            </a:pPr>
            <a:r>
              <a:rPr lang="en-US" altLang="ko-KR" dirty="0">
                <a:solidFill>
                  <a:schemeClr val="tx2"/>
                </a:solidFill>
              </a:rPr>
              <a:t>mesh</a:t>
            </a:r>
          </a:p>
          <a:p>
            <a:pPr marL="228600" indent="-228600" algn="ctr">
              <a:buFont typeface="+mj-lt"/>
              <a:buAutoNum type="arabicPeriod"/>
            </a:pPr>
            <a:endParaRPr lang="en-US" altLang="ko-KR" dirty="0">
              <a:solidFill>
                <a:schemeClr val="tx2"/>
              </a:solidFill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US" altLang="ko-KR" dirty="0">
                <a:solidFill>
                  <a:schemeClr val="tx2"/>
                </a:solidFill>
              </a:rPr>
              <a:t>similarity</a:t>
            </a:r>
          </a:p>
          <a:p>
            <a:pPr marL="228600" indent="-228600" algn="ctr">
              <a:buFont typeface="+mj-lt"/>
              <a:buAutoNum type="arabicPeriod"/>
            </a:pPr>
            <a:endParaRPr lang="en-US" altLang="ko-KR" dirty="0">
              <a:solidFill>
                <a:schemeClr val="tx2"/>
              </a:solidFill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Adjacent face index</a:t>
            </a:r>
          </a:p>
          <a:p>
            <a:pPr marL="228600" indent="-228600" algn="ctr">
              <a:buFont typeface="+mj-lt"/>
              <a:buAutoNum type="arabicPeriod"/>
            </a:pPr>
            <a:endParaRPr lang="en-US" altLang="ko-KR" dirty="0">
              <a:solidFill>
                <a:schemeClr val="tx2"/>
              </a:solidFill>
            </a:endParaRPr>
          </a:p>
          <a:p>
            <a:pPr marL="228600" indent="-228600" algn="ctr">
              <a:buFont typeface="+mj-lt"/>
              <a:buAutoNum type="arabicPeriod"/>
            </a:pP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65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summary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2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013693" cy="691207"/>
            <a:chOff x="1188881" y="351819"/>
            <a:chExt cx="2013693" cy="691207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summary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0136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Block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model</a:t>
              </a:r>
              <a:endParaRPr lang="ko-KR" altLang="en-US" sz="2200" dirty="0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10031A5-B96F-471F-B64B-87105EA04B73}"/>
              </a:ext>
            </a:extLst>
          </p:cNvPr>
          <p:cNvSpPr/>
          <p:nvPr/>
        </p:nvSpPr>
        <p:spPr>
          <a:xfrm>
            <a:off x="2275840" y="2235200"/>
            <a:ext cx="2013693" cy="1325875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3D780-79B5-41B1-A219-0EA952B2869C}"/>
              </a:ext>
            </a:extLst>
          </p:cNvPr>
          <p:cNvSpPr txBox="1"/>
          <p:nvPr/>
        </p:nvSpPr>
        <p:spPr>
          <a:xfrm>
            <a:off x="2632607" y="2631440"/>
            <a:ext cx="13805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>
                <a:solidFill>
                  <a:schemeClr val="bg1"/>
                </a:solidFill>
              </a:rPr>
              <a:t>loadObj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8FEF43-D151-4BF2-A839-B48CDE4587E3}"/>
              </a:ext>
            </a:extLst>
          </p:cNvPr>
          <p:cNvSpPr/>
          <p:nvPr/>
        </p:nvSpPr>
        <p:spPr>
          <a:xfrm>
            <a:off x="5476240" y="2235200"/>
            <a:ext cx="2013693" cy="1325875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3E2082-AB7C-496C-B9C4-AA34FF848775}"/>
              </a:ext>
            </a:extLst>
          </p:cNvPr>
          <p:cNvSpPr txBox="1"/>
          <p:nvPr/>
        </p:nvSpPr>
        <p:spPr>
          <a:xfrm>
            <a:off x="5557520" y="2631440"/>
            <a:ext cx="1932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</a:rPr>
              <a:t>adjacentFace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73D1EEE-36FA-4371-9E24-E071384242C3}"/>
              </a:ext>
            </a:extLst>
          </p:cNvPr>
          <p:cNvSpPr/>
          <p:nvPr/>
        </p:nvSpPr>
        <p:spPr>
          <a:xfrm>
            <a:off x="8705107" y="2235200"/>
            <a:ext cx="2013693" cy="1325875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1530A-0E4C-437E-ADE8-2EAE9716A5A1}"/>
              </a:ext>
            </a:extLst>
          </p:cNvPr>
          <p:cNvSpPr txBox="1"/>
          <p:nvPr/>
        </p:nvSpPr>
        <p:spPr>
          <a:xfrm>
            <a:off x="8898147" y="2631440"/>
            <a:ext cx="16975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watershed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87FD078-14B4-41F0-832A-6D024BF07AF8}"/>
              </a:ext>
            </a:extLst>
          </p:cNvPr>
          <p:cNvSpPr/>
          <p:nvPr/>
        </p:nvSpPr>
        <p:spPr>
          <a:xfrm>
            <a:off x="1324425" y="2588545"/>
            <a:ext cx="922102" cy="629916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9EFFBD-55E5-4198-8C0D-E3675852B087}"/>
              </a:ext>
            </a:extLst>
          </p:cNvPr>
          <p:cNvSpPr txBox="1"/>
          <p:nvPr/>
        </p:nvSpPr>
        <p:spPr>
          <a:xfrm>
            <a:off x="59143" y="2659610"/>
            <a:ext cx="13805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Obj file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BF08C91-2D86-43AF-AE25-DAE9AA3E0EC8}"/>
              </a:ext>
            </a:extLst>
          </p:cNvPr>
          <p:cNvCxnSpPr>
            <a:cxnSpLocks/>
          </p:cNvCxnSpPr>
          <p:nvPr/>
        </p:nvCxnSpPr>
        <p:spPr>
          <a:xfrm>
            <a:off x="4289533" y="2499360"/>
            <a:ext cx="445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13FAC14-8894-4F11-88CA-631B67A4663D}"/>
              </a:ext>
            </a:extLst>
          </p:cNvPr>
          <p:cNvCxnSpPr>
            <a:cxnSpLocks/>
          </p:cNvCxnSpPr>
          <p:nvPr/>
        </p:nvCxnSpPr>
        <p:spPr>
          <a:xfrm>
            <a:off x="4734560" y="1828803"/>
            <a:ext cx="0" cy="67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13DF0A6-6A38-4E2F-9640-4E9A1064D332}"/>
              </a:ext>
            </a:extLst>
          </p:cNvPr>
          <p:cNvCxnSpPr>
            <a:cxnSpLocks/>
          </p:cNvCxnSpPr>
          <p:nvPr/>
        </p:nvCxnSpPr>
        <p:spPr>
          <a:xfrm>
            <a:off x="4734560" y="1828803"/>
            <a:ext cx="352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7033DB5-9B62-4F25-BF95-27C675CB6EC6}"/>
              </a:ext>
            </a:extLst>
          </p:cNvPr>
          <p:cNvCxnSpPr>
            <a:cxnSpLocks/>
          </p:cNvCxnSpPr>
          <p:nvPr/>
        </p:nvCxnSpPr>
        <p:spPr>
          <a:xfrm>
            <a:off x="8260080" y="1838963"/>
            <a:ext cx="0" cy="67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E80538F-36FC-4FC5-ABAF-4D1F2689199F}"/>
              </a:ext>
            </a:extLst>
          </p:cNvPr>
          <p:cNvCxnSpPr>
            <a:cxnSpLocks/>
          </p:cNvCxnSpPr>
          <p:nvPr/>
        </p:nvCxnSpPr>
        <p:spPr>
          <a:xfrm>
            <a:off x="8260080" y="2509520"/>
            <a:ext cx="445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3828AC1-E432-4435-8A2A-8CE56466D347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4289533" y="2898138"/>
            <a:ext cx="118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1F0D935-A0A3-4EFB-AE05-D56AFB0536D7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7489933" y="2898138"/>
            <a:ext cx="1215174" cy="1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1E0F0F1-47ED-48D9-9FE3-94ED8E1865BB}"/>
              </a:ext>
            </a:extLst>
          </p:cNvPr>
          <p:cNvSpPr txBox="1"/>
          <p:nvPr/>
        </p:nvSpPr>
        <p:spPr>
          <a:xfrm>
            <a:off x="4169626" y="2645058"/>
            <a:ext cx="1380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Vertex Indices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D354DD-FAF3-4DB1-AF1C-31A4E839705C}"/>
              </a:ext>
            </a:extLst>
          </p:cNvPr>
          <p:cNvSpPr txBox="1"/>
          <p:nvPr/>
        </p:nvSpPr>
        <p:spPr>
          <a:xfrm>
            <a:off x="7444004" y="2655218"/>
            <a:ext cx="1380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face Indices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CBFB82D-CBD5-48FE-A9CE-0639390731C7}"/>
              </a:ext>
            </a:extLst>
          </p:cNvPr>
          <p:cNvSpPr/>
          <p:nvPr/>
        </p:nvSpPr>
        <p:spPr>
          <a:xfrm>
            <a:off x="5657107" y="4846320"/>
            <a:ext cx="2013693" cy="1325875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A485FB-D463-4AF3-A71D-4992D53EEFE0}"/>
              </a:ext>
            </a:extLst>
          </p:cNvPr>
          <p:cNvSpPr txBox="1"/>
          <p:nvPr/>
        </p:nvSpPr>
        <p:spPr>
          <a:xfrm>
            <a:off x="5850147" y="5080000"/>
            <a:ext cx="16975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Rendering</a:t>
            </a:r>
          </a:p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vertex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3F209D4-87B8-4E4E-BFE7-9C091CBAEC5F}"/>
              </a:ext>
            </a:extLst>
          </p:cNvPr>
          <p:cNvCxnSpPr>
            <a:cxnSpLocks/>
          </p:cNvCxnSpPr>
          <p:nvPr/>
        </p:nvCxnSpPr>
        <p:spPr>
          <a:xfrm>
            <a:off x="4289533" y="3479800"/>
            <a:ext cx="445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DA53719-5C65-4D87-AA43-5F167FC3CFCA}"/>
              </a:ext>
            </a:extLst>
          </p:cNvPr>
          <p:cNvCxnSpPr>
            <a:cxnSpLocks/>
          </p:cNvCxnSpPr>
          <p:nvPr/>
        </p:nvCxnSpPr>
        <p:spPr>
          <a:xfrm>
            <a:off x="4724399" y="3519086"/>
            <a:ext cx="10161" cy="242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BD0D174-8E23-487A-B0B5-D1D43F9631BB}"/>
              </a:ext>
            </a:extLst>
          </p:cNvPr>
          <p:cNvCxnSpPr>
            <a:cxnSpLocks/>
          </p:cNvCxnSpPr>
          <p:nvPr/>
        </p:nvCxnSpPr>
        <p:spPr>
          <a:xfrm>
            <a:off x="4734560" y="5923992"/>
            <a:ext cx="929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C782CEA-9DE0-4879-A6C3-F011158430B3}"/>
              </a:ext>
            </a:extLst>
          </p:cNvPr>
          <p:cNvCxnSpPr>
            <a:cxnSpLocks/>
          </p:cNvCxnSpPr>
          <p:nvPr/>
        </p:nvCxnSpPr>
        <p:spPr>
          <a:xfrm>
            <a:off x="5019040" y="2907027"/>
            <a:ext cx="0" cy="268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568E1A5-4C8B-4949-852C-E38D38EE64D5}"/>
              </a:ext>
            </a:extLst>
          </p:cNvPr>
          <p:cNvSpPr txBox="1"/>
          <p:nvPr/>
        </p:nvSpPr>
        <p:spPr>
          <a:xfrm>
            <a:off x="4470983" y="5677519"/>
            <a:ext cx="1380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vertices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013C47A-4E01-47E9-BFA2-04FC4F8F3D95}"/>
              </a:ext>
            </a:extLst>
          </p:cNvPr>
          <p:cNvCxnSpPr>
            <a:cxnSpLocks/>
          </p:cNvCxnSpPr>
          <p:nvPr/>
        </p:nvCxnSpPr>
        <p:spPr>
          <a:xfrm>
            <a:off x="5036673" y="5591250"/>
            <a:ext cx="644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E6C2BBC-51E2-43CA-9C18-75769EA51201}"/>
              </a:ext>
            </a:extLst>
          </p:cNvPr>
          <p:cNvSpPr txBox="1"/>
          <p:nvPr/>
        </p:nvSpPr>
        <p:spPr>
          <a:xfrm>
            <a:off x="5250706" y="1475453"/>
            <a:ext cx="2755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B050"/>
                </a:solidFill>
              </a:rPr>
              <a:t>Normals</a:t>
            </a:r>
            <a:r>
              <a:rPr lang="en-US" altLang="ko-KR" sz="1400" dirty="0">
                <a:solidFill>
                  <a:srgbClr val="00B050"/>
                </a:solidFill>
              </a:rPr>
              <a:t>, normal Indices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B36541F-EB9E-46B8-9765-F960EB353132}"/>
              </a:ext>
            </a:extLst>
          </p:cNvPr>
          <p:cNvCxnSpPr>
            <a:cxnSpLocks/>
          </p:cNvCxnSpPr>
          <p:nvPr/>
        </p:nvCxnSpPr>
        <p:spPr>
          <a:xfrm>
            <a:off x="5019040" y="3779523"/>
            <a:ext cx="324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9F537F3-CBBB-413C-8868-E5A673A3EB93}"/>
              </a:ext>
            </a:extLst>
          </p:cNvPr>
          <p:cNvCxnSpPr>
            <a:cxnSpLocks/>
          </p:cNvCxnSpPr>
          <p:nvPr/>
        </p:nvCxnSpPr>
        <p:spPr>
          <a:xfrm>
            <a:off x="8249920" y="3289581"/>
            <a:ext cx="0" cy="525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E917840-CDB0-4908-85B8-C75122C38341}"/>
              </a:ext>
            </a:extLst>
          </p:cNvPr>
          <p:cNvCxnSpPr>
            <a:cxnSpLocks/>
          </p:cNvCxnSpPr>
          <p:nvPr/>
        </p:nvCxnSpPr>
        <p:spPr>
          <a:xfrm>
            <a:off x="8249920" y="3289581"/>
            <a:ext cx="445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029921F-4685-46DB-9BBC-74F6595FDFDB}"/>
              </a:ext>
            </a:extLst>
          </p:cNvPr>
          <p:cNvCxnSpPr>
            <a:cxnSpLocks/>
          </p:cNvCxnSpPr>
          <p:nvPr/>
        </p:nvCxnSpPr>
        <p:spPr>
          <a:xfrm>
            <a:off x="10718800" y="2895879"/>
            <a:ext cx="445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E6CF17E-6541-4638-A7A6-4CB6BA4C01B2}"/>
              </a:ext>
            </a:extLst>
          </p:cNvPr>
          <p:cNvCxnSpPr>
            <a:cxnSpLocks/>
          </p:cNvCxnSpPr>
          <p:nvPr/>
        </p:nvCxnSpPr>
        <p:spPr>
          <a:xfrm>
            <a:off x="11163827" y="2883182"/>
            <a:ext cx="0" cy="135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2E37443-C786-4A7F-B71E-4F17D24F5534}"/>
              </a:ext>
            </a:extLst>
          </p:cNvPr>
          <p:cNvCxnSpPr>
            <a:cxnSpLocks/>
          </p:cNvCxnSpPr>
          <p:nvPr/>
        </p:nvCxnSpPr>
        <p:spPr>
          <a:xfrm>
            <a:off x="5476240" y="4236720"/>
            <a:ext cx="5687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4A19083-52B8-4D4F-9B49-AF13F806DAFB}"/>
              </a:ext>
            </a:extLst>
          </p:cNvPr>
          <p:cNvCxnSpPr>
            <a:cxnSpLocks/>
          </p:cNvCxnSpPr>
          <p:nvPr/>
        </p:nvCxnSpPr>
        <p:spPr>
          <a:xfrm flipH="1">
            <a:off x="5464067" y="4236720"/>
            <a:ext cx="12173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E264529-0339-436F-857A-8F92276BA536}"/>
              </a:ext>
            </a:extLst>
          </p:cNvPr>
          <p:cNvCxnSpPr>
            <a:cxnSpLocks/>
          </p:cNvCxnSpPr>
          <p:nvPr/>
        </p:nvCxnSpPr>
        <p:spPr>
          <a:xfrm>
            <a:off x="5464067" y="5242560"/>
            <a:ext cx="199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0CEEF6C-8909-42BB-B00D-EDBDA0DFB6FF}"/>
              </a:ext>
            </a:extLst>
          </p:cNvPr>
          <p:cNvSpPr txBox="1"/>
          <p:nvPr/>
        </p:nvSpPr>
        <p:spPr>
          <a:xfrm>
            <a:off x="8083500" y="3937129"/>
            <a:ext cx="1380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B050"/>
                </a:solidFill>
              </a:rPr>
              <a:t>Ws_label</a:t>
            </a:r>
            <a:endParaRPr lang="en-US" altLang="ko-KR" sz="1400" dirty="0">
              <a:solidFill>
                <a:srgbClr val="00B050"/>
              </a:solidFill>
            </a:endParaRPr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A25B729F-EDBA-4EB9-B3EB-5D61A444C2B1}"/>
              </a:ext>
            </a:extLst>
          </p:cNvPr>
          <p:cNvSpPr/>
          <p:nvPr/>
        </p:nvSpPr>
        <p:spPr>
          <a:xfrm>
            <a:off x="7881881" y="5201491"/>
            <a:ext cx="922102" cy="629916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7B7F515-617C-4A36-9C43-408317B3C958}"/>
              </a:ext>
            </a:extLst>
          </p:cNvPr>
          <p:cNvSpPr txBox="1"/>
          <p:nvPr/>
        </p:nvSpPr>
        <p:spPr>
          <a:xfrm>
            <a:off x="8849359" y="5061103"/>
            <a:ext cx="2438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/>
              <a:t>object </a:t>
            </a:r>
            <a:r>
              <a:rPr lang="en-US" altLang="ko-KR" sz="2500" dirty="0"/>
              <a:t>segmentation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9DDAD90-5C5B-4A97-939E-33D7D70618CE}"/>
              </a:ext>
            </a:extLst>
          </p:cNvPr>
          <p:cNvSpPr/>
          <p:nvPr/>
        </p:nvSpPr>
        <p:spPr>
          <a:xfrm>
            <a:off x="4987976" y="3728723"/>
            <a:ext cx="91296" cy="9129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7E73350-DEC8-417A-B6A4-64EA3647C120}"/>
              </a:ext>
            </a:extLst>
          </p:cNvPr>
          <p:cNvSpPr/>
          <p:nvPr/>
        </p:nvSpPr>
        <p:spPr>
          <a:xfrm>
            <a:off x="4977816" y="2865123"/>
            <a:ext cx="91296" cy="9129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1665</TotalTime>
  <Words>1930</Words>
  <Application>Microsoft Office PowerPoint</Application>
  <PresentationFormat>와이드스크린</PresentationFormat>
  <Paragraphs>305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윤영식</cp:lastModifiedBy>
  <cp:revision>230</cp:revision>
  <dcterms:created xsi:type="dcterms:W3CDTF">2015-01-21T11:35:38Z</dcterms:created>
  <dcterms:modified xsi:type="dcterms:W3CDTF">2021-05-01T09:55:11Z</dcterms:modified>
</cp:coreProperties>
</file>