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7" r:id="rId6"/>
    <p:sldId id="279" r:id="rId7"/>
    <p:sldId id="278" r:id="rId8"/>
    <p:sldId id="261" r:id="rId9"/>
    <p:sldId id="262" r:id="rId10"/>
    <p:sldId id="271" r:id="rId11"/>
    <p:sldId id="267" r:id="rId12"/>
    <p:sldId id="268" r:id="rId13"/>
    <p:sldId id="269" r:id="rId14"/>
    <p:sldId id="270" r:id="rId15"/>
    <p:sldId id="272" r:id="rId16"/>
    <p:sldId id="281" r:id="rId17"/>
    <p:sldId id="273" r:id="rId18"/>
    <p:sldId id="274" r:id="rId19"/>
    <p:sldId id="275" r:id="rId20"/>
    <p:sldId id="276" r:id="rId21"/>
    <p:sldId id="264" r:id="rId22"/>
    <p:sldId id="28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bba174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bba174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ba17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ba17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bba174b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bba174b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bba174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bba174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bba174b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bba174b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bba174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bba174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주어진 </a:t>
            </a:r>
            <a:r>
              <a:rPr lang="en-US" altLang="ko" dirty="0"/>
              <a:t>data</a:t>
            </a:r>
            <a:r>
              <a:rPr lang="ko-KR" altLang="en-US" dirty="0"/>
              <a:t>가 온전한 </a:t>
            </a:r>
            <a:r>
              <a:rPr lang="en-US" altLang="ko" dirty="0"/>
              <a:t>fashion MNIST</a:t>
            </a:r>
            <a:r>
              <a:rPr lang="ko-KR" altLang="en-US" dirty="0"/>
              <a:t>가 아니므로 기존의 모델도 주어진 데이터셋으로 학습시키고 </a:t>
            </a:r>
            <a:r>
              <a:rPr lang="ko-KR" altLang="en-US" dirty="0" err="1"/>
              <a:t>평가해야한다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" sz="1100" dirty="0">
                <a:solidFill>
                  <a:srgbClr val="222222"/>
                </a:solidFill>
                <a:highlight>
                  <a:srgbClr val="FFFFFF"/>
                </a:highlight>
              </a:rPr>
              <a:t>https://github.com/zalandoresearch/fashion-mnist(Xiao, Han, Kashif Rasul, and Roland </a:t>
            </a:r>
            <a:r>
              <a:rPr lang="en-US" altLang="ko" sz="1100" dirty="0" err="1">
                <a:solidFill>
                  <a:srgbClr val="222222"/>
                </a:solidFill>
                <a:highlight>
                  <a:srgbClr val="FFFFFF"/>
                </a:highlight>
              </a:rPr>
              <a:t>Vollgraf</a:t>
            </a:r>
            <a:r>
              <a:rPr lang="en-US" altLang="ko" sz="1100" dirty="0">
                <a:solidFill>
                  <a:srgbClr val="222222"/>
                </a:solidFill>
                <a:highlight>
                  <a:srgbClr val="FFFFFF"/>
                </a:highlight>
              </a:rPr>
              <a:t>. "Fashion-</a:t>
            </a:r>
            <a:r>
              <a:rPr lang="en-US" altLang="ko" sz="1100" dirty="0" err="1">
                <a:solidFill>
                  <a:srgbClr val="222222"/>
                </a:solidFill>
                <a:highlight>
                  <a:srgbClr val="FFFFFF"/>
                </a:highlight>
              </a:rPr>
              <a:t>mnist</a:t>
            </a:r>
            <a:r>
              <a:rPr lang="en-US" altLang="ko" sz="1100" dirty="0">
                <a:solidFill>
                  <a:srgbClr val="222222"/>
                </a:solidFill>
                <a:highlight>
                  <a:srgbClr val="FFFFFF"/>
                </a:highlight>
              </a:rPr>
              <a:t>: a novel image dataset for benchmarking machine learning algorithms.")</a:t>
            </a:r>
            <a:r>
              <a:rPr lang="ko-KR" alt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을 레퍼런스로 하여 평가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HoG</a:t>
            </a:r>
            <a:r>
              <a:rPr lang="en-US" altLang="ko" dirty="0"/>
              <a:t> Voting-Classifier</a:t>
            </a:r>
            <a:br>
              <a:rPr lang="en-US" altLang="ko" dirty="0"/>
            </a:br>
            <a:r>
              <a:rPr lang="en-US" altLang="ko" dirty="0"/>
              <a:t> </a:t>
            </a:r>
            <a:r>
              <a:rPr lang="en-US" altLang="ko" sz="3200" dirty="0"/>
              <a:t>in coarse-refine step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2" y="326084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19101381 </a:t>
            </a:r>
            <a:r>
              <a:rPr lang="ko-KR" altLang="en-US" dirty="0"/>
              <a:t>윤영식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6DF25-8D9F-4FCD-98EC-C7904631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 err="1"/>
              <a:t>하이퍼</a:t>
            </a:r>
            <a:r>
              <a:rPr lang="ko-KR" altLang="en-US" dirty="0"/>
              <a:t> 파라미터 탐색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36EC5-9244-4D49-803B-1D8AEB6E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70" y="1446499"/>
            <a:ext cx="544906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8B7BB-2142-4339-8498-882638BE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Coarse classifier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368ED-3F10-4B7D-86EF-F6934F71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7" y="1689603"/>
            <a:ext cx="8478433" cy="1886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C41C0-D2CE-4FD7-8186-A68BD162047C}"/>
              </a:ext>
            </a:extLst>
          </p:cNvPr>
          <p:cNvSpPr txBox="1"/>
          <p:nvPr/>
        </p:nvSpPr>
        <p:spPr>
          <a:xfrm>
            <a:off x="3657600" y="4281054"/>
            <a:ext cx="1828800" cy="31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일치율</a:t>
            </a:r>
            <a:r>
              <a:rPr lang="ko-KR" altLang="en-US" dirty="0"/>
              <a:t> 평균</a:t>
            </a:r>
            <a:r>
              <a:rPr lang="en-US" altLang="ko-KR" dirty="0"/>
              <a:t>: 0.991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5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CB83-71D8-47C9-8106-6384AB52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Refine classifier - Top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FE39E-9E22-479F-B691-B5BBE03F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" y="1728147"/>
            <a:ext cx="8739467" cy="2404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BF2F2-3FDE-40CE-8637-E5623F1A8AC1}"/>
              </a:ext>
            </a:extLst>
          </p:cNvPr>
          <p:cNvSpPr txBox="1"/>
          <p:nvPr/>
        </p:nvSpPr>
        <p:spPr>
          <a:xfrm>
            <a:off x="3657600" y="4281054"/>
            <a:ext cx="1828800" cy="31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일치율</a:t>
            </a:r>
            <a:r>
              <a:rPr lang="ko-KR" altLang="en-US" dirty="0"/>
              <a:t> 평균</a:t>
            </a:r>
            <a:r>
              <a:rPr lang="en-US" altLang="ko-KR" dirty="0"/>
              <a:t>: 0.8029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55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CB83-71D8-47C9-8106-6384AB52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Refine classifier - Else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B1F5D-2155-4E83-B97F-1263B30D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514815"/>
            <a:ext cx="8832300" cy="2113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6A20B-8BED-4616-8D16-CC7A2532B762}"/>
              </a:ext>
            </a:extLst>
          </p:cNvPr>
          <p:cNvSpPr txBox="1"/>
          <p:nvPr/>
        </p:nvSpPr>
        <p:spPr>
          <a:xfrm>
            <a:off x="3657600" y="4125775"/>
            <a:ext cx="1828800" cy="31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일치율</a:t>
            </a:r>
            <a:r>
              <a:rPr lang="ko-KR" altLang="en-US" dirty="0"/>
              <a:t> 평균</a:t>
            </a:r>
            <a:r>
              <a:rPr lang="en-US" altLang="ko-KR" dirty="0"/>
              <a:t>: 0.9668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3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56329-392A-4037-A9AA-F920875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8F3E90-B310-405F-8D59-739C0B685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76234"/>
              </p:ext>
            </p:extLst>
          </p:nvPr>
        </p:nvGraphicFramePr>
        <p:xfrm>
          <a:off x="886699" y="2120526"/>
          <a:ext cx="7113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699">
                  <a:extLst>
                    <a:ext uri="{9D8B030D-6E8A-4147-A177-3AD203B41FA5}">
                      <a16:colId xmlns:a16="http://schemas.microsoft.com/office/drawing/2014/main" val="2829786790"/>
                    </a:ext>
                  </a:extLst>
                </a:gridCol>
                <a:gridCol w="1422699">
                  <a:extLst>
                    <a:ext uri="{9D8B030D-6E8A-4147-A177-3AD203B41FA5}">
                      <a16:colId xmlns:a16="http://schemas.microsoft.com/office/drawing/2014/main" val="680673347"/>
                    </a:ext>
                  </a:extLst>
                </a:gridCol>
                <a:gridCol w="1422699">
                  <a:extLst>
                    <a:ext uri="{9D8B030D-6E8A-4147-A177-3AD203B41FA5}">
                      <a16:colId xmlns:a16="http://schemas.microsoft.com/office/drawing/2014/main" val="442406671"/>
                    </a:ext>
                  </a:extLst>
                </a:gridCol>
                <a:gridCol w="1422699">
                  <a:extLst>
                    <a:ext uri="{9D8B030D-6E8A-4147-A177-3AD203B41FA5}">
                      <a16:colId xmlns:a16="http://schemas.microsoft.com/office/drawing/2014/main" val="1491094679"/>
                    </a:ext>
                  </a:extLst>
                </a:gridCol>
                <a:gridCol w="1422699">
                  <a:extLst>
                    <a:ext uri="{9D8B030D-6E8A-4147-A177-3AD203B41FA5}">
                      <a16:colId xmlns:a16="http://schemas.microsoft.com/office/drawing/2014/main" val="56253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9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1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DE41-7EC0-4050-BFDB-0F26DDC3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HoG</a:t>
            </a:r>
            <a:r>
              <a:rPr lang="ko-KR" altLang="en-US" dirty="0"/>
              <a:t>의 성능 개선 효과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19BCFA-862C-4209-A1F2-A203B1058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49415"/>
              </p:ext>
            </p:extLst>
          </p:nvPr>
        </p:nvGraphicFramePr>
        <p:xfrm>
          <a:off x="914445" y="2015490"/>
          <a:ext cx="73151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22">
                  <a:extLst>
                    <a:ext uri="{9D8B030D-6E8A-4147-A177-3AD203B41FA5}">
                      <a16:colId xmlns:a16="http://schemas.microsoft.com/office/drawing/2014/main" val="2829786790"/>
                    </a:ext>
                  </a:extLst>
                </a:gridCol>
                <a:gridCol w="1463022">
                  <a:extLst>
                    <a:ext uri="{9D8B030D-6E8A-4147-A177-3AD203B41FA5}">
                      <a16:colId xmlns:a16="http://schemas.microsoft.com/office/drawing/2014/main" val="680673347"/>
                    </a:ext>
                  </a:extLst>
                </a:gridCol>
                <a:gridCol w="1463022">
                  <a:extLst>
                    <a:ext uri="{9D8B030D-6E8A-4147-A177-3AD203B41FA5}">
                      <a16:colId xmlns:a16="http://schemas.microsoft.com/office/drawing/2014/main" val="442406671"/>
                    </a:ext>
                  </a:extLst>
                </a:gridCol>
                <a:gridCol w="1463022">
                  <a:extLst>
                    <a:ext uri="{9D8B030D-6E8A-4147-A177-3AD203B41FA5}">
                      <a16:colId xmlns:a16="http://schemas.microsoft.com/office/drawing/2014/main" val="1491094679"/>
                    </a:ext>
                  </a:extLst>
                </a:gridCol>
                <a:gridCol w="1463022">
                  <a:extLst>
                    <a:ext uri="{9D8B030D-6E8A-4147-A177-3AD203B41FA5}">
                      <a16:colId xmlns:a16="http://schemas.microsoft.com/office/drawing/2014/main" val="191401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</a:t>
                      </a:r>
                      <a:r>
                        <a:rPr lang="en-US" altLang="ko-KR" dirty="0" err="1"/>
                        <a:t>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9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Without </a:t>
                      </a:r>
                      <a:r>
                        <a:rPr lang="en-US" altLang="ko-KR" dirty="0" err="1"/>
                        <a:t>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4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262A09-7CE5-45E5-A666-1154088816FC}"/>
              </a:ext>
            </a:extLst>
          </p:cNvPr>
          <p:cNvSpPr txBox="1"/>
          <p:nvPr/>
        </p:nvSpPr>
        <p:spPr>
          <a:xfrm>
            <a:off x="1756993" y="3730752"/>
            <a:ext cx="5887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HoG</a:t>
            </a:r>
            <a:r>
              <a:rPr lang="ko-KR" altLang="en-US" dirty="0"/>
              <a:t>를 적용한 모델의 </a:t>
            </a:r>
            <a:r>
              <a:rPr lang="en-US" altLang="ko-KR" dirty="0"/>
              <a:t>Accuracy</a:t>
            </a:r>
            <a:r>
              <a:rPr lang="ko-KR" altLang="en-US" dirty="0"/>
              <a:t>가 약 </a:t>
            </a:r>
            <a:r>
              <a:rPr lang="en-US" altLang="ko-KR" dirty="0"/>
              <a:t>0.01 </a:t>
            </a:r>
            <a:r>
              <a:rPr lang="ko-KR" altLang="en-US" dirty="0"/>
              <a:t>더 높았다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뚜렷한 성능 개선이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7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4FDC-B786-461D-923F-C03B151B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Multi-step</a:t>
            </a:r>
            <a:r>
              <a:rPr lang="ko-KR" altLang="en-US" dirty="0"/>
              <a:t>의 성능 개선 효과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32C20-E265-4F2B-98BC-5777ABEB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923"/>
            <a:ext cx="9144000" cy="1255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1F01FC-F89D-42AC-B981-A4DA472B518C}"/>
              </a:ext>
            </a:extLst>
          </p:cNvPr>
          <p:cNvSpPr txBox="1"/>
          <p:nvPr/>
        </p:nvSpPr>
        <p:spPr>
          <a:xfrm>
            <a:off x="3133344" y="3377184"/>
            <a:ext cx="295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Without multi-step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7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9B0B4-8FF9-47B5-9EE7-ACDBCDF4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Multi-step</a:t>
            </a:r>
            <a:r>
              <a:rPr lang="ko-KR" altLang="en-US" dirty="0"/>
              <a:t>의 성능 개선 효과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0EC04B7-9FE1-4CBB-B08D-4C2D0A6D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15691"/>
              </p:ext>
            </p:extLst>
          </p:nvPr>
        </p:nvGraphicFramePr>
        <p:xfrm>
          <a:off x="621803" y="1710690"/>
          <a:ext cx="8035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36">
                  <a:extLst>
                    <a:ext uri="{9D8B030D-6E8A-4147-A177-3AD203B41FA5}">
                      <a16:colId xmlns:a16="http://schemas.microsoft.com/office/drawing/2014/main" val="2829786790"/>
                    </a:ext>
                  </a:extLst>
                </a:gridCol>
                <a:gridCol w="1607136">
                  <a:extLst>
                    <a:ext uri="{9D8B030D-6E8A-4147-A177-3AD203B41FA5}">
                      <a16:colId xmlns:a16="http://schemas.microsoft.com/office/drawing/2014/main" val="680673347"/>
                    </a:ext>
                  </a:extLst>
                </a:gridCol>
                <a:gridCol w="1607136">
                  <a:extLst>
                    <a:ext uri="{9D8B030D-6E8A-4147-A177-3AD203B41FA5}">
                      <a16:colId xmlns:a16="http://schemas.microsoft.com/office/drawing/2014/main" val="442406671"/>
                    </a:ext>
                  </a:extLst>
                </a:gridCol>
                <a:gridCol w="1607136">
                  <a:extLst>
                    <a:ext uri="{9D8B030D-6E8A-4147-A177-3AD203B41FA5}">
                      <a16:colId xmlns:a16="http://schemas.microsoft.com/office/drawing/2014/main" val="1491094679"/>
                    </a:ext>
                  </a:extLst>
                </a:gridCol>
                <a:gridCol w="1607136">
                  <a:extLst>
                    <a:ext uri="{9D8B030D-6E8A-4147-A177-3AD203B41FA5}">
                      <a16:colId xmlns:a16="http://schemas.microsoft.com/office/drawing/2014/main" val="2590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Multi-step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9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Without Multi-step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4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D6AA8-5DD4-47F5-99BA-F58EB57C117C}"/>
              </a:ext>
            </a:extLst>
          </p:cNvPr>
          <p:cNvSpPr txBox="1"/>
          <p:nvPr/>
        </p:nvSpPr>
        <p:spPr>
          <a:xfrm>
            <a:off x="845125" y="3486598"/>
            <a:ext cx="7820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두 모델의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 평균은 </a:t>
            </a:r>
            <a:r>
              <a:rPr lang="en-US" altLang="ko-KR" sz="1600" dirty="0"/>
              <a:t>0.8777</a:t>
            </a:r>
            <a:r>
              <a:rPr lang="ko-KR" altLang="en-US" sz="1600" dirty="0"/>
              <a:t>로 같다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다만 </a:t>
            </a:r>
            <a:r>
              <a:rPr lang="en-US" altLang="ko-KR" sz="1600" dirty="0"/>
              <a:t>25</a:t>
            </a:r>
            <a:r>
              <a:rPr lang="ko-KR" altLang="en-US" sz="1600" dirty="0"/>
              <a:t>개의 </a:t>
            </a:r>
            <a:r>
              <a:rPr lang="en-US" altLang="ko-KR" sz="1600" dirty="0"/>
              <a:t>Random State(0~24)</a:t>
            </a:r>
            <a:r>
              <a:rPr lang="ko-KR" altLang="en-US" sz="1600" dirty="0"/>
              <a:t>에 대해서 실행한 경우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multi-step </a:t>
            </a:r>
            <a:r>
              <a:rPr lang="ko-KR" altLang="en-US" sz="1600" dirty="0"/>
              <a:t>모델이 </a:t>
            </a:r>
            <a:r>
              <a:rPr lang="en-US" altLang="ko-KR" sz="1600" dirty="0"/>
              <a:t>0.8786(</a:t>
            </a:r>
            <a:r>
              <a:rPr lang="ko-KR" altLang="en-US" sz="1600" dirty="0"/>
              <a:t>최고 성능</a:t>
            </a:r>
            <a:r>
              <a:rPr lang="en-US" altLang="ko-KR" sz="1600" dirty="0"/>
              <a:t>:0.8876)</a:t>
            </a:r>
            <a:r>
              <a:rPr lang="ko-KR" altLang="en-US" sz="1600" dirty="0"/>
              <a:t>이고 일반 모델은 </a:t>
            </a:r>
            <a:r>
              <a:rPr lang="en-US" altLang="ko-KR" sz="1600" dirty="0"/>
              <a:t>0.8776(</a:t>
            </a:r>
            <a:r>
              <a:rPr lang="ko-KR" altLang="en-US" sz="1600" dirty="0"/>
              <a:t>최고 성능</a:t>
            </a:r>
            <a:r>
              <a:rPr lang="en-US" altLang="ko-KR" sz="1600" dirty="0"/>
              <a:t>:0.8846)</a:t>
            </a:r>
            <a:r>
              <a:rPr lang="ko-KR" altLang="en-US" sz="1600" dirty="0"/>
              <a:t>으로 </a:t>
            </a:r>
            <a:r>
              <a:rPr lang="en-US" altLang="ko-KR" sz="1600" dirty="0"/>
              <a:t>multi-step</a:t>
            </a:r>
            <a:r>
              <a:rPr lang="ko-KR" altLang="en-US" sz="1600" dirty="0"/>
              <a:t> 모델이 조금 더 좋은 성능을 보여주고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05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9B0B4-8FF9-47B5-9EE7-ACDBCDF4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Voting-classifier</a:t>
            </a:r>
            <a:r>
              <a:rPr lang="ko-KR" altLang="en-US" dirty="0"/>
              <a:t>의 성능 개선 효과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0EC04B7-9FE1-4CBB-B08D-4C2D0A6D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99017"/>
              </p:ext>
            </p:extLst>
          </p:nvPr>
        </p:nvGraphicFramePr>
        <p:xfrm>
          <a:off x="974557" y="2015490"/>
          <a:ext cx="6878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829786790"/>
                    </a:ext>
                  </a:extLst>
                </a:gridCol>
                <a:gridCol w="1143955">
                  <a:extLst>
                    <a:ext uri="{9D8B030D-6E8A-4147-A177-3AD203B41FA5}">
                      <a16:colId xmlns:a16="http://schemas.microsoft.com/office/drawing/2014/main" val="680673347"/>
                    </a:ext>
                  </a:extLst>
                </a:gridCol>
                <a:gridCol w="1375687">
                  <a:extLst>
                    <a:ext uri="{9D8B030D-6E8A-4147-A177-3AD203B41FA5}">
                      <a16:colId xmlns:a16="http://schemas.microsoft.com/office/drawing/2014/main" val="442406671"/>
                    </a:ext>
                  </a:extLst>
                </a:gridCol>
                <a:gridCol w="1375687">
                  <a:extLst>
                    <a:ext uri="{9D8B030D-6E8A-4147-A177-3AD203B41FA5}">
                      <a16:colId xmlns:a16="http://schemas.microsoft.com/office/drawing/2014/main" val="1491094679"/>
                    </a:ext>
                  </a:extLst>
                </a:gridCol>
                <a:gridCol w="1375687">
                  <a:extLst>
                    <a:ext uri="{9D8B030D-6E8A-4147-A177-3AD203B41FA5}">
                      <a16:colId xmlns:a16="http://schemas.microsoft.com/office/drawing/2014/main" val="228082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Voting-classifier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9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4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97DC18-F684-4F81-BDA1-979E32814482}"/>
              </a:ext>
            </a:extLst>
          </p:cNvPr>
          <p:cNvSpPr txBox="1"/>
          <p:nvPr/>
        </p:nvSpPr>
        <p:spPr>
          <a:xfrm>
            <a:off x="1470080" y="3647625"/>
            <a:ext cx="5887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Voting-classifier</a:t>
            </a:r>
            <a:r>
              <a:rPr lang="ko-KR" altLang="en-US" dirty="0"/>
              <a:t> 모델의 </a:t>
            </a:r>
            <a:r>
              <a:rPr lang="en-US" altLang="ko-KR" dirty="0"/>
              <a:t>Accuracy</a:t>
            </a:r>
            <a:r>
              <a:rPr lang="ko-KR" altLang="en-US" dirty="0"/>
              <a:t>가 약 </a:t>
            </a:r>
            <a:r>
              <a:rPr lang="en-US" altLang="ko-KR" dirty="0"/>
              <a:t>0.005 </a:t>
            </a:r>
            <a:r>
              <a:rPr lang="ko-KR" altLang="en-US" dirty="0"/>
              <a:t>더 높았다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성능 개선이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94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5B47-0380-7D41-B993-5494139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ko-Kore-KR" dirty="0"/>
              <a:t>Data augmentation</a:t>
            </a:r>
            <a:r>
              <a:rPr kumimoji="1" lang="ko-KR" altLang="en-US" dirty="0"/>
              <a:t>의 성능 개선 효과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B7630-4C6B-AB4F-B0A4-CFE003F0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6" y="1274945"/>
            <a:ext cx="7924800" cy="30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2424" y="1152475"/>
            <a:ext cx="8693755" cy="384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높은 정확도로 분류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딥러닝 기술 (ex:CNN)을 사용할 수 없다. 즉 수업에서 사용한 기계학습 알고리즘만 사용가능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다른 머신러닝 딥러닝 기술과 비교하여 설계한 분류기를 평가한다.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129</a:t>
            </a:r>
            <a:r>
              <a:rPr lang="ko-KR" altLang="en-US" dirty="0"/>
              <a:t>개의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사용하지 않은 분류기에서 최고 성능은 </a:t>
            </a:r>
            <a:r>
              <a:rPr lang="en-US" altLang="ko-KR" dirty="0"/>
              <a:t>0.8626</a:t>
            </a:r>
            <a:r>
              <a:rPr lang="ko-KR" altLang="en-US" dirty="0"/>
              <a:t>이므로 이를 뛰어넘는 것이 목표이다</a:t>
            </a:r>
            <a:r>
              <a:rPr lang="en-US" altLang="ko-KR" dirty="0"/>
              <a:t>.(https://github.com/zalandoresearch/fashion-mnist/tree/master/benchmark)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5B47-0380-7D41-B993-5494139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ko-Kore-KR" dirty="0"/>
              <a:t>Data augmentation</a:t>
            </a:r>
            <a:r>
              <a:rPr kumimoji="1" lang="ko-KR" altLang="en-US" dirty="0"/>
              <a:t>의 성능 개선 효과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2E7E1C-F7FC-CA4C-9254-BE6153A7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377"/>
              </p:ext>
            </p:extLst>
          </p:nvPr>
        </p:nvGraphicFramePr>
        <p:xfrm>
          <a:off x="414800" y="2015490"/>
          <a:ext cx="7997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90">
                  <a:extLst>
                    <a:ext uri="{9D8B030D-6E8A-4147-A177-3AD203B41FA5}">
                      <a16:colId xmlns:a16="http://schemas.microsoft.com/office/drawing/2014/main" val="2829786790"/>
                    </a:ext>
                  </a:extLst>
                </a:gridCol>
                <a:gridCol w="1599590">
                  <a:extLst>
                    <a:ext uri="{9D8B030D-6E8A-4147-A177-3AD203B41FA5}">
                      <a16:colId xmlns:a16="http://schemas.microsoft.com/office/drawing/2014/main" val="680673347"/>
                    </a:ext>
                  </a:extLst>
                </a:gridCol>
                <a:gridCol w="1599590">
                  <a:extLst>
                    <a:ext uri="{9D8B030D-6E8A-4147-A177-3AD203B41FA5}">
                      <a16:colId xmlns:a16="http://schemas.microsoft.com/office/drawing/2014/main" val="442406671"/>
                    </a:ext>
                  </a:extLst>
                </a:gridCol>
                <a:gridCol w="1599590">
                  <a:extLst>
                    <a:ext uri="{9D8B030D-6E8A-4147-A177-3AD203B41FA5}">
                      <a16:colId xmlns:a16="http://schemas.microsoft.com/office/drawing/2014/main" val="1491094679"/>
                    </a:ext>
                  </a:extLst>
                </a:gridCol>
                <a:gridCol w="1599590">
                  <a:extLst>
                    <a:ext uri="{9D8B030D-6E8A-4147-A177-3AD203B41FA5}">
                      <a16:colId xmlns:a16="http://schemas.microsoft.com/office/drawing/2014/main" val="296487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Without augment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9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augment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4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9C04DD-8120-BF4A-ABA5-71ABA7E8A611}"/>
              </a:ext>
            </a:extLst>
          </p:cNvPr>
          <p:cNvSpPr txBox="1"/>
          <p:nvPr/>
        </p:nvSpPr>
        <p:spPr>
          <a:xfrm>
            <a:off x="1470080" y="3647625"/>
            <a:ext cx="5887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을 적용했을 때 성능이 더 떨어졌다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Dataloader</a:t>
            </a:r>
            <a:r>
              <a:rPr lang="ko-KR" altLang="en-US" dirty="0" err="1"/>
              <a:t>를</a:t>
            </a:r>
            <a:r>
              <a:rPr lang="ko-KR" altLang="en-US" dirty="0"/>
              <a:t> 제대로 사용한다면 이론대로 성능이 향상될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63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평가</a:t>
            </a:r>
            <a:endParaRPr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14A689-7D1D-4EC3-A4DA-62A367FE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41212"/>
              </p:ext>
            </p:extLst>
          </p:nvPr>
        </p:nvGraphicFramePr>
        <p:xfrm>
          <a:off x="1536765" y="1156409"/>
          <a:ext cx="6070470" cy="38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2859815109"/>
                    </a:ext>
                  </a:extLst>
                </a:gridCol>
                <a:gridCol w="3063664">
                  <a:extLst>
                    <a:ext uri="{9D8B030D-6E8A-4147-A177-3AD203B41FA5}">
                      <a16:colId xmlns:a16="http://schemas.microsoft.com/office/drawing/2014/main" val="3636844463"/>
                    </a:ext>
                  </a:extLst>
                </a:gridCol>
                <a:gridCol w="1451762">
                  <a:extLst>
                    <a:ext uri="{9D8B030D-6E8A-4147-A177-3AD203B41FA5}">
                      <a16:colId xmlns:a16="http://schemas.microsoft.com/office/drawing/2014/main" val="1731684472"/>
                    </a:ext>
                  </a:extLst>
                </a:gridCol>
              </a:tblGrid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Preprocessing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</a:t>
                      </a:r>
                      <a:r>
                        <a:rPr lang="en-US" altLang="ko-KR" dirty="0" err="1"/>
                        <a:t>avr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80614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081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scaler, </a:t>
                      </a:r>
                      <a:r>
                        <a:rPr lang="en-US" altLang="ko-KR" dirty="0" err="1"/>
                        <a:t>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0369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692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04365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55038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 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5381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 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scaler, </a:t>
                      </a:r>
                      <a:r>
                        <a:rPr lang="en-US" altLang="ko-KR" dirty="0" err="1"/>
                        <a:t>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342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Multi-step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1761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Multi-step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scaler, Data </a:t>
                      </a:r>
                      <a:r>
                        <a:rPr lang="en-US" altLang="ko-KR" dirty="0" err="1"/>
                        <a:t>augment,HoG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91679"/>
                  </a:ext>
                </a:extLst>
              </a:tr>
              <a:tr h="322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Our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Standard scaler, </a:t>
                      </a:r>
                      <a:r>
                        <a:rPr lang="en-US" altLang="ko-KR" dirty="0" err="1"/>
                        <a:t>HoG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31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E9CD-B42C-4BBF-B0FE-0625890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72446-EBE2-4EBC-AB2F-483143D18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https://github.com/bbangsik13/machine_learning_term_project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MNIST vs Fashion MNIST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57125" y="3370400"/>
            <a:ext cx="84753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MAP의 clustering이 깔끔한 MNIST와 달리, Fashion MNIST의 UMAP을 보면 (Shirt &amp; Coat &amp; Dress &amp; Pullover(sweater) &amp; T-shirt)을 분류하기 힘들다는 것을 알 수 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특히 shirt는 경계를 구분하기 어렵다.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00" y="1126975"/>
            <a:ext cx="2838004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450" y="1069800"/>
            <a:ext cx="2599698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Coarse refine step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739426" y="1287862"/>
            <a:ext cx="4092874" cy="352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이전 슬라이드에서</a:t>
            </a:r>
            <a:r>
              <a:rPr lang="ko-KR" altLang="en-US" dirty="0"/>
              <a:t>도</a:t>
            </a:r>
            <a:r>
              <a:rPr lang="ko" dirty="0"/>
              <a:t> 봤듯이 (Shirt, Coat, Dress, sweater, T-shirt)의 분류가 잘 안 된다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분류가 잘 안 되는 </a:t>
            </a:r>
            <a:r>
              <a:rPr lang="en-US" altLang="ko-KR" dirty="0"/>
              <a:t>class</a:t>
            </a:r>
            <a:r>
              <a:rPr lang="ko-KR" altLang="en-US" dirty="0"/>
              <a:t>끼리 따로 학습시키는 것이 유리할 것이다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dirty="0"/>
              <a:t>따라서 일차적으로 분류가 잘 안 되는 </a:t>
            </a:r>
            <a:r>
              <a:rPr lang="en-US" altLang="ko-KR" dirty="0"/>
              <a:t>class</a:t>
            </a:r>
            <a:r>
              <a:rPr lang="ko-KR" altLang="en-US" dirty="0"/>
              <a:t>끼리 묶은 후 그 안에서 다시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017725"/>
            <a:ext cx="4222426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5C01-DEBE-430D-82AE-75346C91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HoG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C2353D-03B9-4B40-88FB-1CF97960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5" y="1004760"/>
            <a:ext cx="5763429" cy="267689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1AEF25D-7726-4102-B1B1-F114EA62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681660"/>
            <a:ext cx="8520600" cy="75179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altLang="ko-KR" dirty="0"/>
              <a:t>Histogram of Gradient</a:t>
            </a:r>
          </a:p>
        </p:txBody>
      </p:sp>
    </p:spTree>
    <p:extLst>
      <p:ext uri="{BB962C8B-B14F-4D97-AF65-F5344CB8AC3E}">
        <p14:creationId xmlns:p14="http://schemas.microsoft.com/office/powerpoint/2010/main" val="363417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997E-3C9E-A84B-86E5-72A1C422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HoG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F793A-E6F9-9A4F-9237-2FE2357C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36" y="3302000"/>
            <a:ext cx="8610627" cy="1597891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각 픽셀의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 크기와 방향을 구하고 이를 셀의 히스토그램에 입력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위의 코드에서는 </a:t>
            </a:r>
            <a:r>
              <a:rPr kumimoji="1" lang="en-US" altLang="ko-KR" dirty="0"/>
              <a:t>180º(</a:t>
            </a:r>
            <a:r>
              <a:rPr kumimoji="1" lang="ko-KR" altLang="en-US" dirty="0" err="1"/>
              <a:t>반전시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360º)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등분하여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방향</a:t>
            </a:r>
            <a:r>
              <a:rPr kumimoji="1" lang="en-US" altLang="ko-KR" dirty="0"/>
              <a:t>(histogram bin)</a:t>
            </a:r>
            <a:r>
              <a:rPr kumimoji="1" lang="ko-KR" altLang="en-US" dirty="0"/>
              <a:t>을 다룬다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Gradient</a:t>
            </a:r>
            <a:r>
              <a:rPr kumimoji="1" lang="ko-KR" altLang="en-US" dirty="0"/>
              <a:t>크기는 빛의 밝기에 영향을 받으므로 블록 안에 </a:t>
            </a:r>
            <a:r>
              <a:rPr kumimoji="1" lang="ko-KR" altLang="en-US" dirty="0" err="1"/>
              <a:t>셀끼리</a:t>
            </a:r>
            <a:r>
              <a:rPr kumimoji="1" lang="ko-KR" altLang="en-US" dirty="0"/>
              <a:t> 정규화 작업을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DEF25-0BE5-B54C-956D-47215DAF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77" y="1278367"/>
            <a:ext cx="3822700" cy="176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43D72-7D8F-1F46-8C2D-EFA55426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7" y="2161017"/>
            <a:ext cx="3513859" cy="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4263-81BC-477E-89BE-ADA9ADC4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HoG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69A49-A9F8-4BD4-B96F-1E620E514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/>
              <a:t>를 통해 이미지의 </a:t>
            </a:r>
            <a:r>
              <a:rPr lang="en-US" altLang="ko-KR" dirty="0" err="1"/>
              <a:t>HoG</a:t>
            </a:r>
            <a:r>
              <a:rPr lang="en-US" altLang="ko-KR" dirty="0"/>
              <a:t> feature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SVM</a:t>
            </a:r>
            <a:r>
              <a:rPr lang="ko-KR" altLang="en-US" dirty="0"/>
              <a:t>과 결합되어 사용된다</a:t>
            </a:r>
            <a:r>
              <a:rPr lang="en-US" altLang="ko-KR" dirty="0"/>
              <a:t>.(</a:t>
            </a:r>
            <a:r>
              <a:rPr lang="en-US" altLang="ko-KR" dirty="0" err="1"/>
              <a:t>HoG</a:t>
            </a:r>
            <a:r>
              <a:rPr lang="en-US" altLang="ko-KR" dirty="0"/>
              <a:t> SVM)</a:t>
            </a:r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ko-KR" altLang="en-US" dirty="0" err="1"/>
              <a:t>픽셀값을</a:t>
            </a:r>
            <a:r>
              <a:rPr lang="ko-KR" altLang="en-US" dirty="0"/>
              <a:t> 모델에 넣는 것이 아니라 픽셀간 관계를 구해 넣으므로 성능이 향상될 것으로 기대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차원 감소 효과가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7870" y="4647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</a:t>
            </a:r>
            <a:endParaRPr dirty="0"/>
          </a:p>
        </p:txBody>
      </p:sp>
      <p:sp>
        <p:nvSpPr>
          <p:cNvPr id="88" name="Google Shape;88;p18"/>
          <p:cNvSpPr/>
          <p:nvPr/>
        </p:nvSpPr>
        <p:spPr>
          <a:xfrm>
            <a:off x="3734303" y="2737117"/>
            <a:ext cx="994943" cy="7904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Coarse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classifier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879739" y="1670159"/>
            <a:ext cx="1436100" cy="116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</a:rPr>
              <a:t>Top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classification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057280" y="2971180"/>
            <a:ext cx="528300" cy="2865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16215" y="2914379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test data</a:t>
            </a: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8105832" y="2932122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predict</a:t>
            </a:r>
            <a:endParaRPr dirty="0"/>
          </a:p>
        </p:txBody>
      </p:sp>
      <p:sp>
        <p:nvSpPr>
          <p:cNvPr id="11" name="Google Shape;95;p18">
            <a:extLst>
              <a:ext uri="{FF2B5EF4-FFF2-40B4-BE49-F238E27FC236}">
                <a16:creationId xmlns:a16="http://schemas.microsoft.com/office/drawing/2014/main" id="{5F59C4CC-1E75-4FCA-AF1D-8E7C692EB18A}"/>
              </a:ext>
            </a:extLst>
          </p:cNvPr>
          <p:cNvSpPr txBox="1"/>
          <p:nvPr/>
        </p:nvSpPr>
        <p:spPr>
          <a:xfrm>
            <a:off x="6384877" y="2868273"/>
            <a:ext cx="6405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/>
              <a:t>or</a:t>
            </a:r>
            <a:endParaRPr sz="2000" dirty="0"/>
          </a:p>
        </p:txBody>
      </p:sp>
      <p:sp>
        <p:nvSpPr>
          <p:cNvPr id="12" name="Google Shape;89;p18">
            <a:extLst>
              <a:ext uri="{FF2B5EF4-FFF2-40B4-BE49-F238E27FC236}">
                <a16:creationId xmlns:a16="http://schemas.microsoft.com/office/drawing/2014/main" id="{E5D6AD4E-6C76-42EE-A924-F8AC39AEE89F}"/>
              </a:ext>
            </a:extLst>
          </p:cNvPr>
          <p:cNvSpPr/>
          <p:nvPr/>
        </p:nvSpPr>
        <p:spPr>
          <a:xfrm>
            <a:off x="5879739" y="3347784"/>
            <a:ext cx="1436100" cy="116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Else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classification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Google Shape;95;p18">
            <a:extLst>
              <a:ext uri="{FF2B5EF4-FFF2-40B4-BE49-F238E27FC236}">
                <a16:creationId xmlns:a16="http://schemas.microsoft.com/office/drawing/2014/main" id="{5EDB7910-D8B0-4A7C-A7F0-61CDC25051D2}"/>
              </a:ext>
            </a:extLst>
          </p:cNvPr>
          <p:cNvSpPr txBox="1"/>
          <p:nvPr/>
        </p:nvSpPr>
        <p:spPr>
          <a:xfrm>
            <a:off x="6182810" y="1103935"/>
            <a:ext cx="84261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Step2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refine</a:t>
            </a:r>
            <a:endParaRPr dirty="0"/>
          </a:p>
        </p:txBody>
      </p:sp>
      <p:sp>
        <p:nvSpPr>
          <p:cNvPr id="14" name="Google Shape;88;p18">
            <a:extLst>
              <a:ext uri="{FF2B5EF4-FFF2-40B4-BE49-F238E27FC236}">
                <a16:creationId xmlns:a16="http://schemas.microsoft.com/office/drawing/2014/main" id="{87B8C418-1E23-43A6-A416-1EA9B890E74D}"/>
              </a:ext>
            </a:extLst>
          </p:cNvPr>
          <p:cNvSpPr/>
          <p:nvPr/>
        </p:nvSpPr>
        <p:spPr>
          <a:xfrm>
            <a:off x="1779788" y="2696437"/>
            <a:ext cx="994943" cy="8360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HoG</a:t>
            </a:r>
            <a:endParaRPr lang="en-US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Scaling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Google Shape;95;p18">
            <a:extLst>
              <a:ext uri="{FF2B5EF4-FFF2-40B4-BE49-F238E27FC236}">
                <a16:creationId xmlns:a16="http://schemas.microsoft.com/office/drawing/2014/main" id="{E0AC7408-BD33-44DC-8E33-1F3CA764904B}"/>
              </a:ext>
            </a:extLst>
          </p:cNvPr>
          <p:cNvSpPr txBox="1"/>
          <p:nvPr/>
        </p:nvSpPr>
        <p:spPr>
          <a:xfrm>
            <a:off x="1602068" y="2185133"/>
            <a:ext cx="16256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pre-processing</a:t>
            </a:r>
            <a:endParaRPr dirty="0"/>
          </a:p>
        </p:txBody>
      </p:sp>
      <p:sp>
        <p:nvSpPr>
          <p:cNvPr id="19" name="Google Shape;90;p18">
            <a:extLst>
              <a:ext uri="{FF2B5EF4-FFF2-40B4-BE49-F238E27FC236}">
                <a16:creationId xmlns:a16="http://schemas.microsoft.com/office/drawing/2014/main" id="{A40EB97F-2EA7-49C5-9431-9D4DE37D5B89}"/>
              </a:ext>
            </a:extLst>
          </p:cNvPr>
          <p:cNvSpPr/>
          <p:nvPr/>
        </p:nvSpPr>
        <p:spPr>
          <a:xfrm>
            <a:off x="2940955" y="2971180"/>
            <a:ext cx="528300" cy="2865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;p18">
            <a:extLst>
              <a:ext uri="{FF2B5EF4-FFF2-40B4-BE49-F238E27FC236}">
                <a16:creationId xmlns:a16="http://schemas.microsoft.com/office/drawing/2014/main" id="{89C1EB7C-54D0-4774-ADE1-C58955A8C1A3}"/>
              </a:ext>
            </a:extLst>
          </p:cNvPr>
          <p:cNvSpPr/>
          <p:nvPr/>
        </p:nvSpPr>
        <p:spPr>
          <a:xfrm>
            <a:off x="5028596" y="2719276"/>
            <a:ext cx="325765" cy="7904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2;p18">
            <a:extLst>
              <a:ext uri="{FF2B5EF4-FFF2-40B4-BE49-F238E27FC236}">
                <a16:creationId xmlns:a16="http://schemas.microsoft.com/office/drawing/2014/main" id="{DEDA0981-8D53-4BC3-836E-B6FCA948B6FF}"/>
              </a:ext>
            </a:extLst>
          </p:cNvPr>
          <p:cNvSpPr/>
          <p:nvPr/>
        </p:nvSpPr>
        <p:spPr>
          <a:xfrm>
            <a:off x="7444843" y="2737019"/>
            <a:ext cx="528300" cy="7904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;p18">
            <a:extLst>
              <a:ext uri="{FF2B5EF4-FFF2-40B4-BE49-F238E27FC236}">
                <a16:creationId xmlns:a16="http://schemas.microsoft.com/office/drawing/2014/main" id="{E3076148-75C8-4BAB-97E2-5C7F984033CE}"/>
              </a:ext>
            </a:extLst>
          </p:cNvPr>
          <p:cNvSpPr txBox="1"/>
          <p:nvPr/>
        </p:nvSpPr>
        <p:spPr>
          <a:xfrm>
            <a:off x="3819303" y="2148645"/>
            <a:ext cx="79779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Step1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coarse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pre-processing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017FE-DE05-43A2-9DC3-0CA41C74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207636"/>
            <a:ext cx="7739674" cy="3655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649</Words>
  <Application>Microsoft Office PowerPoint</Application>
  <PresentationFormat>화면 슬라이드 쇼(16:9)</PresentationFormat>
  <Paragraphs>190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HoG Voting-Classifier  in coarse-refine step</vt:lpstr>
      <vt:lpstr>목표</vt:lpstr>
      <vt:lpstr>MNIST vs Fashion MNIST</vt:lpstr>
      <vt:lpstr>Coarse refine step</vt:lpstr>
      <vt:lpstr>HoG</vt:lpstr>
      <vt:lpstr>HoG</vt:lpstr>
      <vt:lpstr>HoG</vt:lpstr>
      <vt:lpstr>모델</vt:lpstr>
      <vt:lpstr>pre-processing</vt:lpstr>
      <vt:lpstr>하이퍼 파라미터 탐색</vt:lpstr>
      <vt:lpstr>Coarse classifier</vt:lpstr>
      <vt:lpstr>Refine classifier - Top</vt:lpstr>
      <vt:lpstr>Refine classifier - Else</vt:lpstr>
      <vt:lpstr>결과</vt:lpstr>
      <vt:lpstr>HoG의 성능 개선 효과</vt:lpstr>
      <vt:lpstr>Multi-step의 성능 개선 효과</vt:lpstr>
      <vt:lpstr>Multi-step의 성능 개선 효과</vt:lpstr>
      <vt:lpstr>Voting-classifier의 성능 개선 효과</vt:lpstr>
      <vt:lpstr>Data augmentation의 성능 개선 효과</vt:lpstr>
      <vt:lpstr>Data augmentation의 성능 개선 효과</vt:lpstr>
      <vt:lpstr>평가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</dc:title>
  <cp:lastModifiedBy>윤영식</cp:lastModifiedBy>
  <cp:revision>15</cp:revision>
  <dcterms:modified xsi:type="dcterms:W3CDTF">2021-12-05T01:36:30Z</dcterms:modified>
</cp:coreProperties>
</file>