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7" r:id="rId2"/>
    <p:sldId id="256" r:id="rId3"/>
    <p:sldId id="257" r:id="rId4"/>
    <p:sldId id="258" r:id="rId5"/>
    <p:sldId id="259" r:id="rId6"/>
    <p:sldId id="261" r:id="rId7"/>
    <p:sldId id="260" r:id="rId8"/>
    <p:sldId id="262" r:id="rId9"/>
    <p:sldId id="263" r:id="rId10"/>
    <p:sldId id="264" r:id="rId11"/>
    <p:sldId id="266" r:id="rId12"/>
    <p:sldId id="265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074F99-4547-42EE-9FCD-022696AC82A3}" type="datetimeFigureOut">
              <a:rPr lang="ko-KR" altLang="en-US" smtClean="0"/>
              <a:t>2022-06-19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19C6FA-AF26-4BFB-9A28-8CA26FA502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529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SESAME discriminator</a:t>
            </a:r>
            <a:r>
              <a:rPr lang="ko-KR" altLang="en-US" dirty="0"/>
              <a:t>는 </a:t>
            </a:r>
            <a:r>
              <a:rPr lang="en-US" altLang="ko-KR" dirty="0"/>
              <a:t>SPADE</a:t>
            </a:r>
            <a:r>
              <a:rPr lang="ko-KR" altLang="en-US" dirty="0"/>
              <a:t>의 영향을 받았나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19C6FA-AF26-4BFB-9A28-8CA26FA502D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6836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Layout = segment map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19C6FA-AF26-4BFB-9A28-8CA26FA502D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7561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19C6FA-AF26-4BFB-9A28-8CA26FA502D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825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DA8442-471A-D074-8B51-744CC0DB38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1C6917-6F09-8796-FB25-79AACBB254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96F731-46C1-1D36-4BC5-F70C38DCD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F9638-751B-490D-B9CB-04F5E296FD5C}" type="datetimeFigureOut">
              <a:rPr lang="ko-KR" altLang="en-US" smtClean="0"/>
              <a:t>2022-06-19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61E670-AF74-6DFC-D564-0A953566F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71DC90-48BC-19FF-8FBC-4FE8C7F0F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43DAD-835B-48E8-81B4-27F8B65EFE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0387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AEC775-2490-D838-E54C-4C4E9B595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6C5CF81-AF1D-64BB-DAA2-F2C7CCDE22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925C60-FC03-AFE9-EDD3-2D2DFDC9B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F9638-751B-490D-B9CB-04F5E296FD5C}" type="datetimeFigureOut">
              <a:rPr lang="ko-KR" altLang="en-US" smtClean="0"/>
              <a:t>2022-06-19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AE2057-8B98-FC09-A17D-174D1B9C9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71A3E6-7F2D-726A-1DB5-3898C8C8D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43DAD-835B-48E8-81B4-27F8B65EFE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547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680F391-5F3A-87CC-F06C-CFB3418367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6D4B939-443D-AEF3-828A-EB6DCAFEA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04D939-085C-C09A-D2C3-6C0E261D4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F9638-751B-490D-B9CB-04F5E296FD5C}" type="datetimeFigureOut">
              <a:rPr lang="ko-KR" altLang="en-US" smtClean="0"/>
              <a:t>2022-06-19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031279-31DF-5D87-97E6-C75AE6EFC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31D410-B9C7-6573-F782-93F4DFF73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43DAD-835B-48E8-81B4-27F8B65EFE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651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F769F1-3C21-31A5-A27A-D3773A9FD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DD1B5A-D4FA-8061-FC19-4D6225790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407EF7-C6E1-27BD-1120-AC8510ABF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F9638-751B-490D-B9CB-04F5E296FD5C}" type="datetimeFigureOut">
              <a:rPr lang="ko-KR" altLang="en-US" smtClean="0"/>
              <a:t>2022-06-19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81A8CE-0BC4-DD79-F1B6-5B3BEC9CB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350D4E-F5EC-5BD2-8299-06BA92583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43DAD-835B-48E8-81B4-27F8B65EFE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546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BA1D45-1DF2-6C13-6AF5-57E7C5078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FBE746-C7FA-3E31-9F3E-DE55F0A95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C3798B-FCDA-BFC4-85C2-9207FBF69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F9638-751B-490D-B9CB-04F5E296FD5C}" type="datetimeFigureOut">
              <a:rPr lang="ko-KR" altLang="en-US" smtClean="0"/>
              <a:t>2022-06-19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CB1235-ACF7-229B-B337-AFE51E35D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FFA57E-523D-A9EB-9F91-1BC5897DE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43DAD-835B-48E8-81B4-27F8B65EFE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670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B66BAC-FE96-563D-683D-9589884F7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23C63F-FD77-D642-08FD-37C6D9EA99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E3D2D0-65A5-396C-478E-C9402E3AE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DAD51F-BF4B-2061-E1CE-CCBDAFF4A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F9638-751B-490D-B9CB-04F5E296FD5C}" type="datetimeFigureOut">
              <a:rPr lang="ko-KR" altLang="en-US" smtClean="0"/>
              <a:t>2022-06-19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8AD57B-50D4-F22C-85AF-7374FFDDC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27480B-6FB9-4DE6-F483-387D88AA7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43DAD-835B-48E8-81B4-27F8B65EFE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262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92C057-993A-3DCF-3A4C-D32F82210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988C14-0DCC-DAFF-592A-36EF4B92E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BA0EAA-D64E-0807-26A2-935EEF70DC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9AC5B9D-3B2F-B73D-025C-46F1F4972F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D1DCF9D-8368-8F79-AFFB-96DA8FCC9E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747DAAD-92BB-7987-31EF-D6DCC1042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F9638-751B-490D-B9CB-04F5E296FD5C}" type="datetimeFigureOut">
              <a:rPr lang="ko-KR" altLang="en-US" smtClean="0"/>
              <a:t>2022-06-19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3264F59-E58C-4859-B2A7-86388C27B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281A7B8-088F-4DD9-CF5D-A13B9F03C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43DAD-835B-48E8-81B4-27F8B65EFE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3194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C8239A-DFD0-C7A3-3A41-B64AB1E0A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3C2C65-44F9-E906-EF2E-661CC3B00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F9638-751B-490D-B9CB-04F5E296FD5C}" type="datetimeFigureOut">
              <a:rPr lang="ko-KR" altLang="en-US" smtClean="0"/>
              <a:t>2022-06-19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8450463-89DB-40D4-98F3-12136F30D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9B27DB2-DA5C-CB42-582A-3B830C7A2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43DAD-835B-48E8-81B4-27F8B65EFE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4403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0E2BD68-795D-F780-7A60-84F22FD5B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F9638-751B-490D-B9CB-04F5E296FD5C}" type="datetimeFigureOut">
              <a:rPr lang="ko-KR" altLang="en-US" smtClean="0"/>
              <a:t>2022-06-19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71E0018-AE04-34D2-D046-4D50E9AA0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787592-EEFF-D12F-B163-05CD8B027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43DAD-835B-48E8-81B4-27F8B65EFE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161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ADC833-EE44-691A-DA1F-2DC50D1D3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8FDBAE-528C-E777-F03C-4AEB3408E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1E3F037-28CB-FDE0-F7CB-1CDF9063C1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55DAB9-A7B9-7852-6964-F069D3186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F9638-751B-490D-B9CB-04F5E296FD5C}" type="datetimeFigureOut">
              <a:rPr lang="ko-KR" altLang="en-US" smtClean="0"/>
              <a:t>2022-06-19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F9E514-F151-DE4B-6AAE-D3B3E1CDE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8304C7-00DA-CCB8-2161-5B34A8578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43DAD-835B-48E8-81B4-27F8B65EFE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3085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6EE1E6-47C3-F817-3733-6ED192985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1C2DBF9-8FE1-EFCF-2EA2-E89C144845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8B6B2E-0464-3F72-3AA8-4A7F42CB74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85E880-C107-069F-DA54-5601FF1DB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F9638-751B-490D-B9CB-04F5E296FD5C}" type="datetimeFigureOut">
              <a:rPr lang="ko-KR" altLang="en-US" smtClean="0"/>
              <a:t>2022-06-19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1844AE-C80C-4869-DAC5-FBDEA312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CD3F63-8B23-B28F-D8DE-C96621186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43DAD-835B-48E8-81B4-27F8B65EFE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837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2CEDD79-B74E-2192-2E4F-395D433C5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A38F69-6090-45B8-C83B-39E6E4749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27AF8E-EECA-C2CD-4745-12F70888AA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F9638-751B-490D-B9CB-04F5E296FD5C}" type="datetimeFigureOut">
              <a:rPr lang="ko-KR" altLang="en-US" smtClean="0"/>
              <a:t>2022-06-19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33E7E1-5E1A-E8F9-46AF-6602950863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05DA03-8D60-14B7-F970-A6A0F190F1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43DAD-835B-48E8-81B4-27F8B65EFE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076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CAC03A-8042-5103-B09B-2712E05E9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ALIAS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image generation</a:t>
            </a:r>
            <a:r>
              <a:rPr lang="ko-KR" altLang="en-US" dirty="0"/>
              <a:t> 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1136A8C-E961-E207-028D-8498BED9E1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391" y="1805176"/>
            <a:ext cx="6737098" cy="5052824"/>
          </a:xfrm>
        </p:spPr>
      </p:pic>
    </p:spTree>
    <p:extLst>
      <p:ext uri="{BB962C8B-B14F-4D97-AF65-F5344CB8AC3E}">
        <p14:creationId xmlns:p14="http://schemas.microsoft.com/office/powerpoint/2010/main" val="2774535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31395F-DB20-14C7-EDAE-322989172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8655" y="727970"/>
            <a:ext cx="5190661" cy="5788240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Generator </a:t>
            </a:r>
            <a:r>
              <a:rPr lang="ko-KR" altLang="en-US" dirty="0"/>
              <a:t>입력은 </a:t>
            </a:r>
            <a:r>
              <a:rPr lang="en-US" altLang="ko-KR" dirty="0"/>
              <a:t>RGB color</a:t>
            </a:r>
            <a:r>
              <a:rPr lang="ko-KR" altLang="en-US" dirty="0"/>
              <a:t>와 </a:t>
            </a:r>
            <a:r>
              <a:rPr lang="en-US" altLang="ko-KR" dirty="0"/>
              <a:t>one-hot encoding </a:t>
            </a:r>
            <a:r>
              <a:rPr lang="ko-KR" altLang="en-US" dirty="0"/>
              <a:t>된 </a:t>
            </a:r>
            <a:r>
              <a:rPr lang="en-US" altLang="ko-KR" dirty="0"/>
              <a:t>semantic vector(?)</a:t>
            </a:r>
          </a:p>
          <a:p>
            <a:endParaRPr lang="en-US" altLang="ko-KR" dirty="0"/>
          </a:p>
          <a:p>
            <a:r>
              <a:rPr lang="en-US" altLang="ko-KR" dirty="0"/>
              <a:t>Encoder</a:t>
            </a:r>
            <a:r>
              <a:rPr lang="ko-KR" altLang="en-US" dirty="0"/>
              <a:t>는 </a:t>
            </a:r>
            <a:r>
              <a:rPr lang="en-US" altLang="ko-KR" dirty="0"/>
              <a:t>contextual </a:t>
            </a:r>
            <a:r>
              <a:rPr lang="ko-KR" altLang="en-US" dirty="0"/>
              <a:t>정보 추출</a:t>
            </a:r>
            <a:r>
              <a:rPr lang="en-US" altLang="ko-KR" dirty="0"/>
              <a:t>, decoder</a:t>
            </a:r>
            <a:r>
              <a:rPr lang="ko-KR" altLang="en-US" dirty="0"/>
              <a:t>는 </a:t>
            </a:r>
            <a:r>
              <a:rPr lang="en-US" altLang="ko-KR" dirty="0"/>
              <a:t>SPADE block</a:t>
            </a:r>
            <a:r>
              <a:rPr lang="ko-KR" altLang="en-US" dirty="0"/>
              <a:t>으로 </a:t>
            </a:r>
            <a:r>
              <a:rPr lang="en-US" altLang="ko-KR" dirty="0"/>
              <a:t>semantic </a:t>
            </a:r>
            <a:r>
              <a:rPr lang="ko-KR" altLang="en-US" dirty="0"/>
              <a:t>정보 결합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넓은 </a:t>
            </a:r>
            <a:r>
              <a:rPr lang="en-US" altLang="ko-KR" dirty="0"/>
              <a:t>receptive field</a:t>
            </a:r>
            <a:r>
              <a:rPr lang="ko-KR" altLang="en-US" dirty="0"/>
              <a:t>를 위해 </a:t>
            </a:r>
            <a:r>
              <a:rPr lang="en-US" altLang="ko-KR" dirty="0"/>
              <a:t>dilated conv</a:t>
            </a:r>
            <a:r>
              <a:rPr lang="ko-KR" altLang="en-US" dirty="0"/>
              <a:t>를 </a:t>
            </a:r>
            <a:r>
              <a:rPr lang="en-US" altLang="ko-KR" dirty="0"/>
              <a:t>generator </a:t>
            </a:r>
            <a:r>
              <a:rPr lang="ko-KR" altLang="en-US" dirty="0"/>
              <a:t>양 끝단에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Instance normalization </a:t>
            </a:r>
            <a:r>
              <a:rPr lang="ko-KR" altLang="en-US" dirty="0"/>
              <a:t>대신 </a:t>
            </a:r>
            <a:r>
              <a:rPr lang="en-US" altLang="ko-KR" dirty="0"/>
              <a:t>spectral normalization</a:t>
            </a:r>
            <a:r>
              <a:rPr lang="ko-KR" altLang="en-US" dirty="0"/>
              <a:t>을 사용하여 학습을 안정화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D8CC602-CCF0-920E-60AC-4BEEACB1E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136" y="790913"/>
            <a:ext cx="5485105" cy="428441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C0998FC-591A-EFAD-2455-16E540CCCB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747" y="5393508"/>
            <a:ext cx="5190661" cy="90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754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56E1D56-7429-DF41-7B26-512D31236E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927" y="1348657"/>
            <a:ext cx="7573432" cy="514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678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D949FA1-E1B1-AEA9-A3AD-2D9C67E54A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6757" y="1953133"/>
            <a:ext cx="8678486" cy="4096322"/>
          </a:xfrm>
        </p:spPr>
      </p:pic>
    </p:spTree>
    <p:extLst>
      <p:ext uri="{BB962C8B-B14F-4D97-AF65-F5344CB8AC3E}">
        <p14:creationId xmlns:p14="http://schemas.microsoft.com/office/powerpoint/2010/main" val="3239927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54A6A-DD47-85E8-F9CA-63EA6F78E5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99860"/>
            <a:ext cx="9144000" cy="1412716"/>
          </a:xfrm>
        </p:spPr>
        <p:txBody>
          <a:bodyPr/>
          <a:lstStyle/>
          <a:p>
            <a:r>
              <a:rPr lang="en-US" altLang="ko-KR" b="1" dirty="0"/>
              <a:t>SESAME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72D3392-EB30-0FD1-5089-F47100F639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sz="2600" b="1" dirty="0"/>
              <a:t>Semantic Editing of Scenes</a:t>
            </a:r>
          </a:p>
          <a:p>
            <a:r>
              <a:rPr lang="en-US" altLang="ko-KR" sz="2200" dirty="0"/>
              <a:t>by Adding, Manipulating or Erasing objects</a:t>
            </a: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496337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75BAA5-8018-FE7A-B8C0-03F6912F5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7985" y="964734"/>
            <a:ext cx="5257800" cy="5212229"/>
          </a:xfrm>
        </p:spPr>
        <p:txBody>
          <a:bodyPr/>
          <a:lstStyle/>
          <a:p>
            <a:r>
              <a:rPr lang="ko-KR" altLang="en-US" dirty="0"/>
              <a:t>이전 연구에서는 단순히 하나의 이미지만 생성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Pixel level</a:t>
            </a:r>
            <a:r>
              <a:rPr lang="ko-KR" altLang="en-US" dirty="0"/>
              <a:t>에서 의미론적 정보를 추가</a:t>
            </a:r>
            <a:r>
              <a:rPr lang="en-US" altLang="ko-KR" dirty="0"/>
              <a:t>, </a:t>
            </a:r>
            <a:r>
              <a:rPr lang="ko-KR" altLang="en-US" dirty="0"/>
              <a:t>조정</a:t>
            </a:r>
            <a:r>
              <a:rPr lang="en-US" altLang="ko-KR" dirty="0"/>
              <a:t>, </a:t>
            </a:r>
            <a:r>
              <a:rPr lang="ko-KR" altLang="en-US" dirty="0"/>
              <a:t>제거하여 이미지를 편집하는 것이 목적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SESAME</a:t>
            </a:r>
            <a:r>
              <a:rPr lang="ko-KR" altLang="en-US" dirty="0"/>
              <a:t> </a:t>
            </a:r>
            <a:r>
              <a:rPr lang="en-US" altLang="ko-KR" dirty="0"/>
              <a:t>discriminator</a:t>
            </a:r>
            <a:r>
              <a:rPr lang="ko-KR" altLang="en-US" dirty="0"/>
              <a:t>는 </a:t>
            </a:r>
            <a:r>
              <a:rPr lang="en-US" altLang="ko-KR" dirty="0"/>
              <a:t>image</a:t>
            </a:r>
            <a:r>
              <a:rPr lang="ko-KR" altLang="en-US" dirty="0"/>
              <a:t>와 </a:t>
            </a:r>
            <a:r>
              <a:rPr lang="en-US" altLang="ko-KR" dirty="0"/>
              <a:t>semantic</a:t>
            </a:r>
            <a:r>
              <a:rPr lang="ko-KR" altLang="en-US" dirty="0"/>
              <a:t>를 단순 연결하는 것이 아니라 독립적으로 처리 후 </a:t>
            </a:r>
            <a:r>
              <a:rPr lang="en-US" altLang="ko-KR" dirty="0"/>
              <a:t>semantic </a:t>
            </a:r>
            <a:r>
              <a:rPr lang="ko-KR" altLang="en-US" dirty="0"/>
              <a:t>결과로 </a:t>
            </a:r>
            <a:r>
              <a:rPr lang="en-US" altLang="ko-KR" dirty="0"/>
              <a:t>image </a:t>
            </a:r>
            <a:r>
              <a:rPr lang="ko-KR" altLang="en-US" dirty="0"/>
              <a:t>결과 조정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2E092778-124F-3BDD-8E8B-691B2E75FC59}"/>
              </a:ext>
            </a:extLst>
          </p:cNvPr>
          <p:cNvGrpSpPr/>
          <p:nvPr/>
        </p:nvGrpSpPr>
        <p:grpSpPr>
          <a:xfrm>
            <a:off x="149038" y="1332888"/>
            <a:ext cx="6630325" cy="4192223"/>
            <a:chOff x="2170785" y="475838"/>
            <a:chExt cx="6630325" cy="4192223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E27B0B2F-B0CE-2917-E811-44FE87585E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70785" y="3286743"/>
              <a:ext cx="6630325" cy="1381318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488491C9-72E5-6256-8284-1680FB8ABC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21828" y="475838"/>
              <a:ext cx="6477904" cy="29531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8359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605336-3915-7821-A976-8B44D5D99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6110" y="1118586"/>
            <a:ext cx="4757690" cy="5058377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Image manipulation</a:t>
            </a:r>
            <a:r>
              <a:rPr lang="ko-KR" altLang="en-US" dirty="0"/>
              <a:t>은 이미지에서 특정 </a:t>
            </a:r>
            <a:r>
              <a:rPr lang="en-US" altLang="ko-KR" dirty="0"/>
              <a:t>class </a:t>
            </a:r>
            <a:r>
              <a:rPr lang="ko-KR" altLang="en-US" dirty="0"/>
              <a:t>또는 </a:t>
            </a:r>
            <a:r>
              <a:rPr lang="en-US" altLang="ko-KR" dirty="0"/>
              <a:t>semantic </a:t>
            </a:r>
            <a:r>
              <a:rPr lang="ko-KR" altLang="en-US" dirty="0"/>
              <a:t>인스턴스를 추가</a:t>
            </a:r>
            <a:r>
              <a:rPr lang="en-US" altLang="ko-KR" dirty="0"/>
              <a:t>,</a:t>
            </a:r>
            <a:r>
              <a:rPr lang="ko-KR" altLang="en-US" dirty="0"/>
              <a:t> 제거</a:t>
            </a:r>
            <a:r>
              <a:rPr lang="en-US" altLang="ko-KR" dirty="0"/>
              <a:t>, </a:t>
            </a:r>
            <a:r>
              <a:rPr lang="ko-KR" altLang="en-US" dirty="0"/>
              <a:t>변경하는 것을 의미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image generation</a:t>
            </a:r>
            <a:r>
              <a:rPr lang="ko-KR" altLang="en-US" dirty="0"/>
              <a:t>과 달리 </a:t>
            </a:r>
            <a:r>
              <a:rPr lang="en-US" altLang="ko-KR" dirty="0"/>
              <a:t>image manipulation</a:t>
            </a:r>
            <a:r>
              <a:rPr lang="ko-KR" altLang="en-US" dirty="0"/>
              <a:t>은 </a:t>
            </a:r>
            <a:r>
              <a:rPr lang="en-US" altLang="ko-KR" dirty="0"/>
              <a:t>real pixel</a:t>
            </a:r>
            <a:r>
              <a:rPr lang="ko-KR" altLang="en-US" dirty="0"/>
              <a:t>을 유지해야 하면서 대응되는 </a:t>
            </a:r>
            <a:r>
              <a:rPr lang="en-US" altLang="ko-KR" dirty="0"/>
              <a:t>texture</a:t>
            </a:r>
            <a:r>
              <a:rPr lang="ko-KR" altLang="en-US" dirty="0"/>
              <a:t>들을 생성해야 하므로 더 어렵다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적당한 데이터셋이 없다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27306E9-B61A-C28D-EC39-1A8B1D7C8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00" y="925515"/>
            <a:ext cx="2476846" cy="39058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4B2B532-3838-147C-BB6B-C004F9B4A1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391" y="1437665"/>
            <a:ext cx="6174835" cy="3498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190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5ADAC9-5B97-6A78-FF61-CDFA30A8C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2944" y="1154097"/>
            <a:ext cx="4890856" cy="5022866"/>
          </a:xfrm>
        </p:spPr>
        <p:txBody>
          <a:bodyPr/>
          <a:lstStyle/>
          <a:p>
            <a:r>
              <a:rPr lang="en-US" altLang="ko-KR" dirty="0"/>
              <a:t>Edit</a:t>
            </a:r>
            <a:r>
              <a:rPr lang="ko-KR" altLang="en-US" dirty="0"/>
              <a:t>할 부분을 </a:t>
            </a:r>
            <a:r>
              <a:rPr lang="en-US" altLang="ko-KR" dirty="0" err="1"/>
              <a:t>inpaint</a:t>
            </a:r>
            <a:r>
              <a:rPr lang="en-US" altLang="ko-KR" dirty="0"/>
              <a:t> =&gt; </a:t>
            </a:r>
            <a:r>
              <a:rPr lang="ko-KR" altLang="en-US" dirty="0"/>
              <a:t>수정할 부분의 </a:t>
            </a:r>
            <a:r>
              <a:rPr lang="en-US" altLang="ko-KR" dirty="0"/>
              <a:t>pixel</a:t>
            </a:r>
            <a:r>
              <a:rPr lang="ko-KR" altLang="en-US" dirty="0"/>
              <a:t>을 </a:t>
            </a:r>
            <a:r>
              <a:rPr lang="en-US" altLang="ko-KR" dirty="0"/>
              <a:t>mask &amp; </a:t>
            </a:r>
            <a:r>
              <a:rPr lang="ko-KR" altLang="en-US" dirty="0"/>
              <a:t>제거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Inpaint</a:t>
            </a:r>
            <a:r>
              <a:rPr lang="en-US" altLang="ko-KR" dirty="0"/>
              <a:t> image + manipulate semantic layout</a:t>
            </a:r>
          </a:p>
          <a:p>
            <a:endParaRPr lang="en-US" altLang="ko-KR" dirty="0"/>
          </a:p>
          <a:p>
            <a:r>
              <a:rPr lang="ko-KR" altLang="en-US" dirty="0"/>
              <a:t>수정할 부분의 </a:t>
            </a:r>
            <a:r>
              <a:rPr lang="en-US" altLang="ko-KR" dirty="0"/>
              <a:t>semantic </a:t>
            </a:r>
            <a:r>
              <a:rPr lang="en-US" altLang="ko-KR" dirty="0" err="1"/>
              <a:t>layoout</a:t>
            </a:r>
            <a:r>
              <a:rPr lang="ko-KR" altLang="en-US" dirty="0"/>
              <a:t>만 제공 </a:t>
            </a:r>
            <a:r>
              <a:rPr lang="en-US" altLang="ko-KR" dirty="0"/>
              <a:t>=&gt; </a:t>
            </a:r>
            <a:r>
              <a:rPr lang="ko-KR" altLang="en-US" dirty="0"/>
              <a:t>실험적으로 더 좋음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4296EBC8-9CE6-8849-DA8A-D7ABEE85D5B1}"/>
              </a:ext>
            </a:extLst>
          </p:cNvPr>
          <p:cNvGrpSpPr/>
          <p:nvPr/>
        </p:nvGrpSpPr>
        <p:grpSpPr>
          <a:xfrm>
            <a:off x="92926" y="1347192"/>
            <a:ext cx="6370018" cy="4163615"/>
            <a:chOff x="220327" y="1393793"/>
            <a:chExt cx="6370018" cy="4163615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4933E027-2F02-C3B0-8E6C-34C8ADFE8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0327" y="2663301"/>
              <a:ext cx="6370018" cy="2894107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988D6072-8C75-96C6-933A-B59C00B828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8797" y="1393793"/>
              <a:ext cx="6038430" cy="14598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6179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7CD880-574D-8C76-82FC-C41321F1C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417" y="94688"/>
            <a:ext cx="10515600" cy="1010159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ko-KR" dirty="0"/>
              <a:t>Hong et al.</a:t>
            </a:r>
            <a:endParaRPr lang="ko-KR" altLang="en-US" dirty="0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6873D237-D800-848C-1216-7583B09C8FCD}"/>
              </a:ext>
            </a:extLst>
          </p:cNvPr>
          <p:cNvGrpSpPr/>
          <p:nvPr/>
        </p:nvGrpSpPr>
        <p:grpSpPr>
          <a:xfrm>
            <a:off x="242070" y="623555"/>
            <a:ext cx="11707859" cy="6139757"/>
            <a:chOff x="242070" y="623555"/>
            <a:chExt cx="11707859" cy="6139757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B656EAB6-EDEE-D4D7-88F4-C22F595A7C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2070" y="623555"/>
              <a:ext cx="11707859" cy="4258269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395AE432-64C5-9BBC-038E-D87DAA3EC4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66870" y="4881824"/>
              <a:ext cx="5207499" cy="1452967"/>
            </a:xfrm>
            <a:prstGeom prst="rect">
              <a:avLst/>
            </a:prstGeom>
          </p:spPr>
        </p:pic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F061D64F-60F2-F8F1-0CD3-81574F240A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21763" y="3888419"/>
              <a:ext cx="696897" cy="1074911"/>
            </a:xfrm>
            <a:prstGeom prst="line">
              <a:avLst/>
            </a:prstGeom>
            <a:ln w="3810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C657FD57-DE12-C00C-6878-4DC3DC8C11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5999" y="3888419"/>
              <a:ext cx="402455" cy="1074911"/>
            </a:xfrm>
            <a:prstGeom prst="line">
              <a:avLst/>
            </a:prstGeom>
            <a:ln w="3810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BDD73483-E331-7DD6-1570-7FA0E01A222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74369" y="4724143"/>
              <a:ext cx="4854966" cy="2039169"/>
            </a:xfrm>
            <a:prstGeom prst="rect">
              <a:avLst/>
            </a:prstGeom>
          </p:spPr>
        </p:pic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B58D96E1-0983-3B65-7749-B0509D4D1F0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850284" y="3169328"/>
              <a:ext cx="76523" cy="1753249"/>
            </a:xfrm>
            <a:prstGeom prst="line">
              <a:avLst/>
            </a:prstGeom>
            <a:ln w="3810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E9B11BF6-A909-B92A-B400-087B8BA7847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361844" y="3011794"/>
              <a:ext cx="1824020" cy="2193641"/>
            </a:xfrm>
            <a:prstGeom prst="line">
              <a:avLst/>
            </a:prstGeom>
            <a:ln w="3810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48347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779238-582A-EA5E-2305-F9FC4F281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5219" y="4412201"/>
            <a:ext cx="10208581" cy="1764761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이전 연구에서</a:t>
            </a:r>
            <a:r>
              <a:rPr lang="en-US" altLang="ko-KR" dirty="0"/>
              <a:t>true/fake image</a:t>
            </a:r>
            <a:r>
              <a:rPr lang="ko-KR" altLang="en-US" dirty="0"/>
              <a:t>를 </a:t>
            </a:r>
            <a:r>
              <a:rPr lang="en-US" altLang="ko-KR" dirty="0"/>
              <a:t>semantic </a:t>
            </a:r>
            <a:r>
              <a:rPr lang="ko-KR" altLang="en-US" dirty="0"/>
              <a:t>정보와 </a:t>
            </a:r>
            <a:r>
              <a:rPr lang="en-US" altLang="ko-KR" dirty="0"/>
              <a:t>concatenate</a:t>
            </a:r>
            <a:r>
              <a:rPr lang="ko-KR" altLang="en-US" dirty="0"/>
              <a:t>하여 </a:t>
            </a:r>
            <a:r>
              <a:rPr lang="en-US" altLang="ko-KR" dirty="0"/>
              <a:t>Patch GAN discriminator</a:t>
            </a:r>
            <a:r>
              <a:rPr lang="ko-KR" altLang="en-US" dirty="0"/>
              <a:t>의 입력으로 사용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이는 최선이 아님</a:t>
            </a:r>
            <a:r>
              <a:rPr lang="en-US" altLang="ko-KR" dirty="0"/>
              <a:t>??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72EB8316-D886-FF4F-6C04-FB788F08A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2958" y="909394"/>
            <a:ext cx="7278116" cy="281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414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BB0BF9-BAC0-954F-9CD7-F29CD2FAF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932" y="1669002"/>
            <a:ext cx="5947299" cy="3604334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Patch GAN discriminator</a:t>
            </a:r>
            <a:r>
              <a:rPr lang="ko-KR" altLang="en-US" sz="2400" dirty="0"/>
              <a:t>는 </a:t>
            </a:r>
            <a:r>
              <a:rPr lang="en-US" altLang="ko-KR" sz="2400" dirty="0"/>
              <a:t>input  label</a:t>
            </a:r>
            <a:r>
              <a:rPr lang="ko-KR" altLang="en-US" sz="2400" dirty="0"/>
              <a:t>과 </a:t>
            </a:r>
            <a:r>
              <a:rPr lang="en-US" altLang="ko-KR" sz="2400" dirty="0"/>
              <a:t>generate image</a:t>
            </a:r>
            <a:r>
              <a:rPr lang="ko-KR" altLang="en-US" sz="2400" dirty="0"/>
              <a:t>간 </a:t>
            </a:r>
            <a:r>
              <a:rPr lang="en-US" altLang="ko-KR" sz="2400" dirty="0"/>
              <a:t>spatial semantic alignment</a:t>
            </a:r>
            <a:r>
              <a:rPr lang="ko-KR" altLang="en-US" sz="2400" dirty="0"/>
              <a:t>를 시키지 못함</a:t>
            </a:r>
            <a:r>
              <a:rPr lang="en-US" altLang="ko-KR" sz="2400" dirty="0"/>
              <a:t>??</a:t>
            </a:r>
          </a:p>
          <a:p>
            <a:endParaRPr lang="en-US" altLang="ko-KR" sz="2400" dirty="0"/>
          </a:p>
          <a:p>
            <a:r>
              <a:rPr lang="en-US" altLang="ko-KR" sz="2400" dirty="0"/>
              <a:t>SPADE block </a:t>
            </a:r>
            <a:r>
              <a:rPr lang="ko-KR" altLang="en-US" sz="2400" dirty="0"/>
              <a:t>처럼 </a:t>
            </a:r>
            <a:r>
              <a:rPr lang="en-US" altLang="ko-KR" sz="2400" dirty="0"/>
              <a:t>semantic </a:t>
            </a:r>
            <a:r>
              <a:rPr lang="ko-KR" altLang="en-US" sz="2400" dirty="0"/>
              <a:t>정보를 처리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각 </a:t>
            </a:r>
            <a:r>
              <a:rPr lang="en-US" altLang="ko-KR" sz="2400" dirty="0" err="1"/>
              <a:t>upsampling</a:t>
            </a:r>
            <a:r>
              <a:rPr lang="en-US" altLang="ko-KR" sz="2400" dirty="0"/>
              <a:t> layer(feature </a:t>
            </a:r>
            <a:r>
              <a:rPr lang="ko-KR" altLang="en-US" sz="2400" dirty="0"/>
              <a:t>피라미드</a:t>
            </a:r>
            <a:r>
              <a:rPr lang="en-US" altLang="ko-KR" sz="2400" dirty="0"/>
              <a:t>)</a:t>
            </a:r>
            <a:r>
              <a:rPr lang="ko-KR" altLang="en-US" sz="2400" dirty="0"/>
              <a:t>에서는 </a:t>
            </a:r>
            <a:r>
              <a:rPr lang="en-US" altLang="ko-KR" sz="2400" dirty="0"/>
              <a:t>real/fake score</a:t>
            </a:r>
            <a:r>
              <a:rPr lang="ko-KR" altLang="en-US" sz="2400" dirty="0"/>
              <a:t>와 </a:t>
            </a:r>
            <a:r>
              <a:rPr lang="en-US" altLang="ko-KR" sz="2400" dirty="0"/>
              <a:t>label</a:t>
            </a:r>
            <a:r>
              <a:rPr lang="ko-KR" altLang="en-US" sz="2400" dirty="0"/>
              <a:t>과 얼마나 일치하는지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79F1ADC2-A48D-D486-2E3A-5B983C740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769" y="341226"/>
            <a:ext cx="6478339" cy="1287309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7DF1502B-1743-AF8C-F748-686541C943DC}"/>
              </a:ext>
            </a:extLst>
          </p:cNvPr>
          <p:cNvGrpSpPr/>
          <p:nvPr/>
        </p:nvGrpSpPr>
        <p:grpSpPr>
          <a:xfrm>
            <a:off x="393565" y="4717427"/>
            <a:ext cx="5449306" cy="1951961"/>
            <a:chOff x="2025692" y="499693"/>
            <a:chExt cx="6846042" cy="2340359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1543626E-7BF0-7886-6BB5-BCDB7AB3B7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39659" y="499693"/>
              <a:ext cx="5143500" cy="285750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D0615DD2-01B3-05F6-3520-200B8F0DCB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25692" y="766005"/>
              <a:ext cx="6846042" cy="2074047"/>
            </a:xfrm>
            <a:prstGeom prst="rect">
              <a:avLst/>
            </a:prstGeom>
          </p:spPr>
        </p:pic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B974CA4D-E28F-03EA-D518-E2FF3D9375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769" y="1669002"/>
            <a:ext cx="3677163" cy="30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086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8A16EB-2DF9-5643-4A72-1A4481139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5086" y="1825625"/>
            <a:ext cx="5129252" cy="4351338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Edit</a:t>
            </a:r>
            <a:r>
              <a:rPr lang="ko-KR" altLang="en-US" dirty="0"/>
              <a:t> 영역의 </a:t>
            </a:r>
            <a:r>
              <a:rPr lang="en-US" altLang="ko-KR" dirty="0"/>
              <a:t>pixel</a:t>
            </a:r>
            <a:r>
              <a:rPr lang="ko-KR" altLang="en-US" dirty="0"/>
              <a:t>은 </a:t>
            </a:r>
            <a:r>
              <a:rPr lang="en-US" altLang="ko-KR" dirty="0"/>
              <a:t>semantic information</a:t>
            </a:r>
            <a:r>
              <a:rPr lang="ko-KR" altLang="en-US" dirty="0"/>
              <a:t>을 따라야 하고 </a:t>
            </a:r>
            <a:r>
              <a:rPr lang="en-US" altLang="ko-KR" dirty="0"/>
              <a:t>edit </a:t>
            </a:r>
            <a:r>
              <a:rPr lang="ko-KR" altLang="en-US" dirty="0"/>
              <a:t>영역이 아닌 부분은 수정 전 이미지와 일치해야 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Encoder-Decoder </a:t>
            </a:r>
            <a:r>
              <a:rPr lang="ko-KR" altLang="en-US" dirty="0"/>
              <a:t>구조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Dilated convolution, SPADE layer</a:t>
            </a:r>
          </a:p>
          <a:p>
            <a:endParaRPr lang="en-US" altLang="ko-KR" dirty="0"/>
          </a:p>
          <a:p>
            <a:r>
              <a:rPr lang="en-US" altLang="ko-KR" dirty="0"/>
              <a:t>Two stream patch discriminator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58EF53E-9333-41A3-CCA2-9D7C301E5A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662" y="915493"/>
            <a:ext cx="5552626" cy="251350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B32D452-A553-FE3A-0A08-AA8434EC1F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662" y="3663455"/>
            <a:ext cx="4712827" cy="2513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328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1319</TotalTime>
  <Words>276</Words>
  <Application>Microsoft Office PowerPoint</Application>
  <PresentationFormat>와이드스크린</PresentationFormat>
  <Paragraphs>47</Paragraphs>
  <Slides>12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ALIAS – image generation </vt:lpstr>
      <vt:lpstr>SESAME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SESAME</dc:title>
  <dc:creator>윤영식</dc:creator>
  <cp:lastModifiedBy>윤영식</cp:lastModifiedBy>
  <cp:revision>2</cp:revision>
  <dcterms:created xsi:type="dcterms:W3CDTF">2022-06-19T06:54:26Z</dcterms:created>
  <dcterms:modified xsi:type="dcterms:W3CDTF">2022-06-20T04:53:34Z</dcterms:modified>
</cp:coreProperties>
</file>