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2" r:id="rId2"/>
    <p:sldId id="352" r:id="rId3"/>
    <p:sldId id="355" r:id="rId4"/>
    <p:sldId id="353" r:id="rId5"/>
    <p:sldId id="351" r:id="rId6"/>
    <p:sldId id="354" r:id="rId7"/>
    <p:sldId id="361" r:id="rId8"/>
    <p:sldId id="313" r:id="rId9"/>
    <p:sldId id="344" r:id="rId10"/>
    <p:sldId id="340" r:id="rId11"/>
    <p:sldId id="341" r:id="rId12"/>
    <p:sldId id="342" r:id="rId13"/>
    <p:sldId id="349" r:id="rId14"/>
    <p:sldId id="345" r:id="rId15"/>
    <p:sldId id="359" r:id="rId16"/>
    <p:sldId id="360" r:id="rId17"/>
    <p:sldId id="347" r:id="rId18"/>
    <p:sldId id="348" r:id="rId19"/>
    <p:sldId id="350" r:id="rId20"/>
    <p:sldId id="346" r:id="rId21"/>
    <p:sldId id="356" r:id="rId22"/>
    <p:sldId id="358" r:id="rId23"/>
    <p:sldId id="35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378A86-5432-21D8-8A4E-3B33572AD913}" name="윤영식" initials="윤" userId="윤영식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E2C7-B43E-45EA-B861-1CE002BECFCC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28D7B-24F5-4530-98C1-D12993B6A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7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I_a</a:t>
            </a:r>
            <a:r>
              <a:rPr lang="en-US" altLang="ko-KR" dirty="0"/>
              <a:t> </a:t>
            </a:r>
            <a:r>
              <a:rPr lang="en-US" altLang="ko-KR" dirty="0" err="1"/>
              <a:t>w_c</a:t>
            </a:r>
            <a:r>
              <a:rPr lang="en-US" altLang="ko-KR" dirty="0"/>
              <a:t> resize</a:t>
            </a:r>
            <a:r>
              <a:rPr lang="ko-KR" altLang="en-US" dirty="0"/>
              <a:t>하지 말고</a:t>
            </a:r>
            <a:endParaRPr lang="en-US" altLang="ko-KR" dirty="0"/>
          </a:p>
          <a:p>
            <a:r>
              <a:rPr lang="en-US" altLang="ko-KR" dirty="0"/>
              <a:t>Seq(conv pool conv poll)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28D7B-24F5-4530-98C1-D12993B6A0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6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28D7B-24F5-4530-98C1-D12993B6A0E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6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518D-B239-4518-81C8-F176373BFFB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2ED4-D9FC-4FF8-A4E1-EC5E9B80F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518D-B239-4518-81C8-F176373BFFB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2ED4-D9FC-4FF8-A4E1-EC5E9B80F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3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518D-B239-4518-81C8-F176373BFFB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2ED4-D9FC-4FF8-A4E1-EC5E9B80F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3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518D-B239-4518-81C8-F176373BFFB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2ED4-D9FC-4FF8-A4E1-EC5E9B80F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518D-B239-4518-81C8-F176373BFFB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2ED4-D9FC-4FF8-A4E1-EC5E9B80F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6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518D-B239-4518-81C8-F176373BFFB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2ED4-D9FC-4FF8-A4E1-EC5E9B80F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96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518D-B239-4518-81C8-F176373BFFB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2ED4-D9FC-4FF8-A4E1-EC5E9B80F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3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518D-B239-4518-81C8-F176373BFFB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2ED4-D9FC-4FF8-A4E1-EC5E9B80F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518D-B239-4518-81C8-F176373BFFB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2ED4-D9FC-4FF8-A4E1-EC5E9B80F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8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518D-B239-4518-81C8-F176373BFFB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2ED4-D9FC-4FF8-A4E1-EC5E9B80F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0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518D-B239-4518-81C8-F176373BFFB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2ED4-D9FC-4FF8-A4E1-EC5E9B80F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6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518D-B239-4518-81C8-F176373BFFB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42ED4-D9FC-4FF8-A4E1-EC5E9B80F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93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5980" y="1489967"/>
            <a:ext cx="41200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ALIAS Generator</a:t>
            </a:r>
            <a:endParaRPr lang="ko-KR" altLang="en-US" sz="36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6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41" y="399337"/>
            <a:ext cx="4569241" cy="63601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31258" y="182479"/>
            <a:ext cx="1314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Ia</a:t>
            </a:r>
            <a:r>
              <a:rPr lang="en-US" altLang="ko-KR" b="1" dirty="0">
                <a:solidFill>
                  <a:srgbClr val="0070C0"/>
                </a:solidFill>
              </a:rPr>
              <a:t>, P, W(C)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09199" y="10172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Sdiv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91584" y="29530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S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8487" y="551811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Mdiv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99559" y="2651764"/>
            <a:ext cx="1072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Sdiv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en-US" altLang="ko-KR" sz="1400" b="1" dirty="0" err="1">
                <a:solidFill>
                  <a:srgbClr val="0070C0"/>
                </a:solidFill>
              </a:rPr>
              <a:t>Mdiv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97580" y="3017914"/>
            <a:ext cx="1072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Sdiv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en-US" altLang="ko-KR" sz="1400" b="1" dirty="0" err="1">
                <a:solidFill>
                  <a:srgbClr val="0070C0"/>
                </a:solidFill>
              </a:rPr>
              <a:t>Mdiv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95605" y="3360319"/>
            <a:ext cx="1072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Sdiv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en-US" altLang="ko-KR" sz="1400" b="1" dirty="0" err="1">
                <a:solidFill>
                  <a:srgbClr val="0070C0"/>
                </a:solidFill>
              </a:rPr>
              <a:t>Mdiv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93626" y="3690850"/>
            <a:ext cx="1072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Sdiv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en-US" altLang="ko-KR" sz="1400" b="1" dirty="0" err="1">
                <a:solidFill>
                  <a:srgbClr val="0070C0"/>
                </a:solidFill>
              </a:rPr>
              <a:t>Mdiv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15401" y="4033258"/>
            <a:ext cx="1072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Sdiv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en-US" altLang="ko-KR" sz="1400" b="1" dirty="0" err="1">
                <a:solidFill>
                  <a:srgbClr val="0070C0"/>
                </a:solidFill>
              </a:rPr>
              <a:t>Mdiv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37172" y="4363788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35193" y="4694313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33215" y="5060465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98573" y="2677487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F[0]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1273" y="3033087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F[1]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11273" y="3350587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F[2]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11273" y="3706187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F[3]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98573" y="4036387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F[4]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11273" y="4391987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F[5]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11273" y="4709487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F[6]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1273" y="5065087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F[7]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71528" y="2677487"/>
            <a:ext cx="426894" cy="2382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4A9B1F-2A85-CB43-5DD0-BFBA9F79EFE6}"/>
              </a:ext>
            </a:extLst>
          </p:cNvPr>
          <p:cNvSpPr/>
          <p:nvPr/>
        </p:nvSpPr>
        <p:spPr>
          <a:xfrm>
            <a:off x="6573607" y="2522999"/>
            <a:ext cx="1704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head0(1,6,8,1024)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A0840A-7793-6DAE-5098-B4BA287D4642}"/>
              </a:ext>
            </a:extLst>
          </p:cNvPr>
          <p:cNvSpPr/>
          <p:nvPr/>
        </p:nvSpPr>
        <p:spPr>
          <a:xfrm>
            <a:off x="6573607" y="2873291"/>
            <a:ext cx="2082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middle0(1,12,16,1024)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3CFE-917A-5122-0C1F-8F874F9E5CC8}"/>
              </a:ext>
            </a:extLst>
          </p:cNvPr>
          <p:cNvSpPr/>
          <p:nvPr/>
        </p:nvSpPr>
        <p:spPr>
          <a:xfrm>
            <a:off x="6573607" y="3194224"/>
            <a:ext cx="2082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middle1(1,24,32,1024)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CBBCA1-EE71-6691-FB3B-B4594571EBC3}"/>
              </a:ext>
            </a:extLst>
          </p:cNvPr>
          <p:cNvSpPr/>
          <p:nvPr/>
        </p:nvSpPr>
        <p:spPr>
          <a:xfrm>
            <a:off x="6573607" y="3493145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up0(1,48,64,512)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F18486-AEC5-FFF0-E9F3-5BAA8F4637E4}"/>
              </a:ext>
            </a:extLst>
          </p:cNvPr>
          <p:cNvSpPr/>
          <p:nvPr/>
        </p:nvSpPr>
        <p:spPr>
          <a:xfrm>
            <a:off x="6573607" y="3788884"/>
            <a:ext cx="1715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up1(1,96,128,256)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F29DC9-C8B8-E370-980A-FD7DED498AFE}"/>
              </a:ext>
            </a:extLst>
          </p:cNvPr>
          <p:cNvSpPr/>
          <p:nvPr/>
        </p:nvSpPr>
        <p:spPr>
          <a:xfrm>
            <a:off x="6573607" y="4101173"/>
            <a:ext cx="1819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up2(1,192,256,128)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7B1B7D-22ED-7E1E-51B8-D8188EB12CF5}"/>
              </a:ext>
            </a:extLst>
          </p:cNvPr>
          <p:cNvSpPr/>
          <p:nvPr/>
        </p:nvSpPr>
        <p:spPr>
          <a:xfrm>
            <a:off x="6573607" y="4448972"/>
            <a:ext cx="1715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up3(1,384,512,64)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625E7B-68B2-4015-87AE-DE4FD768E1C2}"/>
              </a:ext>
            </a:extLst>
          </p:cNvPr>
          <p:cNvSpPr/>
          <p:nvPr/>
        </p:nvSpPr>
        <p:spPr>
          <a:xfrm>
            <a:off x="6573607" y="4711298"/>
            <a:ext cx="1819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up4(1,768,1024,32)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F31237-06BB-5B1F-53D3-214B416BBFA2}"/>
              </a:ext>
            </a:extLst>
          </p:cNvPr>
          <p:cNvSpPr/>
          <p:nvPr/>
        </p:nvSpPr>
        <p:spPr>
          <a:xfrm>
            <a:off x="8581447" y="3042810"/>
            <a:ext cx="3408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If more or most: add </a:t>
            </a:r>
            <a:r>
              <a:rPr lang="en-US" altLang="ko-KR" sz="1400" b="1" dirty="0" err="1">
                <a:solidFill>
                  <a:srgbClr val="0070C0"/>
                </a:solidFill>
              </a:rPr>
              <a:t>upsample</a:t>
            </a:r>
            <a:r>
              <a:rPr lang="en-US" altLang="ko-KR" sz="1400" b="1" dirty="0">
                <a:solidFill>
                  <a:srgbClr val="0070C0"/>
                </a:solidFill>
              </a:rPr>
              <a:t> layer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404B2C9-8FF5-6707-BDB6-E371A41E1897}"/>
              </a:ext>
            </a:extLst>
          </p:cNvPr>
          <p:cNvSpPr/>
          <p:nvPr/>
        </p:nvSpPr>
        <p:spPr>
          <a:xfrm>
            <a:off x="8495232" y="4801756"/>
            <a:ext cx="3814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If most: add </a:t>
            </a:r>
            <a:r>
              <a:rPr lang="en-US" altLang="ko-KR" sz="1400" b="1" dirty="0" err="1">
                <a:solidFill>
                  <a:srgbClr val="0070C0"/>
                </a:solidFill>
              </a:rPr>
              <a:t>upsample</a:t>
            </a:r>
            <a:r>
              <a:rPr lang="en-US" altLang="ko-KR" sz="1400" b="1" dirty="0">
                <a:solidFill>
                  <a:srgbClr val="0070C0"/>
                </a:solidFill>
              </a:rPr>
              <a:t> layer and </a:t>
            </a:r>
            <a:r>
              <a:rPr lang="en-US" altLang="ko-KR" sz="1400" b="1" dirty="0" err="1">
                <a:solidFill>
                  <a:srgbClr val="0070C0"/>
                </a:solidFill>
              </a:rPr>
              <a:t>resblock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2254B7-D8FA-2A03-01B4-871074954B4D}"/>
              </a:ext>
            </a:extLst>
          </p:cNvPr>
          <p:cNvSpPr/>
          <p:nvPr/>
        </p:nvSpPr>
        <p:spPr>
          <a:xfrm>
            <a:off x="6573607" y="2193964"/>
            <a:ext cx="16113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conv0(1,6,8,1024)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C3CED6-0E49-09D3-EE7A-9A52C7BE92EA}"/>
              </a:ext>
            </a:extLst>
          </p:cNvPr>
          <p:cNvSpPr/>
          <p:nvPr/>
        </p:nvSpPr>
        <p:spPr>
          <a:xfrm>
            <a:off x="6573607" y="5024167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conv_img</a:t>
            </a:r>
            <a:r>
              <a:rPr lang="en-US" altLang="ko-KR" sz="1400" b="1" dirty="0">
                <a:solidFill>
                  <a:srgbClr val="0070C0"/>
                </a:solidFill>
              </a:rPr>
              <a:t>(1,768,1024,3)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4AE744-526D-C319-1802-AF09878BE00C}"/>
              </a:ext>
            </a:extLst>
          </p:cNvPr>
          <p:cNvSpPr/>
          <p:nvPr/>
        </p:nvSpPr>
        <p:spPr>
          <a:xfrm>
            <a:off x="9642827" y="1679258"/>
            <a:ext cx="1285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Default:most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F83C17-8D69-69AC-1E98-1F83D42525BB}"/>
              </a:ext>
            </a:extLst>
          </p:cNvPr>
          <p:cNvSpPr/>
          <p:nvPr/>
        </p:nvSpPr>
        <p:spPr>
          <a:xfrm>
            <a:off x="3700475" y="6299370"/>
            <a:ext cx="5560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Multiscale refinement at feature level =&gt; preserve cloth detail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" name="화살표: 위쪽/아래쪽 1">
            <a:extLst>
              <a:ext uri="{FF2B5EF4-FFF2-40B4-BE49-F238E27FC236}">
                <a16:creationId xmlns:a16="http://schemas.microsoft.com/office/drawing/2014/main" id="{2BDDF71A-7F99-CB00-1C60-878009F7794A}"/>
              </a:ext>
            </a:extLst>
          </p:cNvPr>
          <p:cNvSpPr/>
          <p:nvPr/>
        </p:nvSpPr>
        <p:spPr>
          <a:xfrm>
            <a:off x="483830" y="2422019"/>
            <a:ext cx="226776" cy="30415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154D94A-C311-F42A-E277-642BFF537BF6}"/>
              </a:ext>
            </a:extLst>
          </p:cNvPr>
          <p:cNvSpPr/>
          <p:nvPr/>
        </p:nvSpPr>
        <p:spPr>
          <a:xfrm>
            <a:off x="69532" y="2026810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Coarse(global)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475ADD-1953-5440-CAFC-E7D3EE16DCC6}"/>
              </a:ext>
            </a:extLst>
          </p:cNvPr>
          <p:cNvSpPr/>
          <p:nvPr/>
        </p:nvSpPr>
        <p:spPr>
          <a:xfrm>
            <a:off x="69532" y="5589722"/>
            <a:ext cx="132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Refine(detail)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C6A550F-2F1D-6BB7-A28E-1FBA18D05CA0}"/>
              </a:ext>
            </a:extLst>
          </p:cNvPr>
          <p:cNvSpPr/>
          <p:nvPr/>
        </p:nvSpPr>
        <p:spPr>
          <a:xfrm>
            <a:off x="8581447" y="286392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ALIAS Generator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5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99" y="1026698"/>
            <a:ext cx="6585191" cy="46121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67956" y="4704834"/>
            <a:ext cx="7767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0070C0"/>
                </a:solidFill>
              </a:rPr>
              <a:t>Learned_shortcut</a:t>
            </a:r>
            <a:r>
              <a:rPr lang="en-US" altLang="ko-KR" sz="1600" b="1" dirty="0">
                <a:solidFill>
                  <a:srgbClr val="0070C0"/>
                </a:solidFill>
              </a:rPr>
              <a:t> (if </a:t>
            </a:r>
            <a:r>
              <a:rPr lang="en-US" altLang="ko-KR" sz="1600" b="1" dirty="0" err="1">
                <a:solidFill>
                  <a:srgbClr val="0070C0"/>
                </a:solidFill>
              </a:rPr>
              <a:t>input_nc</a:t>
            </a:r>
            <a:r>
              <a:rPr lang="en-US" altLang="ko-KR" sz="1600" b="1" dirty="0">
                <a:solidFill>
                  <a:srgbClr val="0070C0"/>
                </a:solidFill>
              </a:rPr>
              <a:t> != </a:t>
            </a:r>
            <a:r>
              <a:rPr lang="en-US" altLang="ko-KR" sz="1600" b="1" dirty="0" err="1">
                <a:solidFill>
                  <a:srgbClr val="0070C0"/>
                </a:solidFill>
              </a:rPr>
              <a:t>output_nc</a:t>
            </a:r>
            <a:r>
              <a:rPr lang="en-US" altLang="ko-KR" sz="1600" b="1" dirty="0">
                <a:solidFill>
                  <a:srgbClr val="0070C0"/>
                </a:solidFill>
              </a:rPr>
              <a:t>) =&gt; skip connection(</a:t>
            </a:r>
            <a:r>
              <a:rPr lang="en-US" altLang="ko-KR" sz="1600" b="1">
                <a:solidFill>
                  <a:srgbClr val="0070C0"/>
                </a:solidFill>
              </a:rPr>
              <a:t>dim</a:t>
            </a:r>
            <a:r>
              <a:rPr lang="ko-KR" altLang="en-US" sz="1600" b="1">
                <a:solidFill>
                  <a:srgbClr val="0070C0"/>
                </a:solidFill>
              </a:rPr>
              <a:t> 맞춰줘야</a:t>
            </a:r>
            <a:r>
              <a:rPr lang="en-US" altLang="ko-KR" sz="1600" b="1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03650" y="3993634"/>
            <a:ext cx="4780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>
                <a:solidFill>
                  <a:srgbClr val="0070C0"/>
                </a:solidFill>
              </a:rPr>
              <a:t>x_s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3850" y="2048501"/>
            <a:ext cx="5116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>
                <a:solidFill>
                  <a:srgbClr val="0070C0"/>
                </a:solidFill>
              </a:rPr>
              <a:t>d_x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61972" y="1219201"/>
            <a:ext cx="519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seg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B289C3-199C-EDBB-89AD-ECE9D8083B24}"/>
              </a:ext>
            </a:extLst>
          </p:cNvPr>
          <p:cNvSpPr/>
          <p:nvPr/>
        </p:nvSpPr>
        <p:spPr>
          <a:xfrm>
            <a:off x="658786" y="354332"/>
            <a:ext cx="2281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ALIAS </a:t>
            </a:r>
            <a:r>
              <a:rPr lang="en-US" altLang="ko-KR" sz="24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ResBlk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B55C23-063E-5111-A18A-4B2AA2791591}"/>
              </a:ext>
            </a:extLst>
          </p:cNvPr>
          <p:cNvSpPr/>
          <p:nvPr/>
        </p:nvSpPr>
        <p:spPr>
          <a:xfrm>
            <a:off x="2072808" y="3090446"/>
            <a:ext cx="295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x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569672-32A9-9F65-F4D9-153F46214E93}"/>
              </a:ext>
            </a:extLst>
          </p:cNvPr>
          <p:cNvSpPr/>
          <p:nvPr/>
        </p:nvSpPr>
        <p:spPr>
          <a:xfrm>
            <a:off x="5029211" y="1558407"/>
            <a:ext cx="426894" cy="1460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9B2A3F-D251-E020-79AE-201DE292E580}"/>
              </a:ext>
            </a:extLst>
          </p:cNvPr>
          <p:cNvCxnSpPr>
            <a:stCxn id="11" idx="3"/>
          </p:cNvCxnSpPr>
          <p:nvPr/>
        </p:nvCxnSpPr>
        <p:spPr>
          <a:xfrm flipV="1">
            <a:off x="5456105" y="1750258"/>
            <a:ext cx="2498287" cy="5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891FB-E61B-EE80-6F19-1861EC6A6868}"/>
              </a:ext>
            </a:extLst>
          </p:cNvPr>
          <p:cNvSpPr/>
          <p:nvPr/>
        </p:nvSpPr>
        <p:spPr>
          <a:xfrm>
            <a:off x="7954392" y="1484730"/>
            <a:ext cx="32301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Spectral normalize</a:t>
            </a:r>
            <a:r>
              <a:rPr lang="ko-KR" altLang="en-US" sz="1600" b="1" dirty="0">
                <a:solidFill>
                  <a:srgbClr val="0070C0"/>
                </a:solidFill>
              </a:rPr>
              <a:t>된 </a:t>
            </a:r>
            <a:r>
              <a:rPr lang="en-US" altLang="ko-KR" sz="1600" b="1" dirty="0">
                <a:solidFill>
                  <a:srgbClr val="0070C0"/>
                </a:solidFill>
              </a:rPr>
              <a:t>conv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0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26" y="1103641"/>
            <a:ext cx="6236574" cy="45535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52999" y="918975"/>
            <a:ext cx="4865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normalized * (1 + gamma) + beta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45100" y="3195737"/>
            <a:ext cx="165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normalized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38976" y="5595941"/>
            <a:ext cx="593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X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170274" y="3380403"/>
            <a:ext cx="231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Mask norm </a:t>
            </a:r>
          </a:p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or</a:t>
            </a:r>
          </a:p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Instance norm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213486-912B-6904-F60E-57A86956520A}"/>
              </a:ext>
            </a:extLst>
          </p:cNvPr>
          <p:cNvSpPr/>
          <p:nvPr/>
        </p:nvSpPr>
        <p:spPr>
          <a:xfrm>
            <a:off x="658786" y="35433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ALIAS normalization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A712F9-FAF5-D437-28DA-8FDA9D06C11E}"/>
              </a:ext>
            </a:extLst>
          </p:cNvPr>
          <p:cNvSpPr/>
          <p:nvPr/>
        </p:nvSpPr>
        <p:spPr>
          <a:xfrm>
            <a:off x="1640766" y="1296961"/>
            <a:ext cx="165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Conv_shared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1261D-A96C-358C-79C1-0C53D9108DA2}"/>
              </a:ext>
            </a:extLst>
          </p:cNvPr>
          <p:cNvSpPr/>
          <p:nvPr/>
        </p:nvSpPr>
        <p:spPr>
          <a:xfrm>
            <a:off x="4097337" y="2149689"/>
            <a:ext cx="165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Conv_beta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F99766-E227-78C4-EF00-63049B4DBEE9}"/>
              </a:ext>
            </a:extLst>
          </p:cNvPr>
          <p:cNvSpPr/>
          <p:nvPr/>
        </p:nvSpPr>
        <p:spPr>
          <a:xfrm>
            <a:off x="3714313" y="2772370"/>
            <a:ext cx="165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Conv_gamma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4D0EF5-86D3-EF9A-1E31-7D05C9296A6F}"/>
              </a:ext>
            </a:extLst>
          </p:cNvPr>
          <p:cNvSpPr/>
          <p:nvPr/>
        </p:nvSpPr>
        <p:spPr>
          <a:xfrm>
            <a:off x="3019424" y="2250235"/>
            <a:ext cx="736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actv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3B41D-CDDC-3978-C69F-A47F93392EB2}"/>
              </a:ext>
            </a:extLst>
          </p:cNvPr>
          <p:cNvSpPr txBox="1"/>
          <p:nvPr/>
        </p:nvSpPr>
        <p:spPr>
          <a:xfrm>
            <a:off x="6716818" y="3749735"/>
            <a:ext cx="2639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Param_free_norm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A96FE97-8E43-D9CD-C2ED-CB33E8C50D33}"/>
              </a:ext>
            </a:extLst>
          </p:cNvPr>
          <p:cNvSpPr/>
          <p:nvPr/>
        </p:nvSpPr>
        <p:spPr>
          <a:xfrm>
            <a:off x="8815527" y="3781886"/>
            <a:ext cx="4616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35EE9-BB5F-DC6A-B502-D5A8B95D8B06}"/>
              </a:ext>
            </a:extLst>
          </p:cNvPr>
          <p:cNvSpPr txBox="1"/>
          <p:nvPr/>
        </p:nvSpPr>
        <p:spPr>
          <a:xfrm>
            <a:off x="4210936" y="1391285"/>
            <a:ext cx="186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(B,C,H,W)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6F768-02FB-8080-8F80-092C78AF98D4}"/>
              </a:ext>
            </a:extLst>
          </p:cNvPr>
          <p:cNvSpPr txBox="1"/>
          <p:nvPr/>
        </p:nvSpPr>
        <p:spPr>
          <a:xfrm>
            <a:off x="2633750" y="1047748"/>
            <a:ext cx="186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(B,128,H,W)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56897B-4274-A421-EE59-345B8ED5708A}"/>
              </a:ext>
            </a:extLst>
          </p:cNvPr>
          <p:cNvSpPr txBox="1"/>
          <p:nvPr/>
        </p:nvSpPr>
        <p:spPr>
          <a:xfrm>
            <a:off x="4210935" y="2948855"/>
            <a:ext cx="186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(B,C,H,W)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11DAB0-C7FF-26CA-20CC-3B259CE8CDF2}"/>
              </a:ext>
            </a:extLst>
          </p:cNvPr>
          <p:cNvSpPr txBox="1"/>
          <p:nvPr/>
        </p:nvSpPr>
        <p:spPr>
          <a:xfrm>
            <a:off x="5638976" y="2920248"/>
            <a:ext cx="186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(B,C,H,W)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1DF248-4B78-0F20-7B70-C76E998103B1}"/>
              </a:ext>
            </a:extLst>
          </p:cNvPr>
          <p:cNvSpPr txBox="1"/>
          <p:nvPr/>
        </p:nvSpPr>
        <p:spPr>
          <a:xfrm>
            <a:off x="5245100" y="364977"/>
            <a:ext cx="186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(B,C,H,W)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80EE4A-E416-3F6B-97F9-BCE0057FFD30}"/>
              </a:ext>
            </a:extLst>
          </p:cNvPr>
          <p:cNvSpPr txBox="1"/>
          <p:nvPr/>
        </p:nvSpPr>
        <p:spPr>
          <a:xfrm>
            <a:off x="1289814" y="4890221"/>
            <a:ext cx="186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(B,1,H,W)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9F7525-C904-B8D2-73CA-0CCA078975FC}"/>
              </a:ext>
            </a:extLst>
          </p:cNvPr>
          <p:cNvSpPr txBox="1"/>
          <p:nvPr/>
        </p:nvSpPr>
        <p:spPr>
          <a:xfrm>
            <a:off x="101696" y="1114624"/>
            <a:ext cx="186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(B,7 or 8,H,W)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1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EC2B8B-1AF5-9839-5E9C-FBA651AE1DFB}"/>
              </a:ext>
            </a:extLst>
          </p:cNvPr>
          <p:cNvSpPr txBox="1"/>
          <p:nvPr/>
        </p:nvSpPr>
        <p:spPr>
          <a:xfrm>
            <a:off x="337350" y="1553591"/>
            <a:ext cx="553966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ALIASResBlock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nn.Module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def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opt, </a:t>
            </a:r>
            <a:r>
              <a:rPr lang="en-US" altLang="ko-KR" sz="1000" dirty="0" err="1"/>
              <a:t>input_nc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output_nc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use_mask_norm</a:t>
            </a:r>
            <a:r>
              <a:rPr lang="en-US" altLang="ko-KR" sz="1000" dirty="0"/>
              <a:t>=True):</a:t>
            </a:r>
          </a:p>
          <a:p>
            <a:r>
              <a:rPr lang="en-US" altLang="ko-KR" sz="1000" dirty="0"/>
              <a:t>        super(</a:t>
            </a:r>
            <a:r>
              <a:rPr lang="en-US" altLang="ko-KR" sz="1000" dirty="0" err="1"/>
              <a:t>ALIASResBlock</a:t>
            </a:r>
            <a:r>
              <a:rPr lang="en-US" altLang="ko-KR" sz="1000" dirty="0"/>
              <a:t>, self).__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self.learned_shortcut</a:t>
            </a:r>
            <a:r>
              <a:rPr lang="en-US" altLang="ko-KR" sz="1000" dirty="0"/>
              <a:t> = (</a:t>
            </a:r>
            <a:r>
              <a:rPr lang="en-US" altLang="ko-KR" sz="1000" b="1" dirty="0" err="1">
                <a:solidFill>
                  <a:srgbClr val="FF0000"/>
                </a:solidFill>
              </a:rPr>
              <a:t>input_nc</a:t>
            </a:r>
            <a:r>
              <a:rPr lang="en-US" altLang="ko-KR" sz="1000" b="1" dirty="0">
                <a:solidFill>
                  <a:srgbClr val="FF0000"/>
                </a:solidFill>
              </a:rPr>
              <a:t> != </a:t>
            </a:r>
            <a:r>
              <a:rPr lang="en-US" altLang="ko-KR" sz="1000" b="1" dirty="0" err="1">
                <a:solidFill>
                  <a:srgbClr val="FF0000"/>
                </a:solidFill>
              </a:rPr>
              <a:t>output_nc</a:t>
            </a:r>
            <a:r>
              <a:rPr lang="en-US" altLang="ko-KR" sz="1000" dirty="0"/>
              <a:t>)#False</a:t>
            </a:r>
            <a:r>
              <a:rPr lang="ko-KR" altLang="en-US" sz="1000" dirty="0"/>
              <a:t>이면 하나 더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 err="1"/>
              <a:t>middle_nc</a:t>
            </a:r>
            <a:r>
              <a:rPr lang="en-US" altLang="ko-KR" sz="1000" dirty="0"/>
              <a:t> = min(</a:t>
            </a:r>
            <a:r>
              <a:rPr lang="en-US" altLang="ko-KR" sz="1000" dirty="0" err="1"/>
              <a:t>input_nc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output_nc</a:t>
            </a:r>
            <a:r>
              <a:rPr lang="en-US" altLang="ko-KR" sz="1000" dirty="0"/>
              <a:t>)#</a:t>
            </a:r>
            <a:r>
              <a:rPr lang="ko-KR" altLang="en-US" sz="1000" dirty="0" err="1"/>
              <a:t>작은걸</a:t>
            </a:r>
            <a:r>
              <a:rPr lang="ko-KR" altLang="en-US" sz="1000" dirty="0"/>
              <a:t> 골랐을 때 성능이 더 좋았나</a:t>
            </a:r>
            <a:r>
              <a:rPr lang="en-US" altLang="ko-KR" sz="1000" dirty="0"/>
              <a:t>?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self.conv_0 = nn.Conv2d(</a:t>
            </a:r>
            <a:r>
              <a:rPr lang="en-US" altLang="ko-KR" sz="1000" dirty="0" err="1"/>
              <a:t>input_nc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middle_nc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kernel_size</a:t>
            </a:r>
            <a:r>
              <a:rPr lang="en-US" altLang="ko-KR" sz="1000" dirty="0"/>
              <a:t>=3, padding=1)</a:t>
            </a:r>
          </a:p>
          <a:p>
            <a:r>
              <a:rPr lang="en-US" altLang="ko-KR" sz="1000" dirty="0"/>
              <a:t>        self.conv_1 = nn.Conv2d(</a:t>
            </a:r>
            <a:r>
              <a:rPr lang="en-US" altLang="ko-KR" sz="1000" dirty="0" err="1"/>
              <a:t>middle_nc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output_nc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kernel_size</a:t>
            </a:r>
            <a:r>
              <a:rPr lang="en-US" altLang="ko-KR" sz="1000" dirty="0"/>
              <a:t>=3, padding=1)</a:t>
            </a:r>
          </a:p>
          <a:p>
            <a:r>
              <a:rPr lang="en-US" altLang="ko-KR" sz="1000" dirty="0"/>
              <a:t>        if </a:t>
            </a:r>
            <a:r>
              <a:rPr lang="en-US" altLang="ko-KR" sz="1000" dirty="0" err="1"/>
              <a:t>self.learned_shortcut</a:t>
            </a:r>
            <a:r>
              <a:rPr lang="en-US" altLang="ko-KR" sz="1000" dirty="0"/>
              <a:t>:#2+1</a:t>
            </a:r>
            <a:r>
              <a:rPr lang="ko-KR" altLang="en-US" sz="1000" dirty="0"/>
              <a:t>개의 </a:t>
            </a:r>
            <a:r>
              <a:rPr lang="en-US" altLang="ko-KR" sz="1000" dirty="0"/>
              <a:t>ALIAS Norm</a:t>
            </a:r>
            <a:r>
              <a:rPr lang="ko-KR" altLang="en-US" sz="1000" dirty="0"/>
              <a:t>중 </a:t>
            </a:r>
            <a:r>
              <a:rPr lang="en-US" altLang="ko-KR" sz="1000" dirty="0"/>
              <a:t>1</a:t>
            </a:r>
            <a:r>
              <a:rPr lang="ko-KR" altLang="en-US" sz="1000" dirty="0"/>
              <a:t>개</a:t>
            </a:r>
          </a:p>
          <a:p>
            <a:r>
              <a:rPr lang="ko-KR" altLang="en-US" sz="1000" dirty="0"/>
              <a:t>            </a:t>
            </a:r>
            <a:r>
              <a:rPr lang="en-US" altLang="ko-KR" sz="1000" dirty="0" err="1"/>
              <a:t>self.conv_s</a:t>
            </a:r>
            <a:r>
              <a:rPr lang="en-US" altLang="ko-KR" sz="1000" dirty="0"/>
              <a:t> = nn.Conv2d(</a:t>
            </a:r>
            <a:r>
              <a:rPr lang="en-US" altLang="ko-KR" sz="1000" dirty="0" err="1"/>
              <a:t>input_nc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output_nc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kernel_size</a:t>
            </a:r>
            <a:r>
              <a:rPr lang="en-US" altLang="ko-KR" sz="1000" dirty="0"/>
              <a:t>=1, bias=False)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subnorm_type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opt.norm_G#spectralaliasinstance</a:t>
            </a:r>
            <a:endParaRPr lang="en-US" altLang="ko-KR" sz="1000" dirty="0"/>
          </a:p>
          <a:p>
            <a:r>
              <a:rPr lang="en-US" altLang="ko-KR" sz="1000" dirty="0"/>
              <a:t>        if </a:t>
            </a:r>
            <a:r>
              <a:rPr lang="en-US" altLang="ko-KR" sz="1000" dirty="0" err="1"/>
              <a:t>subnorm_type.startswith</a:t>
            </a:r>
            <a:r>
              <a:rPr lang="en-US" altLang="ko-KR" sz="1000" dirty="0"/>
              <a:t>('spectral'):#True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subnorm_type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subnorm_type</a:t>
            </a:r>
            <a:r>
              <a:rPr lang="en-US" altLang="ko-KR" sz="1000" dirty="0"/>
              <a:t>[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('spectral'):]#aliasinstance</a:t>
            </a:r>
          </a:p>
          <a:p>
            <a:r>
              <a:rPr lang="en-US" altLang="ko-KR" sz="1000" dirty="0"/>
              <a:t>            self.conv_0 = </a:t>
            </a:r>
            <a:r>
              <a:rPr lang="en-US" altLang="ko-KR" sz="1000" b="1" dirty="0" err="1">
                <a:solidFill>
                  <a:srgbClr val="FF0000"/>
                </a:solidFill>
              </a:rPr>
              <a:t>spectral_norm</a:t>
            </a:r>
            <a:r>
              <a:rPr lang="en-US" altLang="ko-KR" sz="1000" dirty="0"/>
              <a:t>(self.conv_0)#2</a:t>
            </a:r>
            <a:r>
              <a:rPr lang="ko-KR" altLang="en-US" sz="1000" dirty="0"/>
              <a:t>개의 </a:t>
            </a:r>
            <a:r>
              <a:rPr lang="en-US" altLang="ko-KR" sz="1000" dirty="0"/>
              <a:t>ALIAS Norm</a:t>
            </a:r>
            <a:r>
              <a:rPr lang="ko-KR" altLang="en-US" sz="1000" dirty="0"/>
              <a:t>중 하나</a:t>
            </a:r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self.conv_1 = </a:t>
            </a:r>
            <a:r>
              <a:rPr lang="en-US" altLang="ko-KR" sz="1000" dirty="0" err="1"/>
              <a:t>spectral_norm</a:t>
            </a:r>
            <a:r>
              <a:rPr lang="en-US" altLang="ko-KR" sz="1000" dirty="0"/>
              <a:t>(self.conv_1)#sectral norm</a:t>
            </a:r>
            <a:r>
              <a:rPr lang="ko-KR" altLang="en-US" sz="1000" dirty="0"/>
              <a:t>이 뭐지</a:t>
            </a:r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if </a:t>
            </a:r>
            <a:r>
              <a:rPr lang="en-US" altLang="ko-KR" sz="1000" dirty="0" err="1"/>
              <a:t>self.learned_shortcut</a:t>
            </a:r>
            <a:r>
              <a:rPr lang="en-US" altLang="ko-KR" sz="1000" dirty="0"/>
              <a:t>:#</a:t>
            </a:r>
            <a:r>
              <a:rPr lang="en-US" altLang="ko-KR" sz="1000" dirty="0" err="1"/>
              <a:t>input_nc</a:t>
            </a:r>
            <a:r>
              <a:rPr lang="en-US" altLang="ko-KR" sz="1000" dirty="0"/>
              <a:t>!=</a:t>
            </a:r>
            <a:r>
              <a:rPr lang="en-US" altLang="ko-KR" sz="1000" dirty="0" err="1"/>
              <a:t>output_nc</a:t>
            </a:r>
            <a:r>
              <a:rPr lang="ko-KR" altLang="en-US" sz="1000" dirty="0"/>
              <a:t>임</a:t>
            </a:r>
          </a:p>
          <a:p>
            <a:r>
              <a:rPr lang="ko-KR" altLang="en-US" sz="1000" dirty="0"/>
              <a:t>                </a:t>
            </a:r>
            <a:r>
              <a:rPr lang="en-US" altLang="ko-KR" sz="1000" dirty="0" err="1"/>
              <a:t>self.conv_s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spectral_norm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self.conv_s</a:t>
            </a:r>
            <a:r>
              <a:rPr lang="en-US" altLang="ko-KR" sz="1000" dirty="0"/>
              <a:t>)#2+1</a:t>
            </a:r>
            <a:r>
              <a:rPr lang="ko-KR" altLang="en-US" sz="1000" dirty="0"/>
              <a:t>개의 </a:t>
            </a:r>
            <a:r>
              <a:rPr lang="en-US" altLang="ko-KR" sz="1000" dirty="0"/>
              <a:t>ALIAS Norm</a:t>
            </a:r>
            <a:r>
              <a:rPr lang="ko-KR" altLang="en-US" sz="1000" dirty="0"/>
              <a:t>중 </a:t>
            </a:r>
            <a:r>
              <a:rPr lang="en-US" altLang="ko-KR" sz="1000" dirty="0"/>
              <a:t>1</a:t>
            </a:r>
            <a:r>
              <a:rPr lang="ko-KR" altLang="en-US" sz="1000" dirty="0"/>
              <a:t>개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 err="1"/>
              <a:t>semantic_nc</a:t>
            </a:r>
            <a:r>
              <a:rPr lang="en-US" altLang="ko-KR" sz="1000" dirty="0"/>
              <a:t> = opt.semantic_nc#13</a:t>
            </a:r>
          </a:p>
          <a:p>
            <a:r>
              <a:rPr lang="en-US" altLang="ko-KR" sz="1000" dirty="0"/>
              <a:t>        if </a:t>
            </a:r>
            <a:r>
              <a:rPr lang="en-US" altLang="ko-KR" sz="1000" dirty="0" err="1"/>
              <a:t>use_mask_norm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subnorm_type</a:t>
            </a:r>
            <a:r>
              <a:rPr lang="en-US" altLang="ko-KR" sz="1000" dirty="0"/>
              <a:t> = '</a:t>
            </a:r>
            <a:r>
              <a:rPr lang="en-US" altLang="ko-KR" sz="1000" dirty="0" err="1"/>
              <a:t>aliasmask</a:t>
            </a:r>
            <a:r>
              <a:rPr lang="en-US" altLang="ko-KR" sz="1000" dirty="0"/>
              <a:t>'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semantic_nc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semantic_nc</a:t>
            </a:r>
            <a:r>
              <a:rPr lang="en-US" altLang="ko-KR" sz="1000" dirty="0"/>
              <a:t> + 1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self.norm_0 = </a:t>
            </a:r>
            <a:r>
              <a:rPr lang="en-US" altLang="ko-KR" sz="1000" dirty="0" err="1"/>
              <a:t>ALIASNorm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subnorm_type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input_nc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semantic_nc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self.norm_1 = </a:t>
            </a:r>
            <a:r>
              <a:rPr lang="en-US" altLang="ko-KR" sz="1000" dirty="0" err="1"/>
              <a:t>ALIASNorm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subnorm_type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middle_nc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semantic_nc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if </a:t>
            </a:r>
            <a:r>
              <a:rPr lang="en-US" altLang="ko-KR" sz="1000" dirty="0" err="1"/>
              <a:t>self.learned_shortcut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self.norm_s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ALIASNorm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subnorm_type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input_nc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semantic_nc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self.relu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nn.LeakyReLU</a:t>
            </a:r>
            <a:r>
              <a:rPr lang="en-US" altLang="ko-KR" sz="1000" dirty="0"/>
              <a:t>(0.2)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BAF6E-298A-7DC2-EB7A-6F8C58AE8717}"/>
              </a:ext>
            </a:extLst>
          </p:cNvPr>
          <p:cNvSpPr txBox="1"/>
          <p:nvPr/>
        </p:nvSpPr>
        <p:spPr>
          <a:xfrm>
            <a:off x="5459767" y="1606857"/>
            <a:ext cx="5539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def shortcut(self, x, seg, </a:t>
            </a:r>
            <a:r>
              <a:rPr lang="en-US" altLang="ko-KR" sz="1000" dirty="0" err="1"/>
              <a:t>misalign_mask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if </a:t>
            </a:r>
            <a:r>
              <a:rPr lang="en-US" altLang="ko-KR" sz="1000" dirty="0" err="1"/>
              <a:t>self.learned_shortcut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    return </a:t>
            </a:r>
            <a:r>
              <a:rPr lang="en-US" altLang="ko-KR" sz="1000" dirty="0" err="1"/>
              <a:t>self.conv_s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self.norm_s</a:t>
            </a:r>
            <a:r>
              <a:rPr lang="en-US" altLang="ko-KR" sz="1000" dirty="0"/>
              <a:t>(x, seg, </a:t>
            </a:r>
            <a:r>
              <a:rPr lang="en-US" altLang="ko-KR" sz="1000" dirty="0" err="1"/>
              <a:t>misalign_mask</a:t>
            </a:r>
            <a:r>
              <a:rPr lang="en-US" altLang="ko-KR" sz="1000" dirty="0"/>
              <a:t>))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return x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def forward(self, x, seg, </a:t>
            </a:r>
            <a:r>
              <a:rPr lang="en-US" altLang="ko-KR" sz="1000" dirty="0" err="1"/>
              <a:t>misalign_mask</a:t>
            </a:r>
            <a:r>
              <a:rPr lang="en-US" altLang="ko-KR" sz="1000" dirty="0"/>
              <a:t>=None):#</a:t>
            </a:r>
            <a:r>
              <a:rPr lang="ko-KR" altLang="en-US" sz="1000" dirty="0"/>
              <a:t>그림과 동일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#seg:concat(S_hat,M_misaligned)</a:t>
            </a:r>
          </a:p>
          <a:p>
            <a:r>
              <a:rPr lang="en-US" altLang="ko-KR" sz="1000" dirty="0"/>
              <a:t>        seg = </a:t>
            </a:r>
            <a:r>
              <a:rPr lang="en-US" altLang="ko-KR" sz="1000" dirty="0" err="1"/>
              <a:t>F.interpolate</a:t>
            </a:r>
            <a:r>
              <a:rPr lang="en-US" altLang="ko-KR" sz="1000" dirty="0"/>
              <a:t>(seg, size=</a:t>
            </a:r>
            <a:r>
              <a:rPr lang="en-US" altLang="ko-KR" sz="1000" dirty="0" err="1"/>
              <a:t>x.size</a:t>
            </a:r>
            <a:r>
              <a:rPr lang="en-US" altLang="ko-KR" sz="1000" dirty="0"/>
              <a:t>()[2:], mode='nearest')</a:t>
            </a:r>
          </a:p>
          <a:p>
            <a:r>
              <a:rPr lang="en-US" altLang="ko-KR" sz="1000" dirty="0"/>
              <a:t>        if </a:t>
            </a:r>
            <a:r>
              <a:rPr lang="en-US" altLang="ko-KR" sz="1000" dirty="0" err="1"/>
              <a:t>misalign_mask</a:t>
            </a:r>
            <a:r>
              <a:rPr lang="en-US" altLang="ko-KR" sz="1000" dirty="0"/>
              <a:t> is not None: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misalign_mask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F.interpolate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misalign_mask</a:t>
            </a:r>
            <a:r>
              <a:rPr lang="en-US" altLang="ko-KR" sz="1000" dirty="0"/>
              <a:t>, size=</a:t>
            </a:r>
            <a:r>
              <a:rPr lang="en-US" altLang="ko-KR" sz="1000" dirty="0" err="1"/>
              <a:t>x.size</a:t>
            </a:r>
            <a:r>
              <a:rPr lang="en-US" altLang="ko-KR" sz="1000" dirty="0"/>
              <a:t>()[2:], mode='nearest')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x_s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self.shortcut</a:t>
            </a:r>
            <a:r>
              <a:rPr lang="en-US" altLang="ko-KR" sz="1000" dirty="0"/>
              <a:t>(x, seg, </a:t>
            </a:r>
            <a:r>
              <a:rPr lang="en-US" altLang="ko-KR" sz="1000" dirty="0" err="1"/>
              <a:t>misalign_mask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dx = self.conv_0(</a:t>
            </a:r>
            <a:r>
              <a:rPr lang="en-US" altLang="ko-KR" sz="1000" dirty="0" err="1"/>
              <a:t>self.relu</a:t>
            </a:r>
            <a:r>
              <a:rPr lang="en-US" altLang="ko-KR" sz="1000" dirty="0"/>
              <a:t>(self.norm_0(x, seg, </a:t>
            </a:r>
            <a:r>
              <a:rPr lang="en-US" altLang="ko-KR" sz="1000" dirty="0" err="1"/>
              <a:t>misalign_mask</a:t>
            </a:r>
            <a:r>
              <a:rPr lang="en-US" altLang="ko-KR" sz="1000" dirty="0"/>
              <a:t>)))</a:t>
            </a:r>
          </a:p>
          <a:p>
            <a:r>
              <a:rPr lang="en-US" altLang="ko-KR" sz="1000" dirty="0"/>
              <a:t>        dx = self.conv_1(</a:t>
            </a:r>
            <a:r>
              <a:rPr lang="en-US" altLang="ko-KR" sz="1000" dirty="0" err="1"/>
              <a:t>self.relu</a:t>
            </a:r>
            <a:r>
              <a:rPr lang="en-US" altLang="ko-KR" sz="1000" dirty="0"/>
              <a:t>(self.norm_1(dx, seg, </a:t>
            </a:r>
            <a:r>
              <a:rPr lang="en-US" altLang="ko-KR" sz="1000" dirty="0" err="1"/>
              <a:t>misalign_mask</a:t>
            </a:r>
            <a:r>
              <a:rPr lang="en-US" altLang="ko-KR" sz="1000" dirty="0"/>
              <a:t>)))</a:t>
            </a:r>
          </a:p>
          <a:p>
            <a:r>
              <a:rPr lang="en-US" altLang="ko-KR" sz="1000" dirty="0"/>
              <a:t>        output = </a:t>
            </a:r>
            <a:r>
              <a:rPr lang="en-US" altLang="ko-KR" sz="1000" dirty="0" err="1"/>
              <a:t>x_s</a:t>
            </a:r>
            <a:r>
              <a:rPr lang="en-US" altLang="ko-KR" sz="1000" dirty="0"/>
              <a:t> + dx</a:t>
            </a:r>
          </a:p>
          <a:p>
            <a:r>
              <a:rPr lang="en-US" altLang="ko-KR" sz="1000" dirty="0"/>
              <a:t>        return output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A517E5-6955-094B-5B58-D54C470B2A52}"/>
              </a:ext>
            </a:extLst>
          </p:cNvPr>
          <p:cNvSpPr/>
          <p:nvPr/>
        </p:nvSpPr>
        <p:spPr>
          <a:xfrm>
            <a:off x="658786" y="354332"/>
            <a:ext cx="2281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ALIAS </a:t>
            </a:r>
            <a:r>
              <a:rPr lang="en-US" altLang="ko-KR" sz="24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ResBlk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1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3C8B2D0-D5AF-6AF2-DB84-F797A0CE1AD2}"/>
              </a:ext>
            </a:extLst>
          </p:cNvPr>
          <p:cNvSpPr/>
          <p:nvPr/>
        </p:nvSpPr>
        <p:spPr>
          <a:xfrm>
            <a:off x="658786" y="35433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ALIAS normalization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1307EF-E62E-81B6-C90A-1D2EA47D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7" y="4679580"/>
            <a:ext cx="4705165" cy="2178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50DCB6-5487-5475-DC24-268683204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" y="1039012"/>
            <a:ext cx="5806476" cy="3640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EB947D-CD3B-F182-4542-DDFF9D8DE85F}"/>
              </a:ext>
            </a:extLst>
          </p:cNvPr>
          <p:cNvSpPr txBox="1"/>
          <p:nvPr/>
        </p:nvSpPr>
        <p:spPr>
          <a:xfrm>
            <a:off x="7022237" y="1349406"/>
            <a:ext cx="503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ALIAS normalization</a:t>
            </a:r>
            <a:r>
              <a:rPr lang="ko-KR" altLang="en-US" dirty="0"/>
              <a:t>은 </a:t>
            </a:r>
            <a:r>
              <a:rPr lang="en-US" altLang="ko-KR" dirty="0"/>
              <a:t>target cloth</a:t>
            </a:r>
            <a:r>
              <a:rPr lang="ko-KR" altLang="en-US" dirty="0"/>
              <a:t>의 </a:t>
            </a:r>
            <a:r>
              <a:rPr lang="en-US" altLang="ko-KR" dirty="0"/>
              <a:t>texture</a:t>
            </a:r>
            <a:r>
              <a:rPr lang="ko-KR" altLang="en-US" dirty="0"/>
              <a:t>를 보존하면서 </a:t>
            </a:r>
            <a:r>
              <a:rPr lang="en-US" altLang="ko-KR" dirty="0"/>
              <a:t>misalign</a:t>
            </a:r>
            <a:r>
              <a:rPr lang="ko-KR" altLang="en-US" dirty="0"/>
              <a:t> 영역에 있는 </a:t>
            </a:r>
            <a:r>
              <a:rPr lang="en-US" altLang="ko-KR" dirty="0"/>
              <a:t>artifacts</a:t>
            </a:r>
            <a:r>
              <a:rPr lang="ko-KR" altLang="en-US" dirty="0"/>
              <a:t>들을 제거할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AD201-7E81-27D4-992A-9887856E31D7}"/>
              </a:ext>
            </a:extLst>
          </p:cNvPr>
          <p:cNvSpPr txBox="1"/>
          <p:nvPr/>
        </p:nvSpPr>
        <p:spPr>
          <a:xfrm>
            <a:off x="7122110" y="4679580"/>
            <a:ext cx="4314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Misleading information=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artifacts	</a:t>
            </a:r>
            <a:b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Artifacts: warped cloth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제거되지 않은 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background (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근데 이게 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misalign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영역에 있나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?)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98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0227CC-952D-48D1-FA81-335F843B7CD4}"/>
                  </a:ext>
                </a:extLst>
              </p:cNvPr>
              <p:cNvSpPr txBox="1"/>
              <p:nvPr/>
            </p:nvSpPr>
            <p:spPr>
              <a:xfrm>
                <a:off x="456809" y="1685164"/>
                <a:ext cx="7293397" cy="3925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𝑀𝑎𝑠𝑘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𝑀𝑎𝑠𝑘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𝑎𝑠𝑘</m:t>
                        </m:r>
                      </m:sup>
                    </m:sSubSup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𝑎𝑠𝑘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𝑚𝑎𝑠𝑘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𝑚𝑎𝑠𝑘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𝑎𝑠𝑘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𝑀𝑎𝑠𝑘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𝑖𝑛𝑠𝑡𝑎𝑛𝑐𝑒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𝑎𝑠𝑘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𝑀𝑎𝑠𝑘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𝑀𝑎𝑠𝑘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  </a:t>
                </a:r>
                <a:r>
                  <a:rPr lang="ko-KR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𝑚𝑖𝑠𝑎𝑙𝑖𝑔𝑛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𝑚𝑖𝑠𝑎𝑙𝑖𝑔𝑛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0227CC-952D-48D1-FA81-335F843B7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09" y="1685164"/>
                <a:ext cx="7293397" cy="3925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5B616C-D95A-9C48-4BC0-E14633CB7E58}"/>
              </a:ext>
            </a:extLst>
          </p:cNvPr>
          <p:cNvSpPr/>
          <p:nvPr/>
        </p:nvSpPr>
        <p:spPr>
          <a:xfrm>
            <a:off x="658786" y="354332"/>
            <a:ext cx="6078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mask normalization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6E102-BBA3-462B-856D-B985507E5570}"/>
              </a:ext>
            </a:extLst>
          </p:cNvPr>
          <p:cNvSpPr txBox="1"/>
          <p:nvPr/>
        </p:nvSpPr>
        <p:spPr>
          <a:xfrm>
            <a:off x="7607075" y="4048217"/>
            <a:ext cx="4128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Misalign </a:t>
            </a:r>
            <a:r>
              <a:rPr lang="ko-KR" altLang="en-US" dirty="0"/>
              <a:t>영역이 작을 수록 표준편차가 작음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/>
              <a:t>normalize</a:t>
            </a:r>
            <a:r>
              <a:rPr lang="ko-KR" altLang="en-US" dirty="0"/>
              <a:t>된 값이 커짐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1-Misalign </a:t>
            </a:r>
            <a:r>
              <a:rPr lang="ko-KR" altLang="en-US" dirty="0"/>
              <a:t>과 범위를 어느정도 맞추기 위해 계수를 곱하는 것 같음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6C0C0D-F8F3-88A8-FC06-7931DAE72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041" y="1066214"/>
            <a:ext cx="5591955" cy="12003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16D32E-648F-F0DC-ABFF-B00CD81A347A}"/>
              </a:ext>
            </a:extLst>
          </p:cNvPr>
          <p:cNvSpPr txBox="1"/>
          <p:nvPr/>
        </p:nvSpPr>
        <p:spPr>
          <a:xfrm>
            <a:off x="6573522" y="2332083"/>
            <a:ext cx="529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Misalign</a:t>
            </a:r>
            <a:r>
              <a:rPr lang="ko-KR" altLang="en-US" dirty="0"/>
              <a:t> 영역과 아닌 영역을 나눠서 </a:t>
            </a:r>
            <a:r>
              <a:rPr lang="en-US" altLang="ko-KR" dirty="0"/>
              <a:t>normalize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9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0CDD75-21EC-BAFA-4D71-7B4D1DA098CF}"/>
              </a:ext>
            </a:extLst>
          </p:cNvPr>
          <p:cNvSpPr/>
          <p:nvPr/>
        </p:nvSpPr>
        <p:spPr>
          <a:xfrm>
            <a:off x="658786" y="354332"/>
            <a:ext cx="6078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mask normalization example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F725E8-39AE-3CD0-9223-577854F14954}"/>
              </a:ext>
            </a:extLst>
          </p:cNvPr>
          <p:cNvGrpSpPr/>
          <p:nvPr/>
        </p:nvGrpSpPr>
        <p:grpSpPr>
          <a:xfrm>
            <a:off x="375938" y="2284935"/>
            <a:ext cx="1305017" cy="1376037"/>
            <a:chOff x="399495" y="1731146"/>
            <a:chExt cx="1305017" cy="137603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314981F-1FF3-1080-3F26-D9FE5AE8EFDA}"/>
                </a:ext>
              </a:extLst>
            </p:cNvPr>
            <p:cNvSpPr/>
            <p:nvPr/>
          </p:nvSpPr>
          <p:spPr>
            <a:xfrm>
              <a:off x="834501" y="1731146"/>
              <a:ext cx="870011" cy="870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A84D106-5492-F87C-5493-2C3AF28363E1}"/>
                </a:ext>
              </a:extLst>
            </p:cNvPr>
            <p:cNvSpPr/>
            <p:nvPr/>
          </p:nvSpPr>
          <p:spPr>
            <a:xfrm>
              <a:off x="763479" y="1802167"/>
              <a:ext cx="870011" cy="870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4C296C-9223-5F94-8C05-53EAC738E79B}"/>
                </a:ext>
              </a:extLst>
            </p:cNvPr>
            <p:cNvSpPr/>
            <p:nvPr/>
          </p:nvSpPr>
          <p:spPr>
            <a:xfrm>
              <a:off x="692457" y="1873188"/>
              <a:ext cx="870011" cy="870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15C17B-9EE8-FF1D-7657-A7B5C4D94316}"/>
                </a:ext>
              </a:extLst>
            </p:cNvPr>
            <p:cNvSpPr/>
            <p:nvPr/>
          </p:nvSpPr>
          <p:spPr>
            <a:xfrm>
              <a:off x="399495" y="2237172"/>
              <a:ext cx="870011" cy="870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B142F8A-D5BC-7801-8F0F-93C9052D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44061"/>
              </p:ext>
            </p:extLst>
          </p:nvPr>
        </p:nvGraphicFramePr>
        <p:xfrm>
          <a:off x="2125212" y="2361459"/>
          <a:ext cx="1324745" cy="122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49">
                  <a:extLst>
                    <a:ext uri="{9D8B030D-6E8A-4147-A177-3AD203B41FA5}">
                      <a16:colId xmlns:a16="http://schemas.microsoft.com/office/drawing/2014/main" val="3421079312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1612589418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752827600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3626922451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3117980745"/>
                    </a:ext>
                  </a:extLst>
                </a:gridCol>
              </a:tblGrid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922748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906056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78587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139585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66307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BC042E1-0837-A93F-C8AD-B44263B3B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96123"/>
              </p:ext>
            </p:extLst>
          </p:nvPr>
        </p:nvGraphicFramePr>
        <p:xfrm>
          <a:off x="2129883" y="4199563"/>
          <a:ext cx="1324745" cy="122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49">
                  <a:extLst>
                    <a:ext uri="{9D8B030D-6E8A-4147-A177-3AD203B41FA5}">
                      <a16:colId xmlns:a16="http://schemas.microsoft.com/office/drawing/2014/main" val="3421079312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1612589418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752827600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3626922451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3117980745"/>
                    </a:ext>
                  </a:extLst>
                </a:gridCol>
              </a:tblGrid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922748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906056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78587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139585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66307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10B69A2-9990-B162-8DE4-E6AC274C3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08154"/>
              </p:ext>
            </p:extLst>
          </p:nvPr>
        </p:nvGraphicFramePr>
        <p:xfrm>
          <a:off x="4081288" y="1883128"/>
          <a:ext cx="1324745" cy="122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49">
                  <a:extLst>
                    <a:ext uri="{9D8B030D-6E8A-4147-A177-3AD203B41FA5}">
                      <a16:colId xmlns:a16="http://schemas.microsoft.com/office/drawing/2014/main" val="3421079312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1612589418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752827600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3626922451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3117980745"/>
                    </a:ext>
                  </a:extLst>
                </a:gridCol>
              </a:tblGrid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922748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906056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78587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139585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66307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13C9049-605A-DB92-C1CB-B2F02141A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15672"/>
              </p:ext>
            </p:extLst>
          </p:nvPr>
        </p:nvGraphicFramePr>
        <p:xfrm>
          <a:off x="6114274" y="1883128"/>
          <a:ext cx="1324745" cy="122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49">
                  <a:extLst>
                    <a:ext uri="{9D8B030D-6E8A-4147-A177-3AD203B41FA5}">
                      <a16:colId xmlns:a16="http://schemas.microsoft.com/office/drawing/2014/main" val="3421079312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1612589418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752827600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3626922451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3117980745"/>
                    </a:ext>
                  </a:extLst>
                </a:gridCol>
              </a:tblGrid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922748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906056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78587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139585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66307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4F1E15F-836C-B786-0635-0B40F5BC1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259"/>
              </p:ext>
            </p:extLst>
          </p:nvPr>
        </p:nvGraphicFramePr>
        <p:xfrm>
          <a:off x="9449443" y="1652350"/>
          <a:ext cx="1812825" cy="157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69">
                  <a:extLst>
                    <a:ext uri="{9D8B030D-6E8A-4147-A177-3AD203B41FA5}">
                      <a16:colId xmlns:a16="http://schemas.microsoft.com/office/drawing/2014/main" val="3421079312"/>
                    </a:ext>
                  </a:extLst>
                </a:gridCol>
                <a:gridCol w="387018">
                  <a:extLst>
                    <a:ext uri="{9D8B030D-6E8A-4147-A177-3AD203B41FA5}">
                      <a16:colId xmlns:a16="http://schemas.microsoft.com/office/drawing/2014/main" val="1612589418"/>
                    </a:ext>
                  </a:extLst>
                </a:gridCol>
                <a:gridCol w="415902">
                  <a:extLst>
                    <a:ext uri="{9D8B030D-6E8A-4147-A177-3AD203B41FA5}">
                      <a16:colId xmlns:a16="http://schemas.microsoft.com/office/drawing/2014/main" val="752827600"/>
                    </a:ext>
                  </a:extLst>
                </a:gridCol>
                <a:gridCol w="303496">
                  <a:extLst>
                    <a:ext uri="{9D8B030D-6E8A-4147-A177-3AD203B41FA5}">
                      <a16:colId xmlns:a16="http://schemas.microsoft.com/office/drawing/2014/main" val="3626922451"/>
                    </a:ext>
                  </a:extLst>
                </a:gridCol>
                <a:gridCol w="370940">
                  <a:extLst>
                    <a:ext uri="{9D8B030D-6E8A-4147-A177-3AD203B41FA5}">
                      <a16:colId xmlns:a16="http://schemas.microsoft.com/office/drawing/2014/main" val="3117980745"/>
                    </a:ext>
                  </a:extLst>
                </a:gridCol>
              </a:tblGrid>
              <a:tr h="309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922748"/>
                  </a:ext>
                </a:extLst>
              </a:tr>
              <a:tr h="309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906056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-3.5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78587"/>
                  </a:ext>
                </a:extLst>
              </a:tr>
              <a:tr h="309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139585"/>
                  </a:ext>
                </a:extLst>
              </a:tr>
              <a:tr h="309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4516" marR="34516" marT="17259" marB="17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6630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651DBE-3161-45FF-6C03-B15107B4DAB4}"/>
                  </a:ext>
                </a:extLst>
              </p:cNvPr>
              <p:cNvSpPr txBox="1"/>
              <p:nvPr/>
            </p:nvSpPr>
            <p:spPr>
              <a:xfrm>
                <a:off x="8492694" y="2015229"/>
                <a:ext cx="67826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651DBE-3161-45FF-6C03-B15107B4D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694" y="2015229"/>
                <a:ext cx="678263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64B193-AF7C-3B9E-8544-F95BA29FCC70}"/>
              </a:ext>
            </a:extLst>
          </p:cNvPr>
          <p:cNvSpPr/>
          <p:nvPr/>
        </p:nvSpPr>
        <p:spPr>
          <a:xfrm>
            <a:off x="648065" y="4198818"/>
            <a:ext cx="870011" cy="8700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3917E00-2BB2-767A-FECA-46AD461EF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15290"/>
              </p:ext>
            </p:extLst>
          </p:nvPr>
        </p:nvGraphicFramePr>
        <p:xfrm>
          <a:off x="4081287" y="4457334"/>
          <a:ext cx="1324745" cy="122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49">
                  <a:extLst>
                    <a:ext uri="{9D8B030D-6E8A-4147-A177-3AD203B41FA5}">
                      <a16:colId xmlns:a16="http://schemas.microsoft.com/office/drawing/2014/main" val="3421079312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1612589418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752827600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3626922451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3117980745"/>
                    </a:ext>
                  </a:extLst>
                </a:gridCol>
              </a:tblGrid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922748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906056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78587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139585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66307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AB82305-2A5D-41BC-FE11-C58BB9A4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19682"/>
              </p:ext>
            </p:extLst>
          </p:nvPr>
        </p:nvGraphicFramePr>
        <p:xfrm>
          <a:off x="6114273" y="4457334"/>
          <a:ext cx="1324745" cy="122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49">
                  <a:extLst>
                    <a:ext uri="{9D8B030D-6E8A-4147-A177-3AD203B41FA5}">
                      <a16:colId xmlns:a16="http://schemas.microsoft.com/office/drawing/2014/main" val="3421079312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1612589418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752827600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3626922451"/>
                    </a:ext>
                  </a:extLst>
                </a:gridCol>
                <a:gridCol w="264949">
                  <a:extLst>
                    <a:ext uri="{9D8B030D-6E8A-4147-A177-3AD203B41FA5}">
                      <a16:colId xmlns:a16="http://schemas.microsoft.com/office/drawing/2014/main" val="3117980745"/>
                    </a:ext>
                  </a:extLst>
                </a:gridCol>
              </a:tblGrid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922748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906056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78587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139585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27261" marR="27261" marT="13630" marB="13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66307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AA5E364-E104-B7A7-FF92-8E994C428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64045"/>
              </p:ext>
            </p:extLst>
          </p:nvPr>
        </p:nvGraphicFramePr>
        <p:xfrm>
          <a:off x="9475790" y="4075275"/>
          <a:ext cx="1812825" cy="16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65">
                  <a:extLst>
                    <a:ext uri="{9D8B030D-6E8A-4147-A177-3AD203B41FA5}">
                      <a16:colId xmlns:a16="http://schemas.microsoft.com/office/drawing/2014/main" val="3421079312"/>
                    </a:ext>
                  </a:extLst>
                </a:gridCol>
                <a:gridCol w="362565">
                  <a:extLst>
                    <a:ext uri="{9D8B030D-6E8A-4147-A177-3AD203B41FA5}">
                      <a16:colId xmlns:a16="http://schemas.microsoft.com/office/drawing/2014/main" val="1612589418"/>
                    </a:ext>
                  </a:extLst>
                </a:gridCol>
                <a:gridCol w="362565">
                  <a:extLst>
                    <a:ext uri="{9D8B030D-6E8A-4147-A177-3AD203B41FA5}">
                      <a16:colId xmlns:a16="http://schemas.microsoft.com/office/drawing/2014/main" val="752827600"/>
                    </a:ext>
                  </a:extLst>
                </a:gridCol>
                <a:gridCol w="362565">
                  <a:extLst>
                    <a:ext uri="{9D8B030D-6E8A-4147-A177-3AD203B41FA5}">
                      <a16:colId xmlns:a16="http://schemas.microsoft.com/office/drawing/2014/main" val="3626922451"/>
                    </a:ext>
                  </a:extLst>
                </a:gridCol>
                <a:gridCol w="362565">
                  <a:extLst>
                    <a:ext uri="{9D8B030D-6E8A-4147-A177-3AD203B41FA5}">
                      <a16:colId xmlns:a16="http://schemas.microsoft.com/office/drawing/2014/main" val="3117980745"/>
                    </a:ext>
                  </a:extLst>
                </a:gridCol>
              </a:tblGrid>
              <a:tr h="33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-1.7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1.7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922748"/>
                  </a:ext>
                </a:extLst>
              </a:tr>
              <a:tr h="33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906056"/>
                  </a:ext>
                </a:extLst>
              </a:tr>
              <a:tr h="33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-1.7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1.7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78587"/>
                  </a:ext>
                </a:extLst>
              </a:tr>
              <a:tr h="33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-1.7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1.7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139585"/>
                  </a:ext>
                </a:extLst>
              </a:tr>
              <a:tr h="33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1.7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-1.7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7305" marR="37305" marT="18652" marB="1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6630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619C77-4FE4-B22E-31BE-7B9E101FD18F}"/>
                  </a:ext>
                </a:extLst>
              </p:cNvPr>
              <p:cNvSpPr txBox="1"/>
              <p:nvPr/>
            </p:nvSpPr>
            <p:spPr>
              <a:xfrm>
                <a:off x="8483818" y="4502879"/>
                <a:ext cx="67826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619C77-4FE4-B22E-31BE-7B9E101FD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818" y="4502879"/>
                <a:ext cx="678263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605BBC-6BF4-8C3E-8A03-C9CB0BCEE5FB}"/>
                  </a:ext>
                </a:extLst>
              </p:cNvPr>
              <p:cNvSpPr txBox="1"/>
              <p:nvPr/>
            </p:nvSpPr>
            <p:spPr>
              <a:xfrm>
                <a:off x="3867950" y="1360265"/>
                <a:ext cx="1863819" cy="507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𝑚𝑖𝑠𝑎𝑙𝑖𝑔𝑛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605BBC-6BF4-8C3E-8A03-C9CB0BCEE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50" y="1360265"/>
                <a:ext cx="1863819" cy="507255"/>
              </a:xfrm>
              <a:prstGeom prst="rect">
                <a:avLst/>
              </a:prstGeom>
              <a:blipFill>
                <a:blip r:embed="rId4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20167E-0695-9F20-929F-16DC872F81CD}"/>
                  </a:ext>
                </a:extLst>
              </p:cNvPr>
              <p:cNvSpPr txBox="1"/>
              <p:nvPr/>
            </p:nvSpPr>
            <p:spPr>
              <a:xfrm>
                <a:off x="2186851" y="1863928"/>
                <a:ext cx="1260718" cy="416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20167E-0695-9F20-929F-16DC872F8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851" y="1863928"/>
                <a:ext cx="1260718" cy="416204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D10CCB-B46C-0B46-02DD-939B49F8024F}"/>
                  </a:ext>
                </a:extLst>
              </p:cNvPr>
              <p:cNvSpPr txBox="1"/>
              <p:nvPr/>
            </p:nvSpPr>
            <p:spPr>
              <a:xfrm>
                <a:off x="579387" y="3763813"/>
                <a:ext cx="950131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𝑚𝑖𝑠𝑎𝑙𝑖𝑔𝑛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D10CCB-B46C-0B46-02DD-939B49F80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87" y="3763813"/>
                <a:ext cx="950131" cy="391902"/>
              </a:xfrm>
              <a:prstGeom prst="rect">
                <a:avLst/>
              </a:prstGeom>
              <a:blipFill>
                <a:blip r:embed="rId6"/>
                <a:stretch>
                  <a:fillRect r="-15385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041BC4-D24F-F5D6-D611-AF67B252768B}"/>
                  </a:ext>
                </a:extLst>
              </p:cNvPr>
              <p:cNvSpPr txBox="1"/>
              <p:nvPr/>
            </p:nvSpPr>
            <p:spPr>
              <a:xfrm>
                <a:off x="3867950" y="3882812"/>
                <a:ext cx="1863819" cy="507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,(1−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𝑚𝑖𝑠𝑎𝑙𝑖𝑔𝑛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041BC4-D24F-F5D6-D611-AF67B2527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50" y="3882812"/>
                <a:ext cx="1863819" cy="507255"/>
              </a:xfrm>
              <a:prstGeom prst="rect">
                <a:avLst/>
              </a:prstGeom>
              <a:blipFill>
                <a:blip r:embed="rId7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D259E9-1BE6-E687-485F-E7361CB6A5F5}"/>
                  </a:ext>
                </a:extLst>
              </p:cNvPr>
              <p:cNvSpPr txBox="1"/>
              <p:nvPr/>
            </p:nvSpPr>
            <p:spPr>
              <a:xfrm>
                <a:off x="600102" y="1782421"/>
                <a:ext cx="1098612" cy="42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D259E9-1BE6-E687-485F-E7361CB6A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02" y="1782421"/>
                <a:ext cx="1098612" cy="422552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C831F0-7B83-49FD-E9B7-ADA54C22E3DF}"/>
                  </a:ext>
                </a:extLst>
              </p:cNvPr>
              <p:cNvSpPr txBox="1"/>
              <p:nvPr/>
            </p:nvSpPr>
            <p:spPr>
              <a:xfrm>
                <a:off x="2266487" y="3763813"/>
                <a:ext cx="950131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𝑚𝑖𝑠𝑎𝑙𝑖𝑔𝑛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C831F0-7B83-49FD-E9B7-ADA54C22E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487" y="3763813"/>
                <a:ext cx="950131" cy="391902"/>
              </a:xfrm>
              <a:prstGeom prst="rect">
                <a:avLst/>
              </a:prstGeom>
              <a:blipFill>
                <a:blip r:embed="rId9"/>
                <a:stretch>
                  <a:fillRect r="-14744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DA4954-F6E4-9FF9-A6CB-7714EDF10C3A}"/>
                  </a:ext>
                </a:extLst>
              </p:cNvPr>
              <p:cNvSpPr txBox="1"/>
              <p:nvPr/>
            </p:nvSpPr>
            <p:spPr>
              <a:xfrm>
                <a:off x="4081287" y="3199129"/>
                <a:ext cx="5249083" cy="368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1,1,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𝑚𝑖𝑠𝑎𝑙𝑖𝑔𝑛</m:t>
                              </m:r>
                            </m:sub>
                          </m:sSub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𝑚𝑖𝑠𝑎𝑙𝑖𝑔𝑛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1,1,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𝑚𝑖𝑠𝑎𝑙𝑖𝑔𝑛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DA4954-F6E4-9FF9-A6CB-7714EDF10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287" y="3199129"/>
                <a:ext cx="5249083" cy="3688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BB904B-0CF2-007F-6E51-68DC1C17551B}"/>
                  </a:ext>
                </a:extLst>
              </p:cNvPr>
              <p:cNvSpPr txBox="1"/>
              <p:nvPr/>
            </p:nvSpPr>
            <p:spPr>
              <a:xfrm>
                <a:off x="4311581" y="5773335"/>
                <a:ext cx="5249083" cy="368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1,1,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,(1−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𝑚𝑖𝑠𝑎𝑙𝑖𝑔𝑛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𝑚𝑖𝑠𝑎𝑙𝑖𝑔𝑛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1,1,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𝑚𝑖𝑠𝑎𝑙𝑖𝑔𝑛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BB904B-0CF2-007F-6E51-68DC1C17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581" y="5773335"/>
                <a:ext cx="5249083" cy="3688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9E883AED-C69C-0618-D038-07B7B5AEF624}"/>
                  </a:ext>
                </a:extLst>
              </p:cNvPr>
              <p:cNvSpPr/>
              <p:nvPr/>
            </p:nvSpPr>
            <p:spPr>
              <a:xfrm>
                <a:off x="10210995" y="3404318"/>
                <a:ext cx="530985" cy="4718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9E883AED-C69C-0618-D038-07B7B5AEF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995" y="3404318"/>
                <a:ext cx="530985" cy="471836"/>
              </a:xfrm>
              <a:prstGeom prst="roundRect">
                <a:avLst/>
              </a:prstGeom>
              <a:blipFill>
                <a:blip r:embed="rId12"/>
                <a:stretch>
                  <a:fillRect l="-2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385A58-45AD-542A-AD39-D44B186B37C8}"/>
                  </a:ext>
                </a:extLst>
              </p:cNvPr>
              <p:cNvSpPr txBox="1"/>
              <p:nvPr/>
            </p:nvSpPr>
            <p:spPr>
              <a:xfrm>
                <a:off x="10011127" y="1069926"/>
                <a:ext cx="399735" cy="510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𝑚𝑖𝑠𝑎𝑙𝑖𝑔𝑛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385A58-45AD-542A-AD39-D44B186B3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127" y="1069926"/>
                <a:ext cx="399735" cy="510396"/>
              </a:xfrm>
              <a:prstGeom prst="rect">
                <a:avLst/>
              </a:prstGeom>
              <a:blipFill>
                <a:blip r:embed="rId13"/>
                <a:stretch>
                  <a:fillRect r="-196970" b="-2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1759B39-3148-2AA8-1B06-174F2A292FC1}"/>
                  </a:ext>
                </a:extLst>
              </p:cNvPr>
              <p:cNvSpPr txBox="1"/>
              <p:nvPr/>
            </p:nvSpPr>
            <p:spPr>
              <a:xfrm>
                <a:off x="9868734" y="5885738"/>
                <a:ext cx="870012" cy="512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𝑚𝑖𝑠𝑎𝑙𝑖𝑔𝑛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1759B39-3148-2AA8-1B06-174F2A292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734" y="5885738"/>
                <a:ext cx="870012" cy="512961"/>
              </a:xfrm>
              <a:prstGeom prst="rect">
                <a:avLst/>
              </a:prstGeom>
              <a:blipFill>
                <a:blip r:embed="rId14"/>
                <a:stretch>
                  <a:fillRect r="-79720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16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CC3FF6-3C58-35C6-F25B-2D83B10C297E}"/>
              </a:ext>
            </a:extLst>
          </p:cNvPr>
          <p:cNvSpPr/>
          <p:nvPr/>
        </p:nvSpPr>
        <p:spPr>
          <a:xfrm>
            <a:off x="658786" y="35433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ALIAS norm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0D876-3F49-CFE1-4B57-AFDD5810F155}"/>
              </a:ext>
            </a:extLst>
          </p:cNvPr>
          <p:cNvSpPr txBox="1"/>
          <p:nvPr/>
        </p:nvSpPr>
        <p:spPr>
          <a:xfrm>
            <a:off x="232299" y="1330902"/>
            <a:ext cx="61241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ALIASNorm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nn.Module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def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</a:t>
            </a:r>
            <a:r>
              <a:rPr lang="en-US" altLang="ko-KR" sz="1000" dirty="0" err="1"/>
              <a:t>norm_type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norm_nc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label_nc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super(</a:t>
            </a:r>
            <a:r>
              <a:rPr lang="en-US" altLang="ko-KR" sz="1000" dirty="0" err="1"/>
              <a:t>ALIASNorm</a:t>
            </a:r>
            <a:r>
              <a:rPr lang="en-US" altLang="ko-KR" sz="1000" dirty="0"/>
              <a:t>, self).__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self.noise_scale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nn.Parameter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torch.zeros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norm_nc</a:t>
            </a:r>
            <a:r>
              <a:rPr lang="en-US" altLang="ko-KR" sz="1000" dirty="0"/>
              <a:t>))</a:t>
            </a:r>
          </a:p>
          <a:p>
            <a:r>
              <a:rPr lang="en-US" altLang="ko-KR" sz="1000" dirty="0"/>
              <a:t>        assert </a:t>
            </a:r>
            <a:r>
              <a:rPr lang="en-US" altLang="ko-KR" sz="1000" dirty="0" err="1"/>
              <a:t>norm_type.startswith</a:t>
            </a:r>
            <a:r>
              <a:rPr lang="en-US" altLang="ko-KR" sz="1000" dirty="0"/>
              <a:t>('alias')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param_free_norm_type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norm_type</a:t>
            </a:r>
            <a:r>
              <a:rPr lang="en-US" altLang="ko-KR" sz="1000" dirty="0"/>
              <a:t>[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('alias’):]</a:t>
            </a:r>
          </a:p>
          <a:p>
            <a:r>
              <a:rPr lang="en-US" altLang="ko-KR" sz="1000" dirty="0"/>
              <a:t>        #ALIAS_resblock</a:t>
            </a:r>
            <a:r>
              <a:rPr lang="ko-KR" altLang="en-US" sz="1000" dirty="0"/>
              <a:t>에서 </a:t>
            </a:r>
            <a:r>
              <a:rPr lang="en-US" altLang="ko-KR" sz="1000" dirty="0" err="1"/>
              <a:t>use_mask_norm</a:t>
            </a:r>
            <a:r>
              <a:rPr lang="ko-KR" altLang="en-US" sz="1000" dirty="0"/>
              <a:t>를 쓰면 </a:t>
            </a:r>
            <a:r>
              <a:rPr lang="en-US" altLang="ko-KR" sz="1000" b="1" dirty="0">
                <a:solidFill>
                  <a:srgbClr val="FF0000"/>
                </a:solidFill>
              </a:rPr>
              <a:t>mask norm</a:t>
            </a:r>
            <a:r>
              <a:rPr lang="en-US" altLang="ko-KR" sz="1000" dirty="0"/>
              <a:t> </a:t>
            </a:r>
            <a:r>
              <a:rPr lang="ko-KR" altLang="en-US" sz="1000" dirty="0"/>
              <a:t>안 쓰면 </a:t>
            </a:r>
            <a:r>
              <a:rPr lang="en-US" altLang="ko-KR" sz="1000" b="1" dirty="0">
                <a:solidFill>
                  <a:srgbClr val="FF0000"/>
                </a:solidFill>
              </a:rPr>
              <a:t>instance norm</a:t>
            </a:r>
          </a:p>
          <a:p>
            <a:r>
              <a:rPr lang="en-US" altLang="ko-KR" sz="1000" dirty="0"/>
              <a:t>        #3 case </a:t>
            </a:r>
            <a:r>
              <a:rPr lang="ko-KR" altLang="en-US" sz="1000" dirty="0"/>
              <a:t>모두 다 </a:t>
            </a:r>
            <a:r>
              <a:rPr lang="en-US" altLang="ko-KR" sz="1000" dirty="0"/>
              <a:t>affine false</a:t>
            </a:r>
          </a:p>
          <a:p>
            <a:r>
              <a:rPr lang="en-US" altLang="ko-KR" sz="1000" dirty="0"/>
              <a:t>        if </a:t>
            </a:r>
            <a:r>
              <a:rPr lang="en-US" altLang="ko-KR" sz="1000" dirty="0" err="1"/>
              <a:t>param_free_norm_type</a:t>
            </a:r>
            <a:r>
              <a:rPr lang="en-US" altLang="ko-KR" sz="1000" dirty="0"/>
              <a:t> == 'batch’:#</a:t>
            </a:r>
            <a:r>
              <a:rPr lang="ko-KR" altLang="en-US" sz="1000" dirty="0"/>
              <a:t>안 쓰임</a:t>
            </a:r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self.param_free_norm</a:t>
            </a:r>
            <a:r>
              <a:rPr lang="en-US" altLang="ko-KR" sz="1000" dirty="0"/>
              <a:t> = nn.BatchNorm2d(</a:t>
            </a:r>
            <a:r>
              <a:rPr lang="en-US" altLang="ko-KR" sz="1000" dirty="0" err="1"/>
              <a:t>norm_nc</a:t>
            </a:r>
            <a:r>
              <a:rPr lang="en-US" altLang="ko-KR" sz="1000" dirty="0"/>
              <a:t>, affine=False)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elif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param_free_norm_type</a:t>
            </a:r>
            <a:r>
              <a:rPr lang="en-US" altLang="ko-KR" sz="1000" dirty="0"/>
              <a:t> == 'instance':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self.param_free_norm</a:t>
            </a:r>
            <a:r>
              <a:rPr lang="en-US" altLang="ko-KR" sz="1000" dirty="0"/>
              <a:t> = nn.InstanceNorm2d(</a:t>
            </a:r>
            <a:r>
              <a:rPr lang="en-US" altLang="ko-KR" sz="1000" dirty="0" err="1"/>
              <a:t>norm_nc</a:t>
            </a:r>
            <a:r>
              <a:rPr lang="en-US" altLang="ko-KR" sz="1000" dirty="0"/>
              <a:t>, affine=False)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elif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param_free_norm_type</a:t>
            </a:r>
            <a:r>
              <a:rPr lang="en-US" altLang="ko-KR" sz="1000" dirty="0"/>
              <a:t> == 'mask':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self.param_free_norm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MaskNorm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norm_nc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raise </a:t>
            </a:r>
            <a:r>
              <a:rPr lang="en-US" altLang="ko-KR" sz="1000" dirty="0" err="1"/>
              <a:t>ValueError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        "'{}' is not a recognized parameter-free normalization type in </a:t>
            </a:r>
            <a:r>
              <a:rPr lang="en-US" altLang="ko-KR" sz="1000" dirty="0" err="1"/>
              <a:t>ALIASNorm</a:t>
            </a:r>
            <a:r>
              <a:rPr lang="en-US" altLang="ko-KR" sz="1000" dirty="0"/>
              <a:t>".format(</a:t>
            </a:r>
            <a:r>
              <a:rPr lang="en-US" altLang="ko-KR" sz="1000" dirty="0" err="1"/>
              <a:t>param_free_norm_type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    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nhidden</a:t>
            </a:r>
            <a:r>
              <a:rPr lang="en-US" altLang="ko-KR" sz="1000" dirty="0"/>
              <a:t> = 128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ks</a:t>
            </a:r>
            <a:r>
              <a:rPr lang="en-US" altLang="ko-KR" sz="1000" dirty="0"/>
              <a:t> = 3</a:t>
            </a:r>
          </a:p>
          <a:p>
            <a:r>
              <a:rPr lang="en-US" altLang="ko-KR" sz="1000" dirty="0"/>
              <a:t>        pw = </a:t>
            </a:r>
            <a:r>
              <a:rPr lang="en-US" altLang="ko-KR" sz="1000" dirty="0" err="1"/>
              <a:t>ks</a:t>
            </a:r>
            <a:r>
              <a:rPr lang="en-US" altLang="ko-KR" sz="1000" dirty="0"/>
              <a:t> // 2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self.conv_shared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nn.Sequential</a:t>
            </a:r>
            <a:r>
              <a:rPr lang="en-US" altLang="ko-KR" sz="1000" dirty="0"/>
              <a:t>(nn.Conv2d(</a:t>
            </a:r>
            <a:r>
              <a:rPr lang="en-US" altLang="ko-KR" sz="1000" dirty="0" err="1"/>
              <a:t>label_nc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nhidden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kernel_size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ks</a:t>
            </a:r>
            <a:r>
              <a:rPr lang="en-US" altLang="ko-KR" sz="1000" dirty="0"/>
              <a:t>, padding=pw), </a:t>
            </a:r>
            <a:r>
              <a:rPr lang="en-US" altLang="ko-KR" sz="1000" dirty="0" err="1"/>
              <a:t>nn.ReLU</a:t>
            </a:r>
            <a:r>
              <a:rPr lang="en-US" altLang="ko-KR" sz="1000" dirty="0"/>
              <a:t>())#gamma</a:t>
            </a:r>
            <a:r>
              <a:rPr lang="ko-KR" altLang="en-US" sz="1000" dirty="0"/>
              <a:t>와 </a:t>
            </a:r>
            <a:r>
              <a:rPr lang="en-US" altLang="ko-KR" sz="1000" dirty="0"/>
              <a:t>beta</a:t>
            </a:r>
            <a:r>
              <a:rPr lang="ko-KR" altLang="en-US" sz="1000" dirty="0"/>
              <a:t>의 </a:t>
            </a:r>
            <a:r>
              <a:rPr lang="en-US" altLang="ko-KR" sz="1000" dirty="0"/>
              <a:t>input</a:t>
            </a:r>
            <a:r>
              <a:rPr lang="ko-KR" altLang="en-US" sz="1000" dirty="0"/>
              <a:t>으로 가는 </a:t>
            </a:r>
            <a:r>
              <a:rPr lang="en-US" altLang="ko-KR" sz="1000" dirty="0"/>
              <a:t>layer</a:t>
            </a:r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 err="1"/>
              <a:t>self.conv_gamma</a:t>
            </a:r>
            <a:r>
              <a:rPr lang="en-US" altLang="ko-KR" sz="1000" dirty="0"/>
              <a:t> = nn.Conv2d(</a:t>
            </a:r>
            <a:r>
              <a:rPr lang="en-US" altLang="ko-KR" sz="1000" dirty="0" err="1"/>
              <a:t>nhidden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norm_nc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kernel_size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ks</a:t>
            </a:r>
            <a:r>
              <a:rPr lang="en-US" altLang="ko-KR" sz="1000" dirty="0"/>
              <a:t>, padding=pw)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self.conv_beta</a:t>
            </a:r>
            <a:r>
              <a:rPr lang="en-US" altLang="ko-KR" sz="1000" dirty="0"/>
              <a:t> = nn.Conv2d(</a:t>
            </a:r>
            <a:r>
              <a:rPr lang="en-US" altLang="ko-KR" sz="1000" dirty="0" err="1"/>
              <a:t>nhidden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norm_nc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kernel_size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ks</a:t>
            </a:r>
            <a:r>
              <a:rPr lang="en-US" altLang="ko-KR" sz="1000" dirty="0"/>
              <a:t>, padding=pw)</a:t>
            </a:r>
          </a:p>
          <a:p>
            <a:r>
              <a:rPr lang="en-US" altLang="ko-KR" sz="1000" dirty="0"/>
              <a:t>        #normalized</a:t>
            </a:r>
            <a:r>
              <a:rPr lang="ko-KR" altLang="en-US" sz="1000" dirty="0"/>
              <a:t>를 </a:t>
            </a:r>
            <a:r>
              <a:rPr lang="en-US" altLang="ko-KR" sz="1000" dirty="0"/>
              <a:t>affine transform</a:t>
            </a:r>
            <a:r>
              <a:rPr lang="ko-KR" altLang="en-US" sz="1000" dirty="0"/>
              <a:t>했을 때 장점</a:t>
            </a:r>
            <a:r>
              <a:rPr lang="en-US" altLang="ko-KR" sz="1000" dirty="0"/>
              <a:t>?</a:t>
            </a:r>
          </a:p>
          <a:p>
            <a:r>
              <a:rPr lang="en-US" altLang="ko-KR" sz="1000" dirty="0"/>
              <a:t>        #convolution layer</a:t>
            </a:r>
            <a:r>
              <a:rPr lang="ko-KR" altLang="en-US" sz="1000" dirty="0"/>
              <a:t>로 </a:t>
            </a:r>
            <a:r>
              <a:rPr lang="en-US" altLang="ko-KR" sz="1000" dirty="0"/>
              <a:t>affine parameter </a:t>
            </a:r>
            <a:r>
              <a:rPr lang="ko-KR" altLang="en-US" sz="1000" dirty="0"/>
              <a:t>추정</a:t>
            </a:r>
            <a:r>
              <a:rPr lang="en-US" altLang="ko-KR" sz="1000" dirty="0"/>
              <a:t>?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ABA3A-CE7C-A55B-8459-A20DA582D941}"/>
              </a:ext>
            </a:extLst>
          </p:cNvPr>
          <p:cNvSpPr txBox="1"/>
          <p:nvPr/>
        </p:nvSpPr>
        <p:spPr>
          <a:xfrm>
            <a:off x="6436311" y="1450703"/>
            <a:ext cx="46518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def forward(self, x, seg, </a:t>
            </a:r>
            <a:r>
              <a:rPr lang="en-US" altLang="ko-KR" sz="1000" dirty="0" err="1"/>
              <a:t>misalign_mask</a:t>
            </a:r>
            <a:r>
              <a:rPr lang="en-US" altLang="ko-KR" sz="1000" dirty="0"/>
              <a:t>=None):</a:t>
            </a:r>
          </a:p>
          <a:p>
            <a:r>
              <a:rPr lang="en-US" altLang="ko-KR" sz="1000" dirty="0"/>
              <a:t>        # Part 1. Generate parameter-free normalized </a:t>
            </a:r>
            <a:r>
              <a:rPr lang="en-US" altLang="ko-KR" sz="1000" dirty="0">
                <a:solidFill>
                  <a:srgbClr val="FF0000"/>
                </a:solidFill>
              </a:rPr>
              <a:t>activation</a:t>
            </a:r>
            <a:r>
              <a:rPr lang="en-US" altLang="ko-KR" sz="1000" dirty="0"/>
              <a:t>s.</a:t>
            </a:r>
          </a:p>
          <a:p>
            <a:r>
              <a:rPr lang="en-US" altLang="ko-KR" sz="1000" dirty="0"/>
              <a:t>        b, c, h, w = </a:t>
            </a:r>
            <a:r>
              <a:rPr lang="en-US" altLang="ko-KR" sz="1000" dirty="0" err="1"/>
              <a:t>x.size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noise = (</a:t>
            </a:r>
            <a:r>
              <a:rPr lang="en-US" altLang="ko-KR" sz="1000" dirty="0" err="1"/>
              <a:t>torch.randn</a:t>
            </a:r>
            <a:r>
              <a:rPr lang="en-US" altLang="ko-KR" sz="1000" dirty="0"/>
              <a:t>(b, w, h, 1).</a:t>
            </a:r>
            <a:r>
              <a:rPr lang="en-US" altLang="ko-KR" sz="1000" dirty="0" err="1"/>
              <a:t>cuda</a:t>
            </a:r>
            <a:r>
              <a:rPr lang="en-US" altLang="ko-KR" sz="1000" dirty="0"/>
              <a:t>() * </a:t>
            </a:r>
            <a:r>
              <a:rPr lang="en-US" altLang="ko-KR" sz="1000" dirty="0" err="1"/>
              <a:t>self.noise_scale</a:t>
            </a:r>
            <a:r>
              <a:rPr lang="en-US" altLang="ko-KR" sz="1000" dirty="0"/>
              <a:t>).transpose(1, 3)#noise </a:t>
            </a:r>
            <a:r>
              <a:rPr lang="ko-KR" altLang="en-US" sz="1000" dirty="0"/>
              <a:t>더하는 이유가</a:t>
            </a:r>
            <a:r>
              <a:rPr lang="en-US" altLang="ko-KR" sz="1000" dirty="0"/>
              <a:t>? </a:t>
            </a:r>
            <a:r>
              <a:rPr lang="en-US" altLang="ko-KR" sz="1000" dirty="0" err="1"/>
              <a:t>gan</a:t>
            </a:r>
            <a:r>
              <a:rPr lang="ko-KR" altLang="en-US" sz="1000" dirty="0"/>
              <a:t>에서 </a:t>
            </a:r>
            <a:r>
              <a:rPr lang="en-US" altLang="ko-KR" sz="1000" dirty="0"/>
              <a:t>noise </a:t>
            </a:r>
            <a:r>
              <a:rPr lang="ko-KR" altLang="en-US" sz="1000" dirty="0" err="1"/>
              <a:t>더하는거랑</a:t>
            </a:r>
            <a:r>
              <a:rPr lang="ko-KR" altLang="en-US" sz="1000" dirty="0"/>
              <a:t> 같은 이유</a:t>
            </a:r>
            <a:r>
              <a:rPr lang="en-US" altLang="ko-KR" sz="1000" dirty="0"/>
              <a:t>? normalize</a:t>
            </a:r>
            <a:r>
              <a:rPr lang="ko-KR" altLang="en-US" sz="1000" dirty="0"/>
              <a:t>할 </a:t>
            </a:r>
            <a:r>
              <a:rPr lang="en-US" altLang="ko-KR" sz="1000" dirty="0"/>
              <a:t>#</a:t>
            </a:r>
            <a:r>
              <a:rPr lang="ko-KR" altLang="en-US" sz="1000" dirty="0"/>
              <a:t>때 </a:t>
            </a:r>
            <a:r>
              <a:rPr lang="en-US" altLang="ko-KR" sz="1000" dirty="0"/>
              <a:t>noise</a:t>
            </a:r>
            <a:r>
              <a:rPr lang="ko-KR" altLang="en-US" sz="1000" dirty="0"/>
              <a:t>를 더하는게 유리한가</a:t>
            </a:r>
            <a:r>
              <a:rPr lang="en-US" altLang="ko-KR" sz="1000" dirty="0"/>
              <a:t>? Convolution</a:t>
            </a:r>
            <a:r>
              <a:rPr lang="ko-KR" altLang="en-US" sz="1000" dirty="0"/>
              <a:t>할 때 강건해지긴 함</a:t>
            </a:r>
            <a:r>
              <a:rPr lang="en-US" altLang="ko-KR" sz="1000" dirty="0"/>
              <a:t>, 0</a:t>
            </a:r>
            <a:r>
              <a:rPr lang="ko-KR" altLang="en-US" sz="1000" dirty="0"/>
              <a:t>이므로 실제 안 씀</a:t>
            </a:r>
            <a:endParaRPr lang="en-US" altLang="ko-KR" sz="1000" dirty="0"/>
          </a:p>
          <a:p>
            <a:r>
              <a:rPr lang="en-US" altLang="ko-KR" sz="1000" dirty="0"/>
              <a:t>        #standardization == normalization(instance or mask)</a:t>
            </a:r>
          </a:p>
          <a:p>
            <a:r>
              <a:rPr lang="en-US" altLang="ko-KR" sz="1000" dirty="0"/>
              <a:t>        if </a:t>
            </a:r>
            <a:r>
              <a:rPr lang="en-US" altLang="ko-KR" sz="1000" dirty="0" err="1"/>
              <a:t>misalign_mask</a:t>
            </a:r>
            <a:r>
              <a:rPr lang="en-US" altLang="ko-KR" sz="1000" dirty="0"/>
              <a:t> is None:</a:t>
            </a:r>
          </a:p>
          <a:p>
            <a:r>
              <a:rPr lang="en-US" altLang="ko-KR" sz="1000" dirty="0"/>
              <a:t>            normalized = </a:t>
            </a:r>
            <a:r>
              <a:rPr lang="en-US" altLang="ko-KR" sz="1000" dirty="0" err="1"/>
              <a:t>self.param_free_norm</a:t>
            </a:r>
            <a:r>
              <a:rPr lang="en-US" altLang="ko-KR" sz="1000" dirty="0"/>
              <a:t>(x + noise)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normalized = </a:t>
            </a:r>
            <a:r>
              <a:rPr lang="en-US" altLang="ko-KR" sz="1000" dirty="0" err="1"/>
              <a:t>self.param_free_norm</a:t>
            </a:r>
            <a:r>
              <a:rPr lang="en-US" altLang="ko-KR" sz="1000" dirty="0"/>
              <a:t>(x + noise, </a:t>
            </a:r>
            <a:r>
              <a:rPr lang="en-US" altLang="ko-KR" sz="1000" dirty="0" err="1"/>
              <a:t>misalign_mask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# Part 2. Produce affine parameters conditioned on the </a:t>
            </a:r>
            <a:r>
              <a:rPr lang="en-US" altLang="ko-KR" sz="1000" dirty="0">
                <a:solidFill>
                  <a:srgbClr val="FF0000"/>
                </a:solidFill>
              </a:rPr>
              <a:t>segmentation</a:t>
            </a:r>
            <a:r>
              <a:rPr lang="en-US" altLang="ko-KR" sz="1000" dirty="0"/>
              <a:t> map.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actv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self.conv_shared</a:t>
            </a:r>
            <a:r>
              <a:rPr lang="en-US" altLang="ko-KR" sz="1000" dirty="0"/>
              <a:t>(seg) # size: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b,nhidden,h,w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gamma = </a:t>
            </a:r>
            <a:r>
              <a:rPr lang="en-US" altLang="ko-KR" sz="1000" dirty="0" err="1"/>
              <a:t>self.conv_gamma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actv</a:t>
            </a:r>
            <a:r>
              <a:rPr lang="en-US" altLang="ko-KR" sz="1000" dirty="0"/>
              <a:t>) # size: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b,norm_nc,h,w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beta = </a:t>
            </a:r>
            <a:r>
              <a:rPr lang="en-US" altLang="ko-KR" sz="1000" dirty="0" err="1"/>
              <a:t>self.conv_beta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actv</a:t>
            </a:r>
            <a:r>
              <a:rPr lang="en-US" altLang="ko-KR" sz="1000" dirty="0"/>
              <a:t>) # size: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b,norm_nc,h,w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# Apply the affine parameters. </a:t>
            </a:r>
            <a:r>
              <a:rPr lang="ko-KR" altLang="en-US" sz="1000" dirty="0"/>
              <a:t>뭔 역할 하는지 모르겠음 일종의 선형 변환인데 번거롭게 이런 방식을 사용한 이유가</a:t>
            </a:r>
            <a:r>
              <a:rPr lang="en-US" altLang="ko-KR" sz="1000" dirty="0"/>
              <a:t>? </a:t>
            </a:r>
            <a:r>
              <a:rPr lang="ko-KR" altLang="en-US" sz="1000" dirty="0"/>
              <a:t>어떻게 </a:t>
            </a:r>
            <a:r>
              <a:rPr lang="en-US" altLang="ko-KR" sz="1000" dirty="0"/>
              <a:t>artifact</a:t>
            </a:r>
            <a:r>
              <a:rPr lang="ko-KR" altLang="en-US" sz="1000" dirty="0"/>
              <a:t>를 지울 수 있었나</a:t>
            </a:r>
            <a:endParaRPr lang="en-US" altLang="ko-KR" sz="1000" dirty="0"/>
          </a:p>
          <a:p>
            <a:r>
              <a:rPr lang="en-US" altLang="ko-KR" sz="1000" dirty="0"/>
              <a:t>        output = </a:t>
            </a:r>
            <a:r>
              <a:rPr lang="en-US" altLang="ko-KR" sz="1000" b="1" dirty="0">
                <a:solidFill>
                  <a:srgbClr val="FF0000"/>
                </a:solidFill>
              </a:rPr>
              <a:t>normalized * (1 + gamma) + beta #</a:t>
            </a:r>
            <a:r>
              <a:rPr lang="ko-KR" altLang="en-US" sz="1000" b="1" dirty="0">
                <a:solidFill>
                  <a:srgbClr val="FF0000"/>
                </a:solidFill>
              </a:rPr>
              <a:t>식만 봐서는 모르겠음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        return output</a:t>
            </a:r>
          </a:p>
          <a:p>
            <a:r>
              <a:rPr lang="en-US" altLang="ko-KR" sz="1000" dirty="0"/>
              <a:t>        #gamma,beta</a:t>
            </a:r>
            <a:r>
              <a:rPr lang="ko-KR" altLang="en-US" sz="1000" dirty="0"/>
              <a:t>는 </a:t>
            </a:r>
            <a:r>
              <a:rPr lang="en-US" altLang="ko-KR" sz="1000" dirty="0"/>
              <a:t>normalized</a:t>
            </a:r>
            <a:r>
              <a:rPr lang="ko-KR" altLang="en-US" sz="1000" dirty="0"/>
              <a:t>된 값을 조정</a:t>
            </a:r>
            <a:endParaRPr lang="en-US" altLang="ko-KR" sz="1000" dirty="0"/>
          </a:p>
          <a:p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8710E4-8049-EE23-1559-61FEFED4B083}"/>
                  </a:ext>
                </a:extLst>
              </p:cNvPr>
              <p:cNvSpPr txBox="1"/>
              <p:nvPr/>
            </p:nvSpPr>
            <p:spPr>
              <a:xfrm>
                <a:off x="6172200" y="4989939"/>
                <a:ext cx="6094520" cy="834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8710E4-8049-EE23-1559-61FEFED4B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989939"/>
                <a:ext cx="6094520" cy="834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54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35F42C-2EB1-BA6C-26DC-0F9CA1DA7B33}"/>
              </a:ext>
            </a:extLst>
          </p:cNvPr>
          <p:cNvSpPr/>
          <p:nvPr/>
        </p:nvSpPr>
        <p:spPr>
          <a:xfrm>
            <a:off x="658786" y="354332"/>
            <a:ext cx="1787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Mask norm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F4167-E548-FB22-6697-43AEC1849FD6}"/>
              </a:ext>
            </a:extLst>
          </p:cNvPr>
          <p:cNvSpPr txBox="1"/>
          <p:nvPr/>
        </p:nvSpPr>
        <p:spPr>
          <a:xfrm>
            <a:off x="1430784" y="1624613"/>
            <a:ext cx="10048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MaskNorm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nn.Module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def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</a:t>
            </a:r>
            <a:r>
              <a:rPr lang="en-US" altLang="ko-KR" sz="1000" dirty="0" err="1"/>
              <a:t>norm_nc</a:t>
            </a:r>
            <a:r>
              <a:rPr lang="en-US" altLang="ko-KR" sz="1000" dirty="0"/>
              <a:t>):#</a:t>
            </a:r>
            <a:r>
              <a:rPr lang="en-US" altLang="ko-KR" sz="1000" dirty="0" err="1"/>
              <a:t>semantic_nc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semantic_nc</a:t>
            </a:r>
            <a:r>
              <a:rPr lang="en-US" altLang="ko-KR" sz="1000" dirty="0"/>
              <a:t>(13) + 1 = 14</a:t>
            </a:r>
          </a:p>
          <a:p>
            <a:r>
              <a:rPr lang="en-US" altLang="ko-KR" sz="1000" dirty="0"/>
              <a:t>        super(</a:t>
            </a:r>
            <a:r>
              <a:rPr lang="en-US" altLang="ko-KR" sz="1000" dirty="0" err="1"/>
              <a:t>MaskNorm</a:t>
            </a:r>
            <a:r>
              <a:rPr lang="en-US" altLang="ko-KR" sz="1000" dirty="0"/>
              <a:t>, self).__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b="1" dirty="0" err="1">
                <a:solidFill>
                  <a:srgbClr val="FF0000"/>
                </a:solidFill>
              </a:rPr>
              <a:t>self.norm_layer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dirty="0"/>
              <a:t>= nn.</a:t>
            </a:r>
            <a:r>
              <a:rPr lang="en-US" altLang="ko-KR" sz="1000" b="1" dirty="0">
                <a:solidFill>
                  <a:srgbClr val="FF0000"/>
                </a:solidFill>
              </a:rPr>
              <a:t>InstanceNorm2d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norm_nc</a:t>
            </a:r>
            <a:r>
              <a:rPr lang="en-US" altLang="ko-KR" sz="1000" dirty="0"/>
              <a:t>, affine=False)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def </a:t>
            </a:r>
            <a:r>
              <a:rPr lang="en-US" altLang="ko-KR" sz="1000" dirty="0" err="1"/>
              <a:t>normalize_region</a:t>
            </a:r>
            <a:r>
              <a:rPr lang="en-US" altLang="ko-KR" sz="1000" dirty="0"/>
              <a:t>(self, region, mask):#</a:t>
            </a:r>
            <a:r>
              <a:rPr lang="ko-KR" altLang="en-US" sz="1000" dirty="0"/>
              <a:t>이게 정확히 뭘 하는지 모르겠음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b, c, h, w = </a:t>
            </a:r>
            <a:r>
              <a:rPr lang="en-US" altLang="ko-KR" sz="1000" dirty="0" err="1"/>
              <a:t>region.size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num_pixels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mask.sum</a:t>
            </a:r>
            <a:r>
              <a:rPr lang="en-US" altLang="ko-KR" sz="1000" dirty="0"/>
              <a:t>((2, 3), </a:t>
            </a:r>
            <a:r>
              <a:rPr lang="en-US" altLang="ko-KR" sz="1000" dirty="0" err="1"/>
              <a:t>keepdim</a:t>
            </a:r>
            <a:r>
              <a:rPr lang="en-US" altLang="ko-KR" sz="1000" dirty="0"/>
              <a:t>=True)  # size: (b, 1, 1, 1) , mask</a:t>
            </a:r>
            <a:r>
              <a:rPr lang="ko-KR" altLang="en-US" sz="1000" dirty="0"/>
              <a:t> 영역의 크기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num_pixels</a:t>
            </a:r>
            <a:r>
              <a:rPr lang="en-US" altLang="ko-KR" sz="1000" dirty="0"/>
              <a:t>[</a:t>
            </a:r>
            <a:r>
              <a:rPr lang="en-US" altLang="ko-KR" sz="1000" dirty="0" err="1"/>
              <a:t>num_pixels</a:t>
            </a:r>
            <a:r>
              <a:rPr lang="en-US" altLang="ko-KR" sz="1000" dirty="0"/>
              <a:t> == 0] = 1 #0</a:t>
            </a:r>
            <a:r>
              <a:rPr lang="ko-KR" altLang="en-US" sz="1000" dirty="0"/>
              <a:t>으로 </a:t>
            </a:r>
            <a:r>
              <a:rPr lang="ko-KR" altLang="en-US" sz="1000" dirty="0" err="1"/>
              <a:t>나누는걸</a:t>
            </a:r>
            <a:r>
              <a:rPr lang="ko-KR" altLang="en-US" sz="1000" dirty="0"/>
              <a:t> 방지</a:t>
            </a:r>
            <a:endParaRPr lang="en-US" altLang="ko-KR" sz="1000" dirty="0"/>
          </a:p>
          <a:p>
            <a:r>
              <a:rPr lang="en-US" altLang="ko-KR" sz="1000" dirty="0"/>
              <a:t>        mu = </a:t>
            </a:r>
            <a:r>
              <a:rPr lang="en-US" altLang="ko-KR" sz="1000" dirty="0" err="1"/>
              <a:t>region.sum</a:t>
            </a:r>
            <a:r>
              <a:rPr lang="en-US" altLang="ko-KR" sz="1000" dirty="0"/>
              <a:t>((2, 3), </a:t>
            </a:r>
            <a:r>
              <a:rPr lang="en-US" altLang="ko-KR" sz="1000" dirty="0" err="1"/>
              <a:t>keepdim</a:t>
            </a:r>
            <a:r>
              <a:rPr lang="en-US" altLang="ko-KR" sz="1000" dirty="0"/>
              <a:t>=True) / </a:t>
            </a:r>
            <a:r>
              <a:rPr lang="en-US" altLang="ko-KR" sz="1000" dirty="0" err="1"/>
              <a:t>num_pixels</a:t>
            </a:r>
            <a:r>
              <a:rPr lang="en-US" altLang="ko-KR" sz="1000" dirty="0"/>
              <a:t>  # size: (b, c, 1, 1) #mask</a:t>
            </a:r>
            <a:r>
              <a:rPr lang="ko-KR" altLang="en-US" sz="1000" dirty="0"/>
              <a:t>영역에 있는 값의 </a:t>
            </a:r>
            <a:r>
              <a:rPr lang="en-US" altLang="ko-KR" sz="1000" dirty="0"/>
              <a:t>channel</a:t>
            </a:r>
            <a:r>
              <a:rPr lang="ko-KR" altLang="en-US" sz="1000" dirty="0"/>
              <a:t>당</a:t>
            </a:r>
            <a:r>
              <a:rPr lang="en-US" altLang="ko-KR" sz="1000" dirty="0"/>
              <a:t> </a:t>
            </a:r>
            <a:r>
              <a:rPr lang="ko-KR" altLang="en-US" sz="1000" dirty="0"/>
              <a:t>평균</a:t>
            </a:r>
            <a:r>
              <a:rPr lang="en-US" altLang="ko-KR" sz="1000" dirty="0"/>
              <a:t> </a:t>
            </a:r>
            <a:r>
              <a:rPr lang="ko-KR" altLang="en-US" sz="1000" dirty="0"/>
              <a:t>결국 </a:t>
            </a:r>
            <a:r>
              <a:rPr lang="en-US" altLang="ko-KR" sz="1000" dirty="0"/>
              <a:t>region</a:t>
            </a:r>
            <a:r>
              <a:rPr lang="ko-KR" altLang="en-US" sz="1000" dirty="0"/>
              <a:t>은 </a:t>
            </a:r>
            <a:r>
              <a:rPr lang="en-US" altLang="ko-KR" sz="1000" dirty="0"/>
              <a:t>x</a:t>
            </a:r>
            <a:r>
              <a:rPr lang="ko-KR" altLang="en-US" sz="1000" dirty="0"/>
              <a:t>에 </a:t>
            </a:r>
            <a:r>
              <a:rPr lang="en-US" altLang="ko-KR" sz="1000" dirty="0"/>
              <a:t>mask</a:t>
            </a:r>
            <a:r>
              <a:rPr lang="ko-KR" altLang="en-US" sz="1000" dirty="0"/>
              <a:t>를 곱함 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normalized_region</a:t>
            </a:r>
            <a:r>
              <a:rPr lang="en-US" altLang="ko-KR" sz="1000" dirty="0"/>
              <a:t> = </a:t>
            </a:r>
            <a:r>
              <a:rPr lang="en-US" altLang="ko-KR" sz="1000" b="1" dirty="0" err="1">
                <a:solidFill>
                  <a:srgbClr val="FF0000"/>
                </a:solidFill>
              </a:rPr>
              <a:t>self.norm_layer</a:t>
            </a:r>
            <a:r>
              <a:rPr lang="en-US" altLang="ko-KR" sz="1000" dirty="0"/>
              <a:t>(region + (1 - mask) * mu) # size: (</a:t>
            </a:r>
            <a:r>
              <a:rPr lang="en-US" altLang="ko-KR" sz="1000" dirty="0" err="1"/>
              <a:t>b,c,h,w</a:t>
            </a:r>
            <a:r>
              <a:rPr lang="en-US" altLang="ko-KR" sz="1000" dirty="0"/>
              <a:t>), </a:t>
            </a:r>
            <a:r>
              <a:rPr lang="ko-KR" altLang="en-US" sz="1000" dirty="0"/>
              <a:t>해당 </a:t>
            </a:r>
            <a:r>
              <a:rPr lang="en-US" altLang="ko-KR" sz="1000" dirty="0"/>
              <a:t>mask</a:t>
            </a:r>
            <a:r>
              <a:rPr lang="ko-KR" altLang="en-US" sz="1000" dirty="0"/>
              <a:t>가 아닌 부분을 </a:t>
            </a:r>
            <a:r>
              <a:rPr lang="en-US" altLang="ko-KR" sz="1000" dirty="0"/>
              <a:t>channel</a:t>
            </a:r>
            <a:r>
              <a:rPr lang="ko-KR" altLang="en-US" sz="1000" dirty="0"/>
              <a:t>의 평균</a:t>
            </a:r>
            <a:r>
              <a:rPr lang="en-US" altLang="ko-KR" sz="1000" dirty="0"/>
              <a:t>(mu)</a:t>
            </a:r>
            <a:r>
              <a:rPr lang="ko-KR" altLang="en-US" sz="1000" dirty="0"/>
              <a:t>으로 채우고 </a:t>
            </a:r>
            <a:r>
              <a:rPr lang="en-US" altLang="ko-KR" sz="1000" dirty="0"/>
              <a:t>instance normalization       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normalized_region</a:t>
            </a:r>
            <a:r>
              <a:rPr lang="en-US" altLang="ko-KR" sz="1000" dirty="0"/>
              <a:t> * </a:t>
            </a:r>
            <a:r>
              <a:rPr lang="en-US" altLang="ko-KR" sz="1000" dirty="0" err="1"/>
              <a:t>torch.sqrt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num_pixels</a:t>
            </a:r>
            <a:r>
              <a:rPr lang="en-US" altLang="ko-KR" sz="1000" dirty="0"/>
              <a:t> / (h * w))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def forward(self, x, mask):#</a:t>
            </a:r>
            <a:r>
              <a:rPr lang="en-US" altLang="ko-KR" sz="1000" dirty="0" err="1"/>
              <a:t>x:input</a:t>
            </a:r>
            <a:r>
              <a:rPr lang="en-US" altLang="ko-KR" sz="1000" dirty="0"/>
              <a:t>, mask: misaligned mask</a:t>
            </a:r>
          </a:p>
          <a:p>
            <a:r>
              <a:rPr lang="en-US" altLang="ko-KR" sz="1000" dirty="0"/>
              <a:t>        mask = </a:t>
            </a:r>
            <a:r>
              <a:rPr lang="en-US" altLang="ko-KR" sz="1000" dirty="0" err="1"/>
              <a:t>mask.detach</a:t>
            </a:r>
            <a:r>
              <a:rPr lang="en-US" altLang="ko-KR" sz="1000" dirty="0"/>
              <a:t>() #size (b, 1, h, w)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normalized_foreground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self.normalize_region</a:t>
            </a:r>
            <a:r>
              <a:rPr lang="en-US" altLang="ko-KR" sz="1000" dirty="0"/>
              <a:t>(x * mask, mask)#misalign</a:t>
            </a:r>
            <a:r>
              <a:rPr lang="ko-KR" altLang="en-US" sz="1000" dirty="0"/>
              <a:t>부분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 err="1"/>
              <a:t>normalized_background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self.normalize_region</a:t>
            </a:r>
            <a:r>
              <a:rPr lang="en-US" altLang="ko-KR" sz="1000" dirty="0"/>
              <a:t>(x * (1 - mask), 1 - mask)#misalign</a:t>
            </a:r>
            <a:r>
              <a:rPr lang="ko-KR" altLang="en-US" sz="1000" dirty="0"/>
              <a:t>이 아닌 부분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return </a:t>
            </a:r>
            <a:r>
              <a:rPr lang="en-US" altLang="ko-KR" sz="1000" dirty="0" err="1"/>
              <a:t>normalized_foreground</a:t>
            </a:r>
            <a:r>
              <a:rPr lang="en-US" altLang="ko-KR" sz="1000" dirty="0"/>
              <a:t> + </a:t>
            </a:r>
            <a:r>
              <a:rPr lang="en-US" altLang="ko-KR" sz="1000" dirty="0" err="1"/>
              <a:t>normalized_background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5BD7AC-68C2-ECCB-12B2-4B076CDF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513" y="1717125"/>
            <a:ext cx="3620005" cy="876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6C833C-3887-D533-681A-6C1573653C4B}"/>
                  </a:ext>
                </a:extLst>
              </p:cNvPr>
              <p:cNvSpPr txBox="1"/>
              <p:nvPr/>
            </p:nvSpPr>
            <p:spPr>
              <a:xfrm>
                <a:off x="6862438" y="1891633"/>
                <a:ext cx="10897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6C833C-3887-D533-681A-6C1573653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38" y="1891633"/>
                <a:ext cx="10897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42EB78-80C5-8598-B1EE-DC2A43110521}"/>
                  </a:ext>
                </a:extLst>
              </p:cNvPr>
              <p:cNvSpPr txBox="1"/>
              <p:nvPr/>
            </p:nvSpPr>
            <p:spPr>
              <a:xfrm>
                <a:off x="7683624" y="1423427"/>
                <a:ext cx="15802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0" dirty="0">
                    <a:solidFill>
                      <a:srgbClr val="836967"/>
                    </a:solidFill>
                  </a:rPr>
                  <a:t>num_pixels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42EB78-80C5-8598-B1EE-DC2A43110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624" y="1423427"/>
                <a:ext cx="1580226" cy="369332"/>
              </a:xfrm>
              <a:prstGeom prst="rect">
                <a:avLst/>
              </a:prstGeom>
              <a:blipFill>
                <a:blip r:embed="rId4"/>
                <a:stretch>
                  <a:fillRect l="-307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4CE87A5-118B-1875-E53D-9B4DF4B26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361" y="1426504"/>
            <a:ext cx="724001" cy="457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FB7F3F-B995-5C6A-DBF0-7BFA064F0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1277" y="1054095"/>
            <a:ext cx="1076475" cy="333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8983B7-67A2-1B21-2CB3-CDB6D369C7F9}"/>
                  </a:ext>
                </a:extLst>
              </p:cNvPr>
              <p:cNvSpPr txBox="1"/>
              <p:nvPr/>
            </p:nvSpPr>
            <p:spPr>
              <a:xfrm>
                <a:off x="6294269" y="1018185"/>
                <a:ext cx="2778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836967"/>
                    </a:solidFill>
                  </a:rPr>
                  <a:t>X[</a:t>
                </a:r>
                <a:r>
                  <a:rPr lang="en-US" altLang="ko-KR" dirty="0" err="1">
                    <a:solidFill>
                      <a:srgbClr val="836967"/>
                    </a:solidFill>
                  </a:rPr>
                  <a:t>b,c</a:t>
                </a:r>
                <a:r>
                  <a:rPr lang="en-US" altLang="ko-KR" dirty="0">
                    <a:solidFill>
                      <a:srgbClr val="836967"/>
                    </a:solidFill>
                  </a:rPr>
                  <a:t>,:,:] *mask=region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8983B7-67A2-1B21-2CB3-CDB6D369C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269" y="1018185"/>
                <a:ext cx="2778710" cy="369332"/>
              </a:xfrm>
              <a:prstGeom prst="rect">
                <a:avLst/>
              </a:prstGeom>
              <a:blipFill>
                <a:blip r:embed="rId7"/>
                <a:stretch>
                  <a:fillRect l="-197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358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79101D-395F-08BF-C9C8-979A954F2D15}"/>
              </a:ext>
            </a:extLst>
          </p:cNvPr>
          <p:cNvSpPr/>
          <p:nvPr/>
        </p:nvSpPr>
        <p:spPr>
          <a:xfrm>
            <a:off x="658786" y="354332"/>
            <a:ext cx="228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Spectral norm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3E0BF-89E9-A7FB-2101-638C3E2F7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26" y="1486774"/>
            <a:ext cx="3400900" cy="724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F66EF6-A111-8186-EB01-69070C82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82" y="2771887"/>
            <a:ext cx="7363853" cy="1047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EDE9D7-4465-93A1-3FB0-A272DB953C20}"/>
              </a:ext>
            </a:extLst>
          </p:cNvPr>
          <p:cNvSpPr txBox="1"/>
          <p:nvPr/>
        </p:nvSpPr>
        <p:spPr>
          <a:xfrm>
            <a:off x="594802" y="4196229"/>
            <a:ext cx="956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Discriminators</a:t>
            </a:r>
            <a:r>
              <a:rPr lang="ko-KR" altLang="en-US" dirty="0"/>
              <a:t>를 학습을 안정화된다고 알려짐</a:t>
            </a:r>
            <a:r>
              <a:rPr lang="en-US" altLang="ko-KR" dirty="0"/>
              <a:t>, </a:t>
            </a:r>
            <a:r>
              <a:rPr lang="ko-KR" altLang="en-US" dirty="0"/>
              <a:t>근데 왜 </a:t>
            </a:r>
            <a:r>
              <a:rPr lang="en-US" altLang="ko-KR" dirty="0"/>
              <a:t>generator</a:t>
            </a:r>
            <a:r>
              <a:rPr lang="ko-KR" altLang="en-US" dirty="0"/>
              <a:t>에 사용했는지 모르겠음</a:t>
            </a:r>
            <a:endParaRPr lang="en-US" altLang="ko-KR" dirty="0"/>
          </a:p>
          <a:p>
            <a:r>
              <a:rPr lang="ko-KR" altLang="en-US" dirty="0"/>
              <a:t>학습할 때 도움은 될 듯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60B88-1715-CAEC-4743-9827CF732E1A}"/>
              </a:ext>
            </a:extLst>
          </p:cNvPr>
          <p:cNvSpPr txBox="1"/>
          <p:nvPr/>
        </p:nvSpPr>
        <p:spPr>
          <a:xfrm>
            <a:off x="4829452" y="1664108"/>
            <a:ext cx="721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필터 정규화 </a:t>
            </a:r>
            <a:r>
              <a:rPr lang="en-US" altLang="ko-KR" dirty="0"/>
              <a:t>-&gt; loss function</a:t>
            </a:r>
            <a:r>
              <a:rPr lang="ko-KR" altLang="en-US" dirty="0"/>
              <a:t>의 </a:t>
            </a:r>
            <a:r>
              <a:rPr lang="en-US" altLang="ko-KR" dirty="0"/>
              <a:t>gradient normalize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72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8786" y="354332"/>
            <a:ext cx="3408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Related work: SPADE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BD3B0B9-04BC-0DC4-DF98-D8C7845304F0}"/>
              </a:ext>
            </a:extLst>
          </p:cNvPr>
          <p:cNvGrpSpPr/>
          <p:nvPr/>
        </p:nvGrpSpPr>
        <p:grpSpPr>
          <a:xfrm>
            <a:off x="310378" y="1269183"/>
            <a:ext cx="11571244" cy="3442061"/>
            <a:chOff x="22014" y="1313572"/>
            <a:chExt cx="11571244" cy="3442061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ABDBBB8-C697-3E70-EE6E-B86E7331FDCC}"/>
                </a:ext>
              </a:extLst>
            </p:cNvPr>
            <p:cNvSpPr/>
            <p:nvPr/>
          </p:nvSpPr>
          <p:spPr>
            <a:xfrm>
              <a:off x="1889926" y="1475155"/>
              <a:ext cx="7813367" cy="2484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52DE40-9133-FFCC-506B-4D03384F63C5}"/>
                </a:ext>
              </a:extLst>
            </p:cNvPr>
            <p:cNvSpPr/>
            <p:nvPr/>
          </p:nvSpPr>
          <p:spPr>
            <a:xfrm>
              <a:off x="4234322" y="1313572"/>
              <a:ext cx="3352200" cy="3231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Previous semantic image synthesis</a:t>
              </a:r>
              <a:endParaRPr lang="ko-KR" altLang="en-US" sz="1500" b="1" dirty="0">
                <a:solidFill>
                  <a:srgbClr val="0070C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058B64F-8F00-75E7-A644-6B991F88734B}"/>
                </a:ext>
              </a:extLst>
            </p:cNvPr>
            <p:cNvGrpSpPr/>
            <p:nvPr/>
          </p:nvGrpSpPr>
          <p:grpSpPr>
            <a:xfrm>
              <a:off x="1686757" y="1816574"/>
              <a:ext cx="8348088" cy="1801445"/>
              <a:chOff x="1686757" y="1816574"/>
              <a:chExt cx="8348088" cy="1801445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C25C7B91-9BC3-F63A-CC1F-51F95AE1D19E}"/>
                  </a:ext>
                </a:extLst>
              </p:cNvPr>
              <p:cNvSpPr/>
              <p:nvPr/>
            </p:nvSpPr>
            <p:spPr>
              <a:xfrm>
                <a:off x="2784689" y="2104738"/>
                <a:ext cx="346229" cy="12251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 dirty="0"/>
                  <a:t>conv</a:t>
                </a: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F5CE0089-4E4E-5475-EBA5-BD29F6CE6317}"/>
                  </a:ext>
                </a:extLst>
              </p:cNvPr>
              <p:cNvSpPr/>
              <p:nvPr/>
            </p:nvSpPr>
            <p:spPr>
              <a:xfrm>
                <a:off x="3388370" y="2104738"/>
                <a:ext cx="346229" cy="1225118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 dirty="0"/>
                  <a:t>normalize</a:t>
                </a: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3979F7DB-1489-E3CD-6006-37A1986B8FAC}"/>
                  </a:ext>
                </a:extLst>
              </p:cNvPr>
              <p:cNvSpPr/>
              <p:nvPr/>
            </p:nvSpPr>
            <p:spPr>
              <a:xfrm>
                <a:off x="3992051" y="2104738"/>
                <a:ext cx="346229" cy="12251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 dirty="0"/>
                  <a:t>RELU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5D6B0DEF-CF1B-2A4A-9A3F-76348C44CCDA}"/>
                  </a:ext>
                </a:extLst>
              </p:cNvPr>
              <p:cNvSpPr/>
              <p:nvPr/>
            </p:nvSpPr>
            <p:spPr>
              <a:xfrm>
                <a:off x="2727444" y="1816574"/>
                <a:ext cx="1693636" cy="18014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69C9BEB1-8536-E525-1905-E8458E3D9B0D}"/>
                  </a:ext>
                </a:extLst>
              </p:cNvPr>
              <p:cNvCxnSpPr>
                <a:cxnSpLocks/>
                <a:stCxn id="4" idx="3"/>
                <a:endCxn id="26" idx="1"/>
              </p:cNvCxnSpPr>
              <p:nvPr/>
            </p:nvCxnSpPr>
            <p:spPr>
              <a:xfrm>
                <a:off x="3130918" y="2717297"/>
                <a:ext cx="2574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47175CFC-BFC7-A0AA-CF99-5B098012152D}"/>
                  </a:ext>
                </a:extLst>
              </p:cNvPr>
              <p:cNvCxnSpPr/>
              <p:nvPr/>
            </p:nvCxnSpPr>
            <p:spPr>
              <a:xfrm>
                <a:off x="3734599" y="2717297"/>
                <a:ext cx="2574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459E6FAA-C6CF-5E1F-D79E-4173BB905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6757" y="2717297"/>
                <a:ext cx="10979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1738D35C-D059-6BA2-0202-B7E6E9605B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6913" y="2717297"/>
                <a:ext cx="10979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5D4A4D2-B095-B108-B57B-D4B18081963B}"/>
                </a:ext>
              </a:extLst>
            </p:cNvPr>
            <p:cNvGrpSpPr/>
            <p:nvPr/>
          </p:nvGrpSpPr>
          <p:grpSpPr>
            <a:xfrm>
              <a:off x="7326077" y="1816574"/>
              <a:ext cx="1693636" cy="1801445"/>
              <a:chOff x="2727444" y="1816574"/>
              <a:chExt cx="1693636" cy="1801445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049529BA-9E14-054C-2FD9-E3E38E2A64E9}"/>
                  </a:ext>
                </a:extLst>
              </p:cNvPr>
              <p:cNvSpPr/>
              <p:nvPr/>
            </p:nvSpPr>
            <p:spPr>
              <a:xfrm>
                <a:off x="2784689" y="2104738"/>
                <a:ext cx="346229" cy="12251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 dirty="0"/>
                  <a:t>conv</a:t>
                </a: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5DFCDED-6320-0185-A00D-3DD7EB56F4DD}"/>
                  </a:ext>
                </a:extLst>
              </p:cNvPr>
              <p:cNvSpPr/>
              <p:nvPr/>
            </p:nvSpPr>
            <p:spPr>
              <a:xfrm>
                <a:off x="3388370" y="2104738"/>
                <a:ext cx="346229" cy="1225118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 dirty="0"/>
                  <a:t>normalize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D6081034-588D-4F4B-67A8-5211845C2A00}"/>
                  </a:ext>
                </a:extLst>
              </p:cNvPr>
              <p:cNvSpPr/>
              <p:nvPr/>
            </p:nvSpPr>
            <p:spPr>
              <a:xfrm>
                <a:off x="3992051" y="2104738"/>
                <a:ext cx="346229" cy="12251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 dirty="0"/>
                  <a:t>RELU</a:t>
                </a: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4085E9CA-2A3D-3693-9D4F-13DDF2662629}"/>
                  </a:ext>
                </a:extLst>
              </p:cNvPr>
              <p:cNvSpPr/>
              <p:nvPr/>
            </p:nvSpPr>
            <p:spPr>
              <a:xfrm>
                <a:off x="2727444" y="1816574"/>
                <a:ext cx="1693636" cy="18014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8B8B8065-47AA-B494-30D1-0F407E23A073}"/>
                  </a:ext>
                </a:extLst>
              </p:cNvPr>
              <p:cNvCxnSpPr>
                <a:cxnSpLocks/>
                <a:stCxn id="38" idx="3"/>
                <a:endCxn id="41" idx="1"/>
              </p:cNvCxnSpPr>
              <p:nvPr/>
            </p:nvCxnSpPr>
            <p:spPr>
              <a:xfrm>
                <a:off x="3130918" y="2717297"/>
                <a:ext cx="2574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7044B4FC-7328-F8DE-EFB8-DA4E1D079CFE}"/>
                  </a:ext>
                </a:extLst>
              </p:cNvPr>
              <p:cNvCxnSpPr/>
              <p:nvPr/>
            </p:nvCxnSpPr>
            <p:spPr>
              <a:xfrm>
                <a:off x="3734599" y="2717297"/>
                <a:ext cx="2574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94D4A5-8B77-2C20-382F-0952ED6A07E4}"/>
                </a:ext>
              </a:extLst>
            </p:cNvPr>
            <p:cNvSpPr txBox="1"/>
            <p:nvPr/>
          </p:nvSpPr>
          <p:spPr>
            <a:xfrm>
              <a:off x="5236365" y="2181277"/>
              <a:ext cx="229243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/>
                <a:t>……</a:t>
              </a:r>
              <a:endParaRPr lang="ko-KR" altLang="en-US" sz="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8C5330-B1EE-4A5A-3391-9BE4F508BA57}"/>
                </a:ext>
              </a:extLst>
            </p:cNvPr>
            <p:cNvSpPr txBox="1"/>
            <p:nvPr/>
          </p:nvSpPr>
          <p:spPr>
            <a:xfrm>
              <a:off x="22014" y="2379948"/>
              <a:ext cx="1873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Semantic</a:t>
              </a:r>
            </a:p>
            <a:p>
              <a:pPr algn="ctr"/>
              <a:r>
                <a:rPr lang="en-US" altLang="ko-KR" dirty="0"/>
                <a:t>Segmentation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F8B4A7A-C54A-367B-7EBA-2329BB7BD75D}"/>
                </a:ext>
              </a:extLst>
            </p:cNvPr>
            <p:cNvSpPr txBox="1"/>
            <p:nvPr/>
          </p:nvSpPr>
          <p:spPr>
            <a:xfrm>
              <a:off x="9720069" y="2379946"/>
              <a:ext cx="1873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Synthesis</a:t>
              </a:r>
            </a:p>
            <a:p>
              <a:pPr algn="ctr"/>
              <a:r>
                <a:rPr lang="en-US" altLang="ko-KR" dirty="0"/>
                <a:t>Image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070417-C10A-D362-8099-275D0701E23B}"/>
                </a:ext>
              </a:extLst>
            </p:cNvPr>
            <p:cNvSpPr txBox="1"/>
            <p:nvPr/>
          </p:nvSpPr>
          <p:spPr>
            <a:xfrm>
              <a:off x="1848094" y="4386301"/>
              <a:ext cx="8054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20023BD-D43B-2294-A471-E960B2A83235}"/>
              </a:ext>
            </a:extLst>
          </p:cNvPr>
          <p:cNvSpPr txBox="1"/>
          <p:nvPr/>
        </p:nvSpPr>
        <p:spPr>
          <a:xfrm>
            <a:off x="1577632" y="4600842"/>
            <a:ext cx="934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5C9E346-C175-A169-2477-C0FC3380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67" y="4341912"/>
            <a:ext cx="53911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1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FC6DB-CDBE-E3B4-0925-B87BB4AE23E3}"/>
              </a:ext>
            </a:extLst>
          </p:cNvPr>
          <p:cNvSpPr/>
          <p:nvPr/>
        </p:nvSpPr>
        <p:spPr>
          <a:xfrm>
            <a:off x="658786" y="354332"/>
            <a:ext cx="3682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Instance normalization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558731-FBFE-BFBA-ED0C-80B25904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1" y="1530144"/>
            <a:ext cx="7592485" cy="2057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1F7100-8DF3-6224-6490-4EF9EA9F48C5}"/>
              </a:ext>
            </a:extLst>
          </p:cNvPr>
          <p:cNvSpPr txBox="1"/>
          <p:nvPr/>
        </p:nvSpPr>
        <p:spPr>
          <a:xfrm>
            <a:off x="7750206" y="1530144"/>
            <a:ext cx="3834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Batch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en-US" altLang="ko-KR" dirty="0"/>
              <a:t>batch normalization</a:t>
            </a:r>
          </a:p>
          <a:p>
            <a:endParaRPr lang="en-US" altLang="ko-KR" dirty="0"/>
          </a:p>
          <a:p>
            <a:r>
              <a:rPr lang="en-US" altLang="ko-KR" dirty="0"/>
              <a:t>Network</a:t>
            </a:r>
            <a:r>
              <a:rPr lang="ko-KR" altLang="en-US" dirty="0"/>
              <a:t>가 </a:t>
            </a:r>
            <a:r>
              <a:rPr lang="en-US" altLang="ko-KR" dirty="0">
                <a:solidFill>
                  <a:srgbClr val="FF0000"/>
                </a:solidFill>
              </a:rPr>
              <a:t>contrast</a:t>
            </a:r>
            <a:r>
              <a:rPr lang="ko-KR" altLang="en-US" dirty="0"/>
              <a:t>에 의존적이지 않게 한다</a:t>
            </a:r>
            <a:r>
              <a:rPr lang="en-US" altLang="ko-KR" dirty="0"/>
              <a:t>.(style transfer</a:t>
            </a:r>
            <a:r>
              <a:rPr lang="ko-KR" altLang="en-US" dirty="0"/>
              <a:t>등에서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AAF355-ED06-CB7C-C8E5-EB32338A5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218" y="3622934"/>
            <a:ext cx="2381582" cy="771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0EE9A4-5D99-C9F2-A847-392065B5F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830" y="4037897"/>
            <a:ext cx="4439270" cy="685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DB9EE4-0E03-45E8-0172-CE5BF3060EA6}"/>
              </a:ext>
            </a:extLst>
          </p:cNvPr>
          <p:cNvSpPr txBox="1"/>
          <p:nvPr/>
        </p:nvSpPr>
        <p:spPr>
          <a:xfrm>
            <a:off x="1136343" y="4074443"/>
            <a:ext cx="383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Torch.nn.instanceNorm2d: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62334-0CA0-7EEC-6070-1904F336F954}"/>
              </a:ext>
            </a:extLst>
          </p:cNvPr>
          <p:cNvSpPr txBox="1"/>
          <p:nvPr/>
        </p:nvSpPr>
        <p:spPr>
          <a:xfrm>
            <a:off x="905523" y="5327856"/>
            <a:ext cx="919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Affine</a:t>
            </a:r>
            <a:r>
              <a:rPr lang="ko-KR" altLang="en-US" dirty="0"/>
              <a:t>이 </a:t>
            </a:r>
            <a:r>
              <a:rPr lang="en-US" altLang="ko-KR" dirty="0"/>
              <a:t>false</a:t>
            </a:r>
            <a:r>
              <a:rPr lang="ko-KR" altLang="en-US" dirty="0"/>
              <a:t>이므로 적용 </a:t>
            </a:r>
            <a:r>
              <a:rPr lang="en-US" altLang="ko-KR" dirty="0"/>
              <a:t>affine </a:t>
            </a:r>
            <a:r>
              <a:rPr lang="ko-KR" altLang="en-US" dirty="0"/>
              <a:t>파라미터는 무시</a:t>
            </a:r>
            <a:endParaRPr lang="en-US" altLang="ko-KR" dirty="0"/>
          </a:p>
          <a:p>
            <a:r>
              <a:rPr lang="en-US" altLang="ko-KR" dirty="0"/>
              <a:t>Style transfer</a:t>
            </a:r>
            <a:r>
              <a:rPr lang="ko-KR" altLang="en-US" dirty="0"/>
              <a:t>에서 사용된 방식이므로 </a:t>
            </a:r>
            <a:r>
              <a:rPr lang="en-US" altLang="ko-KR" dirty="0"/>
              <a:t>affine parameter</a:t>
            </a:r>
            <a:r>
              <a:rPr lang="ko-KR" altLang="en-US" dirty="0"/>
              <a:t>는 </a:t>
            </a:r>
            <a:r>
              <a:rPr lang="en-US" altLang="ko-KR" dirty="0"/>
              <a:t>dim=C</a:t>
            </a:r>
            <a:r>
              <a:rPr lang="ko-KR" altLang="en-US" dirty="0"/>
              <a:t>인 </a:t>
            </a:r>
            <a:r>
              <a:rPr lang="en-US" altLang="ko-KR" dirty="0"/>
              <a:t>vector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9A45D9-8C57-646D-CE45-CD4E44C57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294" y="4230530"/>
            <a:ext cx="1619476" cy="743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B9675D-243E-802A-7050-EFCA3D85D05A}"/>
              </a:ext>
            </a:extLst>
          </p:cNvPr>
          <p:cNvSpPr txBox="1"/>
          <p:nvPr/>
        </p:nvSpPr>
        <p:spPr>
          <a:xfrm>
            <a:off x="6487800" y="3729534"/>
            <a:ext cx="173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Affine=True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4CDB1-C27D-2F1D-934C-43CDEA5E7A8E}"/>
              </a:ext>
            </a:extLst>
          </p:cNvPr>
          <p:cNvSpPr txBox="1"/>
          <p:nvPr/>
        </p:nvSpPr>
        <p:spPr>
          <a:xfrm>
            <a:off x="6487800" y="4662823"/>
            <a:ext cx="173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Affine=False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63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7DAEA869-71AC-DBAF-4632-1937833C1532}"/>
              </a:ext>
            </a:extLst>
          </p:cNvPr>
          <p:cNvGrpSpPr/>
          <p:nvPr/>
        </p:nvGrpSpPr>
        <p:grpSpPr>
          <a:xfrm>
            <a:off x="414202" y="969285"/>
            <a:ext cx="11599117" cy="4919430"/>
            <a:chOff x="272160" y="969285"/>
            <a:chExt cx="11599117" cy="491943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93909741-416B-7709-B3C1-4D78FB8ED5F2}"/>
                </a:ext>
              </a:extLst>
            </p:cNvPr>
            <p:cNvGrpSpPr/>
            <p:nvPr/>
          </p:nvGrpSpPr>
          <p:grpSpPr>
            <a:xfrm>
              <a:off x="867610" y="969285"/>
              <a:ext cx="11003667" cy="4919430"/>
              <a:chOff x="1169451" y="1141318"/>
              <a:chExt cx="11003667" cy="4919430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5538486D-DA90-1364-233A-6472C00DA6A6}"/>
                  </a:ext>
                </a:extLst>
              </p:cNvPr>
              <p:cNvGrpSpPr/>
              <p:nvPr/>
            </p:nvGrpSpPr>
            <p:grpSpPr>
              <a:xfrm>
                <a:off x="1169451" y="2457602"/>
                <a:ext cx="11003667" cy="3227217"/>
                <a:chOff x="872287" y="1833487"/>
                <a:chExt cx="11003667" cy="3227217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3631E419-2CB2-B237-8127-524220A5DC78}"/>
                    </a:ext>
                  </a:extLst>
                </p:cNvPr>
                <p:cNvSpPr/>
                <p:nvPr/>
              </p:nvSpPr>
              <p:spPr>
                <a:xfrm>
                  <a:off x="2463275" y="3507033"/>
                  <a:ext cx="1046169" cy="35600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dirty="0"/>
                    <a:t>Conv</a:t>
                  </a:r>
                  <a:endParaRPr lang="ko-KR" altLang="en-US" dirty="0"/>
                </a:p>
              </p:txBody>
            </p:sp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5983563D-2B13-7CA4-DF50-7E8C007E5CEF}"/>
                    </a:ext>
                  </a:extLst>
                </p:cNvPr>
                <p:cNvGrpSpPr/>
                <p:nvPr/>
              </p:nvGrpSpPr>
              <p:grpSpPr>
                <a:xfrm>
                  <a:off x="872287" y="1833487"/>
                  <a:ext cx="11003667" cy="1583001"/>
                  <a:chOff x="1038819" y="1640981"/>
                  <a:chExt cx="11003667" cy="1583001"/>
                </a:xfrm>
              </p:grpSpPr>
              <p:sp>
                <p:nvSpPr>
                  <p:cNvPr id="56" name="사각형: 둥근 모서리 55">
                    <a:extLst>
                      <a:ext uri="{FF2B5EF4-FFF2-40B4-BE49-F238E27FC236}">
                        <a16:creationId xmlns:a16="http://schemas.microsoft.com/office/drawing/2014/main" id="{D892F598-435C-A1AF-8F9C-C8400D016AF0}"/>
                      </a:ext>
                    </a:extLst>
                  </p:cNvPr>
                  <p:cNvSpPr/>
                  <p:nvPr/>
                </p:nvSpPr>
                <p:spPr>
                  <a:xfrm>
                    <a:off x="1615736" y="1908699"/>
                    <a:ext cx="301841" cy="10475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ko-KR" dirty="0"/>
                      <a:t>Conv</a:t>
                    </a:r>
                    <a:endParaRPr lang="ko-KR" altLang="en-US" dirty="0"/>
                  </a:p>
                </p:txBody>
              </p:sp>
              <p:grpSp>
                <p:nvGrpSpPr>
                  <p:cNvPr id="57" name="그룹 56">
                    <a:extLst>
                      <a:ext uri="{FF2B5EF4-FFF2-40B4-BE49-F238E27FC236}">
                        <a16:creationId xmlns:a16="http://schemas.microsoft.com/office/drawing/2014/main" id="{292768A3-F49A-FB1C-7B22-03CBFA3E9E26}"/>
                      </a:ext>
                    </a:extLst>
                  </p:cNvPr>
                  <p:cNvGrpSpPr/>
                  <p:nvPr/>
                </p:nvGrpSpPr>
                <p:grpSpPr>
                  <a:xfrm>
                    <a:off x="1340660" y="1640981"/>
                    <a:ext cx="10701826" cy="1583001"/>
                    <a:chOff x="1340660" y="1640981"/>
                    <a:chExt cx="10701826" cy="1583001"/>
                  </a:xfrm>
                </p:grpSpPr>
                <p:sp>
                  <p:nvSpPr>
                    <p:cNvPr id="58" name="사각형: 둥근 모서리 57">
                      <a:extLst>
                        <a:ext uri="{FF2B5EF4-FFF2-40B4-BE49-F238E27FC236}">
                          <a16:creationId xmlns:a16="http://schemas.microsoft.com/office/drawing/2014/main" id="{2EA8DADA-BDAD-1302-ECF3-3B7186FBE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2828" y="1640981"/>
                      <a:ext cx="301841" cy="1583001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ALIAS </a:t>
                      </a:r>
                      <a:r>
                        <a:rPr lang="en-US" altLang="ko-KR" dirty="0" err="1"/>
                        <a:t>ResBlk</a:t>
                      </a:r>
                      <a:endParaRPr lang="ko-KR" altLang="en-US" dirty="0"/>
                    </a:p>
                  </p:txBody>
                </p:sp>
                <p:sp>
                  <p:nvSpPr>
                    <p:cNvPr id="59" name="사각형: 둥근 모서리 58">
                      <a:extLst>
                        <a:ext uri="{FF2B5EF4-FFF2-40B4-BE49-F238E27FC236}">
                          <a16:creationId xmlns:a16="http://schemas.microsoft.com/office/drawing/2014/main" id="{8E1B7E8F-B8EE-217D-79F8-B2A79E991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1911" y="1908699"/>
                      <a:ext cx="301841" cy="104756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up</a:t>
                      </a:r>
                      <a:endParaRPr lang="ko-KR" altLang="en-US" dirty="0"/>
                    </a:p>
                  </p:txBody>
                </p:sp>
                <p:cxnSp>
                  <p:nvCxnSpPr>
                    <p:cNvPr id="60" name="직선 화살표 연결선 59">
                      <a:extLst>
                        <a:ext uri="{FF2B5EF4-FFF2-40B4-BE49-F238E27FC236}">
                          <a16:creationId xmlns:a16="http://schemas.microsoft.com/office/drawing/2014/main" id="{04AF10ED-73C6-59AB-DC10-D359B76D877E}"/>
                        </a:ext>
                      </a:extLst>
                    </p:cNvPr>
                    <p:cNvCxnSpPr>
                      <a:cxnSpLocks/>
                      <a:stCxn id="56" idx="3"/>
                      <a:endCxn id="58" idx="1"/>
                    </p:cNvCxnSpPr>
                    <p:nvPr/>
                  </p:nvCxnSpPr>
                  <p:spPr>
                    <a:xfrm>
                      <a:off x="1917577" y="2432482"/>
                      <a:ext cx="28525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직선 화살표 연결선 60">
                      <a:extLst>
                        <a:ext uri="{FF2B5EF4-FFF2-40B4-BE49-F238E27FC236}">
                          <a16:creationId xmlns:a16="http://schemas.microsoft.com/office/drawing/2014/main" id="{AD2595FC-5826-01D7-C61F-1A3D3522BC0C}"/>
                        </a:ext>
                      </a:extLst>
                    </p:cNvPr>
                    <p:cNvCxnSpPr>
                      <a:cxnSpLocks/>
                      <a:stCxn id="58" idx="3"/>
                      <a:endCxn id="59" idx="1"/>
                    </p:cNvCxnSpPr>
                    <p:nvPr/>
                  </p:nvCxnSpPr>
                  <p:spPr>
                    <a:xfrm>
                      <a:off x="2504669" y="2432482"/>
                      <a:ext cx="24724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직선 화살표 연결선 125">
                      <a:extLst>
                        <a:ext uri="{FF2B5EF4-FFF2-40B4-BE49-F238E27FC236}">
                          <a16:creationId xmlns:a16="http://schemas.microsoft.com/office/drawing/2014/main" id="{FB9AB85A-ECAF-F81B-2D48-2E6ACC22D1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40660" y="2432482"/>
                      <a:ext cx="28525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직선 화살표 연결선 141">
                      <a:extLst>
                        <a:ext uri="{FF2B5EF4-FFF2-40B4-BE49-F238E27FC236}">
                          <a16:creationId xmlns:a16="http://schemas.microsoft.com/office/drawing/2014/main" id="{E696DFE8-DE72-0893-A9DF-54AE61357D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839943" y="2432482"/>
                      <a:ext cx="28525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직선 화살표 연결선 173">
                      <a:extLst>
                        <a:ext uri="{FF2B5EF4-FFF2-40B4-BE49-F238E27FC236}">
                          <a16:creationId xmlns:a16="http://schemas.microsoft.com/office/drawing/2014/main" id="{A2F65FD0-8F8A-3025-02EE-350DFAA30674}"/>
                        </a:ext>
                      </a:extLst>
                    </p:cNvPr>
                    <p:cNvCxnSpPr>
                      <a:cxnSpLocks/>
                      <a:stCxn id="140" idx="3"/>
                    </p:cNvCxnSpPr>
                    <p:nvPr/>
                  </p:nvCxnSpPr>
                  <p:spPr>
                    <a:xfrm>
                      <a:off x="11427035" y="2432482"/>
                      <a:ext cx="61545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사각형: 둥근 모서리 114">
                      <a:extLst>
                        <a:ext uri="{FF2B5EF4-FFF2-40B4-BE49-F238E27FC236}">
                          <a16:creationId xmlns:a16="http://schemas.microsoft.com/office/drawing/2014/main" id="{15C176D6-A2A0-F92A-707A-C9C249C9F2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3696" y="1640981"/>
                      <a:ext cx="301841" cy="1583001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ALIAS </a:t>
                      </a:r>
                      <a:r>
                        <a:rPr lang="en-US" altLang="ko-KR" dirty="0" err="1"/>
                        <a:t>ResBlk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17" name="사각형: 둥근 모서리 116">
                      <a:extLst>
                        <a:ext uri="{FF2B5EF4-FFF2-40B4-BE49-F238E27FC236}">
                          <a16:creationId xmlns:a16="http://schemas.microsoft.com/office/drawing/2014/main" id="{3F7F27DE-D5E5-33B5-CEF9-2DF3CE11B2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30772" y="1640981"/>
                      <a:ext cx="301841" cy="1583001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ALIAS </a:t>
                      </a:r>
                      <a:r>
                        <a:rPr lang="en-US" altLang="ko-KR" dirty="0" err="1"/>
                        <a:t>ResBlk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24" name="사각형: 둥근 모서리 123">
                      <a:extLst>
                        <a:ext uri="{FF2B5EF4-FFF2-40B4-BE49-F238E27FC236}">
                          <a16:creationId xmlns:a16="http://schemas.microsoft.com/office/drawing/2014/main" id="{47DA4507-975D-BF63-2840-52409EF66B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2143" y="1640981"/>
                      <a:ext cx="301841" cy="1583001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ALIAS </a:t>
                      </a:r>
                      <a:r>
                        <a:rPr lang="en-US" altLang="ko-KR" dirty="0" err="1"/>
                        <a:t>ResBlk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27" name="사각형: 둥근 모서리 126">
                      <a:extLst>
                        <a:ext uri="{FF2B5EF4-FFF2-40B4-BE49-F238E27FC236}">
                          <a16:creationId xmlns:a16="http://schemas.microsoft.com/office/drawing/2014/main" id="{8B0B05D5-2AC7-8D36-4635-FDA05222D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4658" y="1640981"/>
                      <a:ext cx="301841" cy="1583001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ALIAS </a:t>
                      </a:r>
                      <a:r>
                        <a:rPr lang="en-US" altLang="ko-KR" dirty="0" err="1"/>
                        <a:t>ResBlk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29" name="사각형: 둥근 모서리 128">
                      <a:extLst>
                        <a:ext uri="{FF2B5EF4-FFF2-40B4-BE49-F238E27FC236}">
                          <a16:creationId xmlns:a16="http://schemas.microsoft.com/office/drawing/2014/main" id="{EA25615A-A70C-A15F-27DF-5D7608717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3611" y="1640981"/>
                      <a:ext cx="301841" cy="1583001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ALIAS </a:t>
                      </a:r>
                      <a:r>
                        <a:rPr lang="en-US" altLang="ko-KR" dirty="0" err="1"/>
                        <a:t>ResBlk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30" name="사각형: 둥근 모서리 129">
                      <a:extLst>
                        <a:ext uri="{FF2B5EF4-FFF2-40B4-BE49-F238E27FC236}">
                          <a16:creationId xmlns:a16="http://schemas.microsoft.com/office/drawing/2014/main" id="{31D379CD-6448-30B4-CCB8-BD2FDA680D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22744" y="1640981"/>
                      <a:ext cx="301841" cy="1583001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ALIAS </a:t>
                      </a:r>
                      <a:r>
                        <a:rPr lang="en-US" altLang="ko-KR" dirty="0" err="1"/>
                        <a:t>ResBlk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31" name="사각형: 둥근 모서리 130">
                      <a:extLst>
                        <a:ext uri="{FF2B5EF4-FFF2-40B4-BE49-F238E27FC236}">
                          <a16:creationId xmlns:a16="http://schemas.microsoft.com/office/drawing/2014/main" id="{79744AD0-44F0-B6EC-8867-4DB073E9B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98890" y="1640981"/>
                      <a:ext cx="301841" cy="1583001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ALIAS </a:t>
                      </a:r>
                      <a:r>
                        <a:rPr lang="en-US" altLang="ko-KR" dirty="0" err="1"/>
                        <a:t>ResBlk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62" name="그룹 61">
                    <a:extLst>
                      <a:ext uri="{FF2B5EF4-FFF2-40B4-BE49-F238E27FC236}">
                        <a16:creationId xmlns:a16="http://schemas.microsoft.com/office/drawing/2014/main" id="{A233620E-2B13-032B-B350-03FBB3715D1E}"/>
                      </a:ext>
                    </a:extLst>
                  </p:cNvPr>
                  <p:cNvGrpSpPr/>
                  <p:nvPr/>
                </p:nvGrpSpPr>
                <p:grpSpPr>
                  <a:xfrm>
                    <a:off x="3008439" y="1908699"/>
                    <a:ext cx="1136175" cy="1047565"/>
                    <a:chOff x="1917577" y="1908699"/>
                    <a:chExt cx="1136175" cy="1047565"/>
                  </a:xfrm>
                </p:grpSpPr>
                <p:sp>
                  <p:nvSpPr>
                    <p:cNvPr id="64" name="사각형: 둥근 모서리 63">
                      <a:extLst>
                        <a:ext uri="{FF2B5EF4-FFF2-40B4-BE49-F238E27FC236}">
                          <a16:creationId xmlns:a16="http://schemas.microsoft.com/office/drawing/2014/main" id="{84722317-71C9-5637-53A7-63A5EF5524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1911" y="1908699"/>
                      <a:ext cx="301841" cy="104756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up</a:t>
                      </a:r>
                      <a:endParaRPr lang="ko-KR" altLang="en-US" dirty="0"/>
                    </a:p>
                  </p:txBody>
                </p:sp>
                <p:cxnSp>
                  <p:nvCxnSpPr>
                    <p:cNvPr id="65" name="직선 화살표 연결선 64">
                      <a:extLst>
                        <a:ext uri="{FF2B5EF4-FFF2-40B4-BE49-F238E27FC236}">
                          <a16:creationId xmlns:a16="http://schemas.microsoft.com/office/drawing/2014/main" id="{6EEF7D5D-0783-A55F-0175-FC7B08ED4A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17577" y="2432482"/>
                      <a:ext cx="28525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직선 화살표 연결선 65">
                      <a:extLst>
                        <a:ext uri="{FF2B5EF4-FFF2-40B4-BE49-F238E27FC236}">
                          <a16:creationId xmlns:a16="http://schemas.microsoft.com/office/drawing/2014/main" id="{0B3790C3-CC16-7D4D-2C68-6CF7638F6421}"/>
                        </a:ext>
                      </a:extLst>
                    </p:cNvPr>
                    <p:cNvCxnSpPr>
                      <a:cxnSpLocks/>
                      <a:endCxn id="64" idx="1"/>
                    </p:cNvCxnSpPr>
                    <p:nvPr/>
                  </p:nvCxnSpPr>
                  <p:spPr>
                    <a:xfrm>
                      <a:off x="2504669" y="2432482"/>
                      <a:ext cx="24724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35696712-8F26-635A-9CDE-4494061AAC63}"/>
                      </a:ext>
                    </a:extLst>
                  </p:cNvPr>
                  <p:cNvGrpSpPr/>
                  <p:nvPr/>
                </p:nvGrpSpPr>
                <p:grpSpPr>
                  <a:xfrm>
                    <a:off x="4131386" y="1908699"/>
                    <a:ext cx="1136175" cy="1047565"/>
                    <a:chOff x="1917577" y="1908699"/>
                    <a:chExt cx="1136175" cy="1047565"/>
                  </a:xfrm>
                </p:grpSpPr>
                <p:sp>
                  <p:nvSpPr>
                    <p:cNvPr id="69" name="사각형: 둥근 모서리 68">
                      <a:extLst>
                        <a:ext uri="{FF2B5EF4-FFF2-40B4-BE49-F238E27FC236}">
                          <a16:creationId xmlns:a16="http://schemas.microsoft.com/office/drawing/2014/main" id="{0328EFE0-CD78-57C3-380D-5C9C4B10C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1911" y="1908699"/>
                      <a:ext cx="301841" cy="104756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up</a:t>
                      </a:r>
                      <a:endParaRPr lang="ko-KR" altLang="en-US" dirty="0"/>
                    </a:p>
                  </p:txBody>
                </p:sp>
                <p:cxnSp>
                  <p:nvCxnSpPr>
                    <p:cNvPr id="70" name="직선 화살표 연결선 69">
                      <a:extLst>
                        <a:ext uri="{FF2B5EF4-FFF2-40B4-BE49-F238E27FC236}">
                          <a16:creationId xmlns:a16="http://schemas.microsoft.com/office/drawing/2014/main" id="{19E45964-7007-B5CA-5B3A-6146206703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17577" y="2432482"/>
                      <a:ext cx="28525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직선 화살표 연결선 70">
                      <a:extLst>
                        <a:ext uri="{FF2B5EF4-FFF2-40B4-BE49-F238E27FC236}">
                          <a16:creationId xmlns:a16="http://schemas.microsoft.com/office/drawing/2014/main" id="{037E48F2-5134-44F8-DD6E-72E296692AFB}"/>
                        </a:ext>
                      </a:extLst>
                    </p:cNvPr>
                    <p:cNvCxnSpPr>
                      <a:cxnSpLocks/>
                      <a:endCxn id="69" idx="1"/>
                    </p:cNvCxnSpPr>
                    <p:nvPr/>
                  </p:nvCxnSpPr>
                  <p:spPr>
                    <a:xfrm>
                      <a:off x="2504669" y="2432482"/>
                      <a:ext cx="24724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2" name="그룹 71">
                    <a:extLst>
                      <a:ext uri="{FF2B5EF4-FFF2-40B4-BE49-F238E27FC236}">
                        <a16:creationId xmlns:a16="http://schemas.microsoft.com/office/drawing/2014/main" id="{32869104-CBB3-D27B-DA93-8392BE2CD117}"/>
                      </a:ext>
                    </a:extLst>
                  </p:cNvPr>
                  <p:cNvGrpSpPr/>
                  <p:nvPr/>
                </p:nvGrpSpPr>
                <p:grpSpPr>
                  <a:xfrm>
                    <a:off x="5254333" y="1908699"/>
                    <a:ext cx="1136175" cy="1047565"/>
                    <a:chOff x="1917577" y="1908699"/>
                    <a:chExt cx="1136175" cy="1047565"/>
                  </a:xfrm>
                </p:grpSpPr>
                <p:sp>
                  <p:nvSpPr>
                    <p:cNvPr id="74" name="사각형: 둥근 모서리 73">
                      <a:extLst>
                        <a:ext uri="{FF2B5EF4-FFF2-40B4-BE49-F238E27FC236}">
                          <a16:creationId xmlns:a16="http://schemas.microsoft.com/office/drawing/2014/main" id="{E1ECDE15-3855-57A5-4187-30C4193582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1911" y="1908699"/>
                      <a:ext cx="301841" cy="104756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up</a:t>
                      </a:r>
                      <a:endParaRPr lang="ko-KR" altLang="en-US" dirty="0"/>
                    </a:p>
                  </p:txBody>
                </p:sp>
                <p:cxnSp>
                  <p:nvCxnSpPr>
                    <p:cNvPr id="75" name="직선 화살표 연결선 74">
                      <a:extLst>
                        <a:ext uri="{FF2B5EF4-FFF2-40B4-BE49-F238E27FC236}">
                          <a16:creationId xmlns:a16="http://schemas.microsoft.com/office/drawing/2014/main" id="{73165CD9-9C87-0AAE-9EC4-6390914C58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17577" y="2432482"/>
                      <a:ext cx="28525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직선 화살표 연결선 75">
                      <a:extLst>
                        <a:ext uri="{FF2B5EF4-FFF2-40B4-BE49-F238E27FC236}">
                          <a16:creationId xmlns:a16="http://schemas.microsoft.com/office/drawing/2014/main" id="{4FDA6B79-CC77-F7F5-38F1-E0DC4A761ACA}"/>
                        </a:ext>
                      </a:extLst>
                    </p:cNvPr>
                    <p:cNvCxnSpPr>
                      <a:cxnSpLocks/>
                      <a:endCxn id="74" idx="1"/>
                    </p:cNvCxnSpPr>
                    <p:nvPr/>
                  </p:nvCxnSpPr>
                  <p:spPr>
                    <a:xfrm>
                      <a:off x="2504669" y="2432482"/>
                      <a:ext cx="24724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73B9F790-B644-E908-5AA7-7612E85C565E}"/>
                      </a:ext>
                    </a:extLst>
                  </p:cNvPr>
                  <p:cNvGrpSpPr/>
                  <p:nvPr/>
                </p:nvGrpSpPr>
                <p:grpSpPr>
                  <a:xfrm>
                    <a:off x="6356353" y="1908699"/>
                    <a:ext cx="1136175" cy="1047565"/>
                    <a:chOff x="1917577" y="1908699"/>
                    <a:chExt cx="1136175" cy="1047565"/>
                  </a:xfrm>
                </p:grpSpPr>
                <p:sp>
                  <p:nvSpPr>
                    <p:cNvPr id="79" name="사각형: 둥근 모서리 78">
                      <a:extLst>
                        <a:ext uri="{FF2B5EF4-FFF2-40B4-BE49-F238E27FC236}">
                          <a16:creationId xmlns:a16="http://schemas.microsoft.com/office/drawing/2014/main" id="{AD9EADA3-7A91-50C3-057D-49EC1E518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1911" y="1908699"/>
                      <a:ext cx="301841" cy="104756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up</a:t>
                      </a:r>
                      <a:endParaRPr lang="ko-KR" altLang="en-US" dirty="0"/>
                    </a:p>
                  </p:txBody>
                </p:sp>
                <p:cxnSp>
                  <p:nvCxnSpPr>
                    <p:cNvPr id="80" name="직선 화살표 연결선 79">
                      <a:extLst>
                        <a:ext uri="{FF2B5EF4-FFF2-40B4-BE49-F238E27FC236}">
                          <a16:creationId xmlns:a16="http://schemas.microsoft.com/office/drawing/2014/main" id="{37A6F549-D114-B072-A064-3A295592D4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17577" y="2432482"/>
                      <a:ext cx="28525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직선 화살표 연결선 80">
                      <a:extLst>
                        <a:ext uri="{FF2B5EF4-FFF2-40B4-BE49-F238E27FC236}">
                          <a16:creationId xmlns:a16="http://schemas.microsoft.com/office/drawing/2014/main" id="{2FD3DCF4-2B19-38D2-3C69-5E5BCA08929B}"/>
                        </a:ext>
                      </a:extLst>
                    </p:cNvPr>
                    <p:cNvCxnSpPr>
                      <a:cxnSpLocks/>
                      <a:endCxn id="79" idx="1"/>
                    </p:cNvCxnSpPr>
                    <p:nvPr/>
                  </p:nvCxnSpPr>
                  <p:spPr>
                    <a:xfrm>
                      <a:off x="2504669" y="2432482"/>
                      <a:ext cx="24724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" name="그룹 81">
                    <a:extLst>
                      <a:ext uri="{FF2B5EF4-FFF2-40B4-BE49-F238E27FC236}">
                        <a16:creationId xmlns:a16="http://schemas.microsoft.com/office/drawing/2014/main" id="{BE3FC834-2BDB-3BC9-3077-C0FA1777317B}"/>
                      </a:ext>
                    </a:extLst>
                  </p:cNvPr>
                  <p:cNvGrpSpPr/>
                  <p:nvPr/>
                </p:nvGrpSpPr>
                <p:grpSpPr>
                  <a:xfrm>
                    <a:off x="7527427" y="1908699"/>
                    <a:ext cx="1136175" cy="1047565"/>
                    <a:chOff x="1917577" y="1908699"/>
                    <a:chExt cx="1136175" cy="1047565"/>
                  </a:xfrm>
                </p:grpSpPr>
                <p:sp>
                  <p:nvSpPr>
                    <p:cNvPr id="84" name="사각형: 둥근 모서리 83">
                      <a:extLst>
                        <a:ext uri="{FF2B5EF4-FFF2-40B4-BE49-F238E27FC236}">
                          <a16:creationId xmlns:a16="http://schemas.microsoft.com/office/drawing/2014/main" id="{D7636DD0-083B-887B-A628-D93E01A31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1911" y="1908699"/>
                      <a:ext cx="301841" cy="104756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up</a:t>
                      </a:r>
                      <a:endParaRPr lang="ko-KR" altLang="en-US" dirty="0"/>
                    </a:p>
                  </p:txBody>
                </p:sp>
                <p:cxnSp>
                  <p:nvCxnSpPr>
                    <p:cNvPr id="85" name="직선 화살표 연결선 84">
                      <a:extLst>
                        <a:ext uri="{FF2B5EF4-FFF2-40B4-BE49-F238E27FC236}">
                          <a16:creationId xmlns:a16="http://schemas.microsoft.com/office/drawing/2014/main" id="{0B1377E8-4E83-62FB-07E0-87AD7E6855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17577" y="2432482"/>
                      <a:ext cx="28525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직선 화살표 연결선 85">
                      <a:extLst>
                        <a:ext uri="{FF2B5EF4-FFF2-40B4-BE49-F238E27FC236}">
                          <a16:creationId xmlns:a16="http://schemas.microsoft.com/office/drawing/2014/main" id="{CC5C7C02-B225-C6F0-1ACC-719310FF67A9}"/>
                        </a:ext>
                      </a:extLst>
                    </p:cNvPr>
                    <p:cNvCxnSpPr>
                      <a:cxnSpLocks/>
                      <a:endCxn id="84" idx="1"/>
                    </p:cNvCxnSpPr>
                    <p:nvPr/>
                  </p:nvCxnSpPr>
                  <p:spPr>
                    <a:xfrm>
                      <a:off x="2504669" y="2432482"/>
                      <a:ext cx="24724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" name="그룹 86">
                    <a:extLst>
                      <a:ext uri="{FF2B5EF4-FFF2-40B4-BE49-F238E27FC236}">
                        <a16:creationId xmlns:a16="http://schemas.microsoft.com/office/drawing/2014/main" id="{7672E7C4-0781-A4C4-07AC-1FD5E833FFA6}"/>
                      </a:ext>
                    </a:extLst>
                  </p:cNvPr>
                  <p:cNvGrpSpPr/>
                  <p:nvPr/>
                </p:nvGrpSpPr>
                <p:grpSpPr>
                  <a:xfrm>
                    <a:off x="8615473" y="1908699"/>
                    <a:ext cx="1136175" cy="1047565"/>
                    <a:chOff x="1917577" y="1908699"/>
                    <a:chExt cx="1136175" cy="1047565"/>
                  </a:xfrm>
                </p:grpSpPr>
                <p:sp>
                  <p:nvSpPr>
                    <p:cNvPr id="89" name="사각형: 둥근 모서리 88">
                      <a:extLst>
                        <a:ext uri="{FF2B5EF4-FFF2-40B4-BE49-F238E27FC236}">
                          <a16:creationId xmlns:a16="http://schemas.microsoft.com/office/drawing/2014/main" id="{BACE86E0-4CB5-2E0E-CF83-B3DC7C884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1911" y="1908699"/>
                      <a:ext cx="301841" cy="104756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up</a:t>
                      </a:r>
                      <a:endParaRPr lang="ko-KR" altLang="en-US" dirty="0"/>
                    </a:p>
                  </p:txBody>
                </p:sp>
                <p:cxnSp>
                  <p:nvCxnSpPr>
                    <p:cNvPr id="90" name="직선 화살표 연결선 89">
                      <a:extLst>
                        <a:ext uri="{FF2B5EF4-FFF2-40B4-BE49-F238E27FC236}">
                          <a16:creationId xmlns:a16="http://schemas.microsoft.com/office/drawing/2014/main" id="{C884CBE0-3264-97AC-E5BF-FDB7E1443D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17577" y="2432482"/>
                      <a:ext cx="28525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직선 화살표 연결선 90">
                      <a:extLst>
                        <a:ext uri="{FF2B5EF4-FFF2-40B4-BE49-F238E27FC236}">
                          <a16:creationId xmlns:a16="http://schemas.microsoft.com/office/drawing/2014/main" id="{DE071107-821F-210F-F72E-8B5CC6EA8036}"/>
                        </a:ext>
                      </a:extLst>
                    </p:cNvPr>
                    <p:cNvCxnSpPr>
                      <a:cxnSpLocks/>
                      <a:endCxn id="89" idx="1"/>
                    </p:cNvCxnSpPr>
                    <p:nvPr/>
                  </p:nvCxnSpPr>
                  <p:spPr>
                    <a:xfrm>
                      <a:off x="2504669" y="2432482"/>
                      <a:ext cx="24724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" name="그룹 91">
                    <a:extLst>
                      <a:ext uri="{FF2B5EF4-FFF2-40B4-BE49-F238E27FC236}">
                        <a16:creationId xmlns:a16="http://schemas.microsoft.com/office/drawing/2014/main" id="{62B06E28-9AC8-6020-A038-C21A090886A4}"/>
                      </a:ext>
                    </a:extLst>
                  </p:cNvPr>
                  <p:cNvGrpSpPr/>
                  <p:nvPr/>
                </p:nvGrpSpPr>
                <p:grpSpPr>
                  <a:xfrm>
                    <a:off x="9706335" y="2432482"/>
                    <a:ext cx="834334" cy="0"/>
                    <a:chOff x="1917577" y="2432482"/>
                    <a:chExt cx="834334" cy="0"/>
                  </a:xfrm>
                </p:grpSpPr>
                <p:cxnSp>
                  <p:nvCxnSpPr>
                    <p:cNvPr id="94" name="직선 화살표 연결선 93">
                      <a:extLst>
                        <a:ext uri="{FF2B5EF4-FFF2-40B4-BE49-F238E27FC236}">
                          <a16:creationId xmlns:a16="http://schemas.microsoft.com/office/drawing/2014/main" id="{6770FF18-AF7F-2335-FABC-609CC51C4F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17577" y="2432482"/>
                      <a:ext cx="28525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직선 화살표 연결선 94">
                      <a:extLst>
                        <a:ext uri="{FF2B5EF4-FFF2-40B4-BE49-F238E27FC236}">
                          <a16:creationId xmlns:a16="http://schemas.microsoft.com/office/drawing/2014/main" id="{26F7868B-1A74-0118-1649-EC8D615AD9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04669" y="2432482"/>
                      <a:ext cx="24724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5" name="사각형: 둥근 모서리 124">
                    <a:extLst>
                      <a:ext uri="{FF2B5EF4-FFF2-40B4-BE49-F238E27FC236}">
                        <a16:creationId xmlns:a16="http://schemas.microsoft.com/office/drawing/2014/main" id="{FAA26832-163A-DA78-3FB2-FD62BB103A41}"/>
                      </a:ext>
                    </a:extLst>
                  </p:cNvPr>
                  <p:cNvSpPr/>
                  <p:nvPr/>
                </p:nvSpPr>
                <p:spPr>
                  <a:xfrm>
                    <a:off x="1038819" y="1908699"/>
                    <a:ext cx="301841" cy="1047565"/>
                  </a:xfrm>
                  <a:prstGeom prst="round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ko-KR" dirty="0"/>
                      <a:t>resize</a:t>
                    </a:r>
                    <a:endParaRPr lang="ko-KR" altLang="en-US" dirty="0"/>
                  </a:p>
                </p:txBody>
              </p:sp>
              <p:sp>
                <p:nvSpPr>
                  <p:cNvPr id="140" name="사각형: 둥근 모서리 139">
                    <a:extLst>
                      <a:ext uri="{FF2B5EF4-FFF2-40B4-BE49-F238E27FC236}">
                        <a16:creationId xmlns:a16="http://schemas.microsoft.com/office/drawing/2014/main" id="{D82EF219-A53E-3F07-BAB3-3E88F3BDBB48}"/>
                      </a:ext>
                    </a:extLst>
                  </p:cNvPr>
                  <p:cNvSpPr/>
                  <p:nvPr/>
                </p:nvSpPr>
                <p:spPr>
                  <a:xfrm>
                    <a:off x="11125194" y="1908699"/>
                    <a:ext cx="301841" cy="1047565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ko-KR" dirty="0"/>
                      <a:t>tanh</a:t>
                    </a:r>
                    <a:endParaRPr lang="ko-KR" altLang="en-US" dirty="0"/>
                  </a:p>
                </p:txBody>
              </p:sp>
              <p:sp>
                <p:nvSpPr>
                  <p:cNvPr id="139" name="사각형: 둥근 모서리 138">
                    <a:extLst>
                      <a:ext uri="{FF2B5EF4-FFF2-40B4-BE49-F238E27FC236}">
                        <a16:creationId xmlns:a16="http://schemas.microsoft.com/office/drawing/2014/main" id="{EB81102F-E7E1-C3DC-951B-B5B9C7AF1623}"/>
                      </a:ext>
                    </a:extLst>
                  </p:cNvPr>
                  <p:cNvSpPr/>
                  <p:nvPr/>
                </p:nvSpPr>
                <p:spPr>
                  <a:xfrm>
                    <a:off x="10582894" y="1908699"/>
                    <a:ext cx="301841" cy="10475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ko-KR" dirty="0"/>
                      <a:t>Conv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02" name="사각형: 둥근 모서리 101">
                  <a:extLst>
                    <a:ext uri="{FF2B5EF4-FFF2-40B4-BE49-F238E27FC236}">
                      <a16:creationId xmlns:a16="http://schemas.microsoft.com/office/drawing/2014/main" id="{CE49A3F8-B80B-4EE3-DE97-B81C2AE11E0D}"/>
                    </a:ext>
                  </a:extLst>
                </p:cNvPr>
                <p:cNvSpPr/>
                <p:nvPr/>
              </p:nvSpPr>
              <p:spPr>
                <a:xfrm>
                  <a:off x="3599517" y="3515188"/>
                  <a:ext cx="1046169" cy="35600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dirty="0"/>
                    <a:t>Conv</a:t>
                  </a:r>
                  <a:endParaRPr lang="ko-KR" altLang="en-US" dirty="0"/>
                </a:p>
              </p:txBody>
            </p:sp>
            <p:sp>
              <p:nvSpPr>
                <p:cNvPr id="103" name="사각형: 둥근 모서리 102">
                  <a:extLst>
                    <a:ext uri="{FF2B5EF4-FFF2-40B4-BE49-F238E27FC236}">
                      <a16:creationId xmlns:a16="http://schemas.microsoft.com/office/drawing/2014/main" id="{256E30E1-8FA8-E909-6944-7A5728988EB2}"/>
                    </a:ext>
                  </a:extLst>
                </p:cNvPr>
                <p:cNvSpPr/>
                <p:nvPr/>
              </p:nvSpPr>
              <p:spPr>
                <a:xfrm>
                  <a:off x="4720232" y="3507033"/>
                  <a:ext cx="1046169" cy="35600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dirty="0"/>
                    <a:t>Conv</a:t>
                  </a:r>
                  <a:endParaRPr lang="ko-KR" altLang="en-US" dirty="0"/>
                </a:p>
              </p:txBody>
            </p:sp>
            <p:sp>
              <p:nvSpPr>
                <p:cNvPr id="104" name="사각형: 둥근 모서리 103">
                  <a:extLst>
                    <a:ext uri="{FF2B5EF4-FFF2-40B4-BE49-F238E27FC236}">
                      <a16:creationId xmlns:a16="http://schemas.microsoft.com/office/drawing/2014/main" id="{BBF5A236-3ADC-5B69-B7A7-8B988A5BD2E4}"/>
                    </a:ext>
                  </a:extLst>
                </p:cNvPr>
                <p:cNvSpPr/>
                <p:nvPr/>
              </p:nvSpPr>
              <p:spPr>
                <a:xfrm>
                  <a:off x="5827137" y="3507033"/>
                  <a:ext cx="1046169" cy="35600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dirty="0"/>
                    <a:t>Conv</a:t>
                  </a:r>
                  <a:endParaRPr lang="ko-KR" altLang="en-US" dirty="0"/>
                </a:p>
              </p:txBody>
            </p:sp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197FB5A8-CFAC-69A2-0426-C6B417A02F27}"/>
                    </a:ext>
                  </a:extLst>
                </p:cNvPr>
                <p:cNvSpPr/>
                <p:nvPr/>
              </p:nvSpPr>
              <p:spPr>
                <a:xfrm>
                  <a:off x="6998211" y="3507033"/>
                  <a:ext cx="1046169" cy="35600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dirty="0"/>
                    <a:t>Conv</a:t>
                  </a:r>
                  <a:endParaRPr lang="ko-KR" altLang="en-US" dirty="0"/>
                </a:p>
              </p:txBody>
            </p:sp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5F1BF643-1D27-B08A-0D31-3709491E221C}"/>
                    </a:ext>
                  </a:extLst>
                </p:cNvPr>
                <p:cNvSpPr/>
                <p:nvPr/>
              </p:nvSpPr>
              <p:spPr>
                <a:xfrm>
                  <a:off x="8140257" y="3507033"/>
                  <a:ext cx="1046169" cy="35600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dirty="0"/>
                    <a:t>Conv</a:t>
                  </a:r>
                  <a:endParaRPr lang="ko-KR" altLang="en-US" dirty="0"/>
                </a:p>
              </p:txBody>
            </p:sp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87FA43A2-2CC2-48DD-6694-C60A935A132F}"/>
                    </a:ext>
                  </a:extLst>
                </p:cNvPr>
                <p:cNvSpPr/>
                <p:nvPr/>
              </p:nvSpPr>
              <p:spPr>
                <a:xfrm>
                  <a:off x="9273643" y="3507033"/>
                  <a:ext cx="1046169" cy="35600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dirty="0"/>
                    <a:t>Conv</a:t>
                  </a:r>
                  <a:endParaRPr lang="ko-KR" altLang="en-US" dirty="0"/>
                </a:p>
              </p:txBody>
            </p:sp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1D0DC664-503C-E340-682F-6F495F692266}"/>
                    </a:ext>
                  </a:extLst>
                </p:cNvPr>
                <p:cNvSpPr/>
                <p:nvPr/>
              </p:nvSpPr>
              <p:spPr>
                <a:xfrm>
                  <a:off x="2463275" y="4030814"/>
                  <a:ext cx="1046169" cy="356001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dirty="0"/>
                    <a:t>resize</a:t>
                  </a:r>
                  <a:endParaRPr lang="ko-KR" altLang="en-US" dirty="0"/>
                </a:p>
              </p:txBody>
            </p: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509F1558-8369-737D-7E88-40C8D92B8B77}"/>
                    </a:ext>
                  </a:extLst>
                </p:cNvPr>
                <p:cNvSpPr/>
                <p:nvPr/>
              </p:nvSpPr>
              <p:spPr>
                <a:xfrm>
                  <a:off x="3593468" y="4030814"/>
                  <a:ext cx="1046169" cy="356001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dirty="0"/>
                    <a:t>resize</a:t>
                  </a:r>
                  <a:endParaRPr lang="ko-KR" altLang="en-US" dirty="0"/>
                </a:p>
              </p:txBody>
            </p:sp>
            <p:sp>
              <p:nvSpPr>
                <p:cNvPr id="110" name="사각형: 둥근 모서리 109">
                  <a:extLst>
                    <a:ext uri="{FF2B5EF4-FFF2-40B4-BE49-F238E27FC236}">
                      <a16:creationId xmlns:a16="http://schemas.microsoft.com/office/drawing/2014/main" id="{584C78B6-6B58-3369-3C58-09DE26436944}"/>
                    </a:ext>
                  </a:extLst>
                </p:cNvPr>
                <p:cNvSpPr/>
                <p:nvPr/>
              </p:nvSpPr>
              <p:spPr>
                <a:xfrm>
                  <a:off x="4720231" y="4030814"/>
                  <a:ext cx="1046169" cy="356001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dirty="0"/>
                    <a:t>resize</a:t>
                  </a:r>
                  <a:endParaRPr lang="ko-KR" altLang="en-US" dirty="0"/>
                </a:p>
              </p:txBody>
            </p:sp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6A018D0E-6BF6-AD19-F423-7C94DCF99553}"/>
                    </a:ext>
                  </a:extLst>
                </p:cNvPr>
                <p:cNvSpPr/>
                <p:nvPr/>
              </p:nvSpPr>
              <p:spPr>
                <a:xfrm>
                  <a:off x="5846994" y="4030814"/>
                  <a:ext cx="1046169" cy="356001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dirty="0"/>
                    <a:t>resize</a:t>
                  </a:r>
                  <a:endParaRPr lang="ko-KR" altLang="en-US" dirty="0"/>
                </a:p>
              </p:txBody>
            </p:sp>
            <p:sp>
              <p:nvSpPr>
                <p:cNvPr id="112" name="사각형: 둥근 모서리 111">
                  <a:extLst>
                    <a:ext uri="{FF2B5EF4-FFF2-40B4-BE49-F238E27FC236}">
                      <a16:creationId xmlns:a16="http://schemas.microsoft.com/office/drawing/2014/main" id="{8EB0D569-A550-BC81-730E-F21682FB91D7}"/>
                    </a:ext>
                  </a:extLst>
                </p:cNvPr>
                <p:cNvSpPr/>
                <p:nvPr/>
              </p:nvSpPr>
              <p:spPr>
                <a:xfrm>
                  <a:off x="7024210" y="4030814"/>
                  <a:ext cx="1046169" cy="356001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dirty="0"/>
                    <a:t>resize</a:t>
                  </a:r>
                  <a:endParaRPr lang="ko-KR" altLang="en-US" dirty="0"/>
                </a:p>
              </p:txBody>
            </p:sp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id="{6E620D6D-9BD5-0FDB-EEAF-39E6CE70BBA4}"/>
                    </a:ext>
                  </a:extLst>
                </p:cNvPr>
                <p:cNvSpPr/>
                <p:nvPr/>
              </p:nvSpPr>
              <p:spPr>
                <a:xfrm>
                  <a:off x="8149249" y="4030814"/>
                  <a:ext cx="1046169" cy="356001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dirty="0"/>
                    <a:t>resize</a:t>
                  </a:r>
                  <a:endParaRPr lang="ko-KR" altLang="en-US" dirty="0"/>
                </a:p>
              </p:txBody>
            </p:sp>
            <p:sp>
              <p:nvSpPr>
                <p:cNvPr id="114" name="사각형: 둥근 모서리 113">
                  <a:extLst>
                    <a:ext uri="{FF2B5EF4-FFF2-40B4-BE49-F238E27FC236}">
                      <a16:creationId xmlns:a16="http://schemas.microsoft.com/office/drawing/2014/main" id="{C358D728-1606-2F1D-910E-F78309C8E569}"/>
                    </a:ext>
                  </a:extLst>
                </p:cNvPr>
                <p:cNvSpPr/>
                <p:nvPr/>
              </p:nvSpPr>
              <p:spPr>
                <a:xfrm>
                  <a:off x="9273642" y="4030814"/>
                  <a:ext cx="1046169" cy="356001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ko-KR" dirty="0"/>
                    <a:t>resize</a:t>
                  </a:r>
                  <a:endParaRPr lang="ko-KR" altLang="en-US" dirty="0"/>
                </a:p>
              </p:txBody>
            </p:sp>
            <p:cxnSp>
              <p:nvCxnSpPr>
                <p:cNvPr id="116" name="직선 화살표 연결선 115">
                  <a:extLst>
                    <a:ext uri="{FF2B5EF4-FFF2-40B4-BE49-F238E27FC236}">
                      <a16:creationId xmlns:a16="http://schemas.microsoft.com/office/drawing/2014/main" id="{152F4D1E-EFDD-67BD-89CD-2613B0EC2082}"/>
                    </a:ext>
                  </a:extLst>
                </p:cNvPr>
                <p:cNvCxnSpPr>
                  <a:cxnSpLocks/>
                  <a:stCxn id="108" idx="0"/>
                  <a:endCxn id="4" idx="2"/>
                </p:cNvCxnSpPr>
                <p:nvPr/>
              </p:nvCxnSpPr>
              <p:spPr>
                <a:xfrm flipV="1">
                  <a:off x="2986360" y="3863034"/>
                  <a:ext cx="0" cy="1677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화살표 연결선 117">
                  <a:extLst>
                    <a:ext uri="{FF2B5EF4-FFF2-40B4-BE49-F238E27FC236}">
                      <a16:creationId xmlns:a16="http://schemas.microsoft.com/office/drawing/2014/main" id="{12103968-9E6C-076E-0A65-510C1DD7E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29360" y="3863034"/>
                  <a:ext cx="0" cy="1677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화살표 연결선 118">
                  <a:extLst>
                    <a:ext uri="{FF2B5EF4-FFF2-40B4-BE49-F238E27FC236}">
                      <a16:creationId xmlns:a16="http://schemas.microsoft.com/office/drawing/2014/main" id="{2E1B7231-16BA-6BAA-33D4-67F54584C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3785" y="3863034"/>
                  <a:ext cx="0" cy="1677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화살표 연결선 119">
                  <a:extLst>
                    <a:ext uri="{FF2B5EF4-FFF2-40B4-BE49-F238E27FC236}">
                      <a16:creationId xmlns:a16="http://schemas.microsoft.com/office/drawing/2014/main" id="{92ABF281-8E46-7D0A-57DF-5C827ED062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9160" y="3863034"/>
                  <a:ext cx="0" cy="1677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화살표 연결선 120">
                  <a:extLst>
                    <a:ext uri="{FF2B5EF4-FFF2-40B4-BE49-F238E27FC236}">
                      <a16:creationId xmlns:a16="http://schemas.microsoft.com/office/drawing/2014/main" id="{F246FC2C-C2D0-7C2D-9C5C-7BD5BCA93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20260" y="3863034"/>
                  <a:ext cx="0" cy="1677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화살표 연결선 121">
                  <a:extLst>
                    <a:ext uri="{FF2B5EF4-FFF2-40B4-BE49-F238E27FC236}">
                      <a16:creationId xmlns:a16="http://schemas.microsoft.com/office/drawing/2014/main" id="{26DBA737-7552-1EBE-2428-5053AD3B2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29637" y="3863034"/>
                  <a:ext cx="0" cy="1677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화살표 연결선 122">
                  <a:extLst>
                    <a:ext uri="{FF2B5EF4-FFF2-40B4-BE49-F238E27FC236}">
                      <a16:creationId xmlns:a16="http://schemas.microsoft.com/office/drawing/2014/main" id="{4F8B8C5A-4681-4EE5-EA9D-D5BC4F0F6C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58036" y="3863034"/>
                  <a:ext cx="0" cy="1677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화살표 연결선 127">
                  <a:extLst>
                    <a:ext uri="{FF2B5EF4-FFF2-40B4-BE49-F238E27FC236}">
                      <a16:creationId xmlns:a16="http://schemas.microsoft.com/office/drawing/2014/main" id="{CEC781E5-2C13-7477-9DCB-F2BD96A630AA}"/>
                    </a:ext>
                  </a:extLst>
                </p:cNvPr>
                <p:cNvCxnSpPr>
                  <a:stCxn id="4" idx="0"/>
                </p:cNvCxnSpPr>
                <p:nvPr/>
              </p:nvCxnSpPr>
              <p:spPr>
                <a:xfrm flipH="1" flipV="1">
                  <a:off x="2986359" y="2624987"/>
                  <a:ext cx="1" cy="8820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화살표 연결선 131">
                  <a:extLst>
                    <a:ext uri="{FF2B5EF4-FFF2-40B4-BE49-F238E27FC236}">
                      <a16:creationId xmlns:a16="http://schemas.microsoft.com/office/drawing/2014/main" id="{718B8033-40F3-A8B1-85B5-D2F0293206C8}"/>
                    </a:ext>
                  </a:extLst>
                </p:cNvPr>
                <p:cNvCxnSpPr/>
                <p:nvPr/>
              </p:nvCxnSpPr>
              <p:spPr>
                <a:xfrm flipH="1" flipV="1">
                  <a:off x="4110633" y="2624987"/>
                  <a:ext cx="1" cy="8820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화살표 연결선 132">
                  <a:extLst>
                    <a:ext uri="{FF2B5EF4-FFF2-40B4-BE49-F238E27FC236}">
                      <a16:creationId xmlns:a16="http://schemas.microsoft.com/office/drawing/2014/main" id="{0BF56F9F-7102-2DB4-6ADF-CA86978FEA2F}"/>
                    </a:ext>
                  </a:extLst>
                </p:cNvPr>
                <p:cNvCxnSpPr/>
                <p:nvPr/>
              </p:nvCxnSpPr>
              <p:spPr>
                <a:xfrm flipH="1" flipV="1">
                  <a:off x="5224930" y="2624987"/>
                  <a:ext cx="1" cy="8820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화살표 연결선 133">
                  <a:extLst>
                    <a:ext uri="{FF2B5EF4-FFF2-40B4-BE49-F238E27FC236}">
                      <a16:creationId xmlns:a16="http://schemas.microsoft.com/office/drawing/2014/main" id="{ADEB0AA1-6660-0872-32BD-3A88A902DF01}"/>
                    </a:ext>
                  </a:extLst>
                </p:cNvPr>
                <p:cNvCxnSpPr/>
                <p:nvPr/>
              </p:nvCxnSpPr>
              <p:spPr>
                <a:xfrm flipH="1" flipV="1">
                  <a:off x="6329797" y="2624987"/>
                  <a:ext cx="1" cy="8820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화살표 연결선 134">
                  <a:extLst>
                    <a:ext uri="{FF2B5EF4-FFF2-40B4-BE49-F238E27FC236}">
                      <a16:creationId xmlns:a16="http://schemas.microsoft.com/office/drawing/2014/main" id="{F6F6E9D8-5922-3F98-EB29-29C42781DFFC}"/>
                    </a:ext>
                  </a:extLst>
                </p:cNvPr>
                <p:cNvCxnSpPr/>
                <p:nvPr/>
              </p:nvCxnSpPr>
              <p:spPr>
                <a:xfrm flipH="1" flipV="1">
                  <a:off x="7484390" y="2624987"/>
                  <a:ext cx="1" cy="8820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화살표 연결선 135">
                  <a:extLst>
                    <a:ext uri="{FF2B5EF4-FFF2-40B4-BE49-F238E27FC236}">
                      <a16:creationId xmlns:a16="http://schemas.microsoft.com/office/drawing/2014/main" id="{93999056-7ADC-FE74-9E89-1844FDC91026}"/>
                    </a:ext>
                  </a:extLst>
                </p:cNvPr>
                <p:cNvCxnSpPr/>
                <p:nvPr/>
              </p:nvCxnSpPr>
              <p:spPr>
                <a:xfrm flipH="1" flipV="1">
                  <a:off x="8598620" y="2624987"/>
                  <a:ext cx="1" cy="8820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화살표 연결선 136">
                  <a:extLst>
                    <a:ext uri="{FF2B5EF4-FFF2-40B4-BE49-F238E27FC236}">
                      <a16:creationId xmlns:a16="http://schemas.microsoft.com/office/drawing/2014/main" id="{B1FE25FF-19D0-5BDD-8A3D-DE76162533A2}"/>
                    </a:ext>
                  </a:extLst>
                </p:cNvPr>
                <p:cNvCxnSpPr/>
                <p:nvPr/>
              </p:nvCxnSpPr>
              <p:spPr>
                <a:xfrm flipH="1" flipV="1">
                  <a:off x="9694334" y="2624987"/>
                  <a:ext cx="1" cy="8820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화살표 연결선 143">
                  <a:extLst>
                    <a:ext uri="{FF2B5EF4-FFF2-40B4-BE49-F238E27FC236}">
                      <a16:creationId xmlns:a16="http://schemas.microsoft.com/office/drawing/2014/main" id="{95976BCE-1CFD-4329-902D-28B6D5F16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1778" y="4386815"/>
                  <a:ext cx="0" cy="6738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화살표 연결선 145">
                  <a:extLst>
                    <a:ext uri="{FF2B5EF4-FFF2-40B4-BE49-F238E27FC236}">
                      <a16:creationId xmlns:a16="http://schemas.microsoft.com/office/drawing/2014/main" id="{0151D897-B3F7-B15D-59D6-7C5FEE497A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35809" y="4386815"/>
                  <a:ext cx="0" cy="6738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화살표 연결선 146">
                  <a:extLst>
                    <a:ext uri="{FF2B5EF4-FFF2-40B4-BE49-F238E27FC236}">
                      <a16:creationId xmlns:a16="http://schemas.microsoft.com/office/drawing/2014/main" id="{43A77CE3-2CFD-8BE9-3812-219FC9DD6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3785" y="4386815"/>
                  <a:ext cx="0" cy="6738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화살표 연결선 147">
                  <a:extLst>
                    <a:ext uri="{FF2B5EF4-FFF2-40B4-BE49-F238E27FC236}">
                      <a16:creationId xmlns:a16="http://schemas.microsoft.com/office/drawing/2014/main" id="{A67216B2-B4A4-3743-5BF1-573CF26C5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9160" y="4386815"/>
                  <a:ext cx="0" cy="6738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화살표 연결선 148">
                  <a:extLst>
                    <a:ext uri="{FF2B5EF4-FFF2-40B4-BE49-F238E27FC236}">
                      <a16:creationId xmlns:a16="http://schemas.microsoft.com/office/drawing/2014/main" id="{7CA0563B-79A2-D9D5-F323-F26CC9A02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20260" y="4386815"/>
                  <a:ext cx="0" cy="6738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723EBEC6-E36C-EC8D-DA54-79A9360FC8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61344" y="4386815"/>
                  <a:ext cx="0" cy="6738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화살표 연결선 150">
                  <a:extLst>
                    <a:ext uri="{FF2B5EF4-FFF2-40B4-BE49-F238E27FC236}">
                      <a16:creationId xmlns:a16="http://schemas.microsoft.com/office/drawing/2014/main" id="{199CDA24-41DE-66DA-8338-1B83761603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67853" y="4386815"/>
                  <a:ext cx="0" cy="6738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사각형: 둥근 모서리 142">
                    <a:extLst>
                      <a:ext uri="{FF2B5EF4-FFF2-40B4-BE49-F238E27FC236}">
                        <a16:creationId xmlns:a16="http://schemas.microsoft.com/office/drawing/2014/main" id="{617DB301-0E6B-8F52-5518-56AF3C25EA76}"/>
                      </a:ext>
                    </a:extLst>
                  </p:cNvPr>
                  <p:cNvSpPr/>
                  <p:nvPr/>
                </p:nvSpPr>
                <p:spPr>
                  <a:xfrm>
                    <a:off x="2758611" y="5684819"/>
                    <a:ext cx="7858364" cy="375929"/>
                  </a:xfrm>
                  <a:prstGeom prst="round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𝑎𝑔𝑛𝑜𝑠𝑡𝑖𝑐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oMath>
                    </a14:m>
                    <a:r>
                      <a:rPr lang="ko-KR" alt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𝑐𝑙𝑜𝑡h</m:t>
                            </m:r>
                          </m:sub>
                        </m:sSub>
                      </m:oMath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3" name="사각형: 둥근 모서리 142">
                    <a:extLst>
                      <a:ext uri="{FF2B5EF4-FFF2-40B4-BE49-F238E27FC236}">
                        <a16:creationId xmlns:a16="http://schemas.microsoft.com/office/drawing/2014/main" id="{617DB301-0E6B-8F52-5518-56AF3C25EA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8611" y="5684819"/>
                    <a:ext cx="7858364" cy="375929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b="-109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3" name="연결선: 꺾임 152">
                <a:extLst>
                  <a:ext uri="{FF2B5EF4-FFF2-40B4-BE49-F238E27FC236}">
                    <a16:creationId xmlns:a16="http://schemas.microsoft.com/office/drawing/2014/main" id="{D424CCB7-5435-3E1A-D281-531D5D333060}"/>
                  </a:ext>
                </a:extLst>
              </p:cNvPr>
              <p:cNvCxnSpPr>
                <a:stCxn id="143" idx="1"/>
                <a:endCxn id="125" idx="1"/>
              </p:cNvCxnSpPr>
              <p:nvPr/>
            </p:nvCxnSpPr>
            <p:spPr>
              <a:xfrm rot="10800000">
                <a:off x="1169451" y="3249104"/>
                <a:ext cx="1589160" cy="2623681"/>
              </a:xfrm>
              <a:prstGeom prst="bentConnector3">
                <a:avLst>
                  <a:gd name="adj1" fmla="val 11438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886DFB85-8D77-6FA6-565B-775980536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34" y="1420427"/>
                <a:ext cx="0" cy="1820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D6CF728E-9413-CEF4-2421-7EEB26A74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9746" y="1420427"/>
                <a:ext cx="0" cy="1820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9305E77A-D6F3-DD09-896A-DD1116600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4643" y="1420427"/>
                <a:ext cx="0" cy="1820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46612580-D613-11EF-96E3-ED5B267A3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94" y="1420427"/>
                <a:ext cx="0" cy="1820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34751B51-5E9E-47FA-39D2-BAAE383E5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6961" y="1420427"/>
                <a:ext cx="0" cy="1820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8" name="사각형: 둥근 모서리 167">
                    <a:extLst>
                      <a:ext uri="{FF2B5EF4-FFF2-40B4-BE49-F238E27FC236}">
                        <a16:creationId xmlns:a16="http://schemas.microsoft.com/office/drawing/2014/main" id="{018ED1E2-C3CC-2373-83AF-6789BF7F2DAA}"/>
                      </a:ext>
                    </a:extLst>
                  </p:cNvPr>
                  <p:cNvSpPr/>
                  <p:nvPr/>
                </p:nvSpPr>
                <p:spPr>
                  <a:xfrm>
                    <a:off x="1493267" y="1141318"/>
                    <a:ext cx="5580810" cy="356353"/>
                  </a:xfrm>
                  <a:prstGeom prst="round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𝑚𝑖𝑠𝑎𝑙𝑖𝑔𝑛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68" name="사각형: 둥근 모서리 167">
                    <a:extLst>
                      <a:ext uri="{FF2B5EF4-FFF2-40B4-BE49-F238E27FC236}">
                        <a16:creationId xmlns:a16="http://schemas.microsoft.com/office/drawing/2014/main" id="{018ED1E2-C3CC-2373-83AF-6789BF7F2D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3267" y="1141318"/>
                    <a:ext cx="5580810" cy="356353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t="-116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사각형: 둥근 모서리 168">
                    <a:extLst>
                      <a:ext uri="{FF2B5EF4-FFF2-40B4-BE49-F238E27FC236}">
                        <a16:creationId xmlns:a16="http://schemas.microsoft.com/office/drawing/2014/main" id="{36BA6523-EBB4-EA8B-3337-95D6D7D6E51E}"/>
                      </a:ext>
                    </a:extLst>
                  </p:cNvPr>
                  <p:cNvSpPr/>
                  <p:nvPr/>
                </p:nvSpPr>
                <p:spPr>
                  <a:xfrm>
                    <a:off x="7395101" y="1141318"/>
                    <a:ext cx="3028955" cy="356353"/>
                  </a:xfrm>
                  <a:prstGeom prst="round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69" name="사각형: 둥근 모서리 168">
                    <a:extLst>
                      <a:ext uri="{FF2B5EF4-FFF2-40B4-BE49-F238E27FC236}">
                        <a16:creationId xmlns:a16="http://schemas.microsoft.com/office/drawing/2014/main" id="{36BA6523-EBB4-EA8B-3337-95D6D7D6E5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101" y="1141318"/>
                    <a:ext cx="3028955" cy="356353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t="-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0" name="직선 화살표 연결선 169">
                <a:extLst>
                  <a:ext uri="{FF2B5EF4-FFF2-40B4-BE49-F238E27FC236}">
                    <a16:creationId xmlns:a16="http://schemas.microsoft.com/office/drawing/2014/main" id="{78A5F2C3-1290-F3C5-35DE-81C268205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1554" y="1420427"/>
                <a:ext cx="0" cy="1820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A060C6FE-3C0B-45C1-AB2A-DF9507061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1621" y="1420427"/>
                <a:ext cx="0" cy="1820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직선 화살표 연결선 171">
                <a:extLst>
                  <a:ext uri="{FF2B5EF4-FFF2-40B4-BE49-F238E27FC236}">
                    <a16:creationId xmlns:a16="http://schemas.microsoft.com/office/drawing/2014/main" id="{AE59353D-C23A-3F1F-DC73-38BA1E792D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498" y="1420427"/>
                <a:ext cx="0" cy="1820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EFA0106C-12A6-C972-E8DC-CF195FB7803B}"/>
                </a:ext>
              </a:extLst>
            </p:cNvPr>
            <p:cNvSpPr/>
            <p:nvPr/>
          </p:nvSpPr>
          <p:spPr>
            <a:xfrm>
              <a:off x="275208" y="1681639"/>
              <a:ext cx="11457250" cy="34552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97303549-28CF-5095-FB9E-A42E263421BB}"/>
                </a:ext>
              </a:extLst>
            </p:cNvPr>
            <p:cNvSpPr/>
            <p:nvPr/>
          </p:nvSpPr>
          <p:spPr>
            <a:xfrm>
              <a:off x="272160" y="1681639"/>
              <a:ext cx="1265940" cy="6216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ALIAS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Generator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438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6007DEE1-26BC-CD32-251B-89C2DF44E558}"/>
              </a:ext>
            </a:extLst>
          </p:cNvPr>
          <p:cNvGrpSpPr/>
          <p:nvPr/>
        </p:nvGrpSpPr>
        <p:grpSpPr>
          <a:xfrm>
            <a:off x="657726" y="79208"/>
            <a:ext cx="10507579" cy="6721642"/>
            <a:chOff x="1074821" y="80210"/>
            <a:chExt cx="10507579" cy="6721642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2572152-B370-F8D0-1659-FF4798E8A113}"/>
                </a:ext>
              </a:extLst>
            </p:cNvPr>
            <p:cNvGrpSpPr/>
            <p:nvPr/>
          </p:nvGrpSpPr>
          <p:grpSpPr>
            <a:xfrm>
              <a:off x="1810176" y="308809"/>
              <a:ext cx="9309289" cy="6162975"/>
              <a:chOff x="1649755" y="200522"/>
              <a:chExt cx="9309289" cy="616297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5382850-8654-7DED-D85F-ED60DA4CB05C}"/>
                  </a:ext>
                </a:extLst>
              </p:cNvPr>
              <p:cNvGrpSpPr/>
              <p:nvPr/>
            </p:nvGrpSpPr>
            <p:grpSpPr>
              <a:xfrm>
                <a:off x="1649755" y="1811418"/>
                <a:ext cx="9309289" cy="4552079"/>
                <a:chOff x="2064483" y="2027990"/>
                <a:chExt cx="9309289" cy="4552079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5CCEE3A-1957-9AFB-4888-46D1D8501E9F}"/>
                    </a:ext>
                  </a:extLst>
                </p:cNvPr>
                <p:cNvGrpSpPr/>
                <p:nvPr/>
              </p:nvGrpSpPr>
              <p:grpSpPr>
                <a:xfrm>
                  <a:off x="2064483" y="2358186"/>
                  <a:ext cx="9309289" cy="4136454"/>
                  <a:chOff x="523809" y="3376860"/>
                  <a:chExt cx="9309289" cy="4136454"/>
                </a:xfrm>
              </p:grpSpPr>
              <p:sp>
                <p:nvSpPr>
                  <p:cNvPr id="6" name="사각형: 둥근 모서리 5">
                    <a:extLst>
                      <a:ext uri="{FF2B5EF4-FFF2-40B4-BE49-F238E27FC236}">
                        <a16:creationId xmlns:a16="http://schemas.microsoft.com/office/drawing/2014/main" id="{4B4AAF54-F7E0-B1E5-C69B-CC7400E77FDB}"/>
                      </a:ext>
                    </a:extLst>
                  </p:cNvPr>
                  <p:cNvSpPr/>
                  <p:nvPr/>
                </p:nvSpPr>
                <p:spPr>
                  <a:xfrm>
                    <a:off x="4119550" y="3807585"/>
                    <a:ext cx="616142" cy="10475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ko-KR" dirty="0"/>
                      <a:t>Conv</a:t>
                    </a:r>
                    <a:endParaRPr lang="ko-KR" altLang="en-US" dirty="0"/>
                  </a:p>
                </p:txBody>
              </p:sp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B5EB0E3C-99C9-8C78-4644-16E5FAB95B92}"/>
                      </a:ext>
                    </a:extLst>
                  </p:cNvPr>
                  <p:cNvSpPr/>
                  <p:nvPr/>
                </p:nvSpPr>
                <p:spPr>
                  <a:xfrm>
                    <a:off x="3326791" y="3807585"/>
                    <a:ext cx="301841" cy="1047565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ko-KR" dirty="0" err="1"/>
                      <a:t>ReLU</a:t>
                    </a:r>
                    <a:endParaRPr lang="ko-KR" altLang="en-US" dirty="0"/>
                  </a:p>
                </p:txBody>
              </p:sp>
              <p:cxnSp>
                <p:nvCxnSpPr>
                  <p:cNvPr id="17" name="직선 화살표 연결선 16">
                    <a:extLst>
                      <a:ext uri="{FF2B5EF4-FFF2-40B4-BE49-F238E27FC236}">
                        <a16:creationId xmlns:a16="http://schemas.microsoft.com/office/drawing/2014/main" id="{50D03A3C-43DC-E894-F12F-2C5F357709DF}"/>
                      </a:ext>
                    </a:extLst>
                  </p:cNvPr>
                  <p:cNvCxnSpPr>
                    <a:cxnSpLocks/>
                    <a:endCxn id="14" idx="1"/>
                  </p:cNvCxnSpPr>
                  <p:nvPr/>
                </p:nvCxnSpPr>
                <p:spPr>
                  <a:xfrm>
                    <a:off x="2919660" y="4331368"/>
                    <a:ext cx="40713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화살표 연결선 18">
                    <a:extLst>
                      <a:ext uri="{FF2B5EF4-FFF2-40B4-BE49-F238E27FC236}">
                        <a16:creationId xmlns:a16="http://schemas.microsoft.com/office/drawing/2014/main" id="{468B714E-18C6-4E4A-C608-CB8351BC41A4}"/>
                      </a:ext>
                    </a:extLst>
                  </p:cNvPr>
                  <p:cNvCxnSpPr>
                    <a:cxnSpLocks/>
                    <a:stCxn id="14" idx="3"/>
                  </p:cNvCxnSpPr>
                  <p:nvPr/>
                </p:nvCxnSpPr>
                <p:spPr>
                  <a:xfrm>
                    <a:off x="3628632" y="4331368"/>
                    <a:ext cx="32499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사각형: 둥근 모서리 29">
                    <a:extLst>
                      <a:ext uri="{FF2B5EF4-FFF2-40B4-BE49-F238E27FC236}">
                        <a16:creationId xmlns:a16="http://schemas.microsoft.com/office/drawing/2014/main" id="{A2DFCAEA-9195-DA7E-919C-3AF9AF04A9E8}"/>
                      </a:ext>
                    </a:extLst>
                  </p:cNvPr>
                  <p:cNvSpPr/>
                  <p:nvPr/>
                </p:nvSpPr>
                <p:spPr>
                  <a:xfrm>
                    <a:off x="2617818" y="3376860"/>
                    <a:ext cx="301841" cy="1855275"/>
                  </a:xfrm>
                  <a:prstGeom prst="round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ALIAS norm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사각형: 둥근 모서리 51">
                        <a:extLst>
                          <a:ext uri="{FF2B5EF4-FFF2-40B4-BE49-F238E27FC236}">
                            <a16:creationId xmlns:a16="http://schemas.microsoft.com/office/drawing/2014/main" id="{2633E2D6-99A0-8647-DAC7-77755B3D4C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3809" y="3625510"/>
                        <a:ext cx="833599" cy="321644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eqArr>
                                  <m:eqArr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𝑎𝑔𝑛𝑜𝑠𝑡𝑖𝑐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⨁"/>
                                        <m:subHide m:val="on"/>
                                        <m:supHide m:val="on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nary>
                                          <m:naryPr>
                                            <m:chr m:val="⨁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𝑐𝑙𝑜𝑡h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nary>
                                  </m:e>
                                </m:eqArr>
                              </m:e>
                            </m:nary>
                          </m:oMath>
                        </a14:m>
                        <a:r>
                          <a:rPr lang="ko-KR" altLang="en-US" sz="20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52" name="사각형: 둥근 모서리 51">
                        <a:extLst>
                          <a:ext uri="{FF2B5EF4-FFF2-40B4-BE49-F238E27FC236}">
                            <a16:creationId xmlns:a16="http://schemas.microsoft.com/office/drawing/2014/main" id="{2633E2D6-99A0-8647-DAC7-77755B3D4C4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3809" y="3625510"/>
                        <a:ext cx="833599" cy="3216448"/>
                      </a:xfrm>
                      <a:prstGeom prst="round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직선 화살표 연결선 52">
                    <a:extLst>
                      <a:ext uri="{FF2B5EF4-FFF2-40B4-BE49-F238E27FC236}">
                        <a16:creationId xmlns:a16="http://schemas.microsoft.com/office/drawing/2014/main" id="{B7139EA1-10F2-A6C7-8656-2A8176CD9F2E}"/>
                      </a:ext>
                    </a:extLst>
                  </p:cNvPr>
                  <p:cNvCxnSpPr>
                    <a:cxnSpLocks/>
                    <a:endCxn id="30" idx="1"/>
                  </p:cNvCxnSpPr>
                  <p:nvPr/>
                </p:nvCxnSpPr>
                <p:spPr>
                  <a:xfrm>
                    <a:off x="1383281" y="4304498"/>
                    <a:ext cx="123453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화살표 연결선 54">
                    <a:extLst>
                      <a:ext uri="{FF2B5EF4-FFF2-40B4-BE49-F238E27FC236}">
                        <a16:creationId xmlns:a16="http://schemas.microsoft.com/office/drawing/2014/main" id="{903D6390-A029-5910-A05E-E5396DE78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57408" y="6604530"/>
                    <a:ext cx="61943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화살표 연결선 55">
                    <a:extLst>
                      <a:ext uri="{FF2B5EF4-FFF2-40B4-BE49-F238E27FC236}">
                        <a16:creationId xmlns:a16="http://schemas.microsoft.com/office/drawing/2014/main" id="{BEBB55CF-6761-C525-2AA0-8086F4015D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9736" y="4331368"/>
                    <a:ext cx="47115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사각형: 둥근 모서리 57">
                        <a:extLst>
                          <a:ext uri="{FF2B5EF4-FFF2-40B4-BE49-F238E27FC236}">
                            <a16:creationId xmlns:a16="http://schemas.microsoft.com/office/drawing/2014/main" id="{8F05A453-C0CB-DBCB-2D26-48B51FC90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99499" y="3625510"/>
                        <a:ext cx="833599" cy="321644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ko-KR" sz="2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58" name="사각형: 둥근 모서리 57">
                        <a:extLst>
                          <a:ext uri="{FF2B5EF4-FFF2-40B4-BE49-F238E27FC236}">
                            <a16:creationId xmlns:a16="http://schemas.microsoft.com/office/drawing/2014/main" id="{8F05A453-C0CB-DBCB-2D26-48B51FC90F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99499" y="3625510"/>
                        <a:ext cx="833599" cy="3216448"/>
                      </a:xfrm>
                      <a:prstGeom prst="round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7" name="사각형: 둥근 모서리 56">
                    <a:extLst>
                      <a:ext uri="{FF2B5EF4-FFF2-40B4-BE49-F238E27FC236}">
                        <a16:creationId xmlns:a16="http://schemas.microsoft.com/office/drawing/2014/main" id="{72B7B8F0-A088-928F-EB6C-600BF17DD2EB}"/>
                      </a:ext>
                    </a:extLst>
                  </p:cNvPr>
                  <p:cNvSpPr/>
                  <p:nvPr/>
                </p:nvSpPr>
                <p:spPr>
                  <a:xfrm>
                    <a:off x="5350886" y="3376860"/>
                    <a:ext cx="301841" cy="1855275"/>
                  </a:xfrm>
                  <a:prstGeom prst="round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ALIAS norm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사각형: 둥근 모서리 61">
                    <a:extLst>
                      <a:ext uri="{FF2B5EF4-FFF2-40B4-BE49-F238E27FC236}">
                        <a16:creationId xmlns:a16="http://schemas.microsoft.com/office/drawing/2014/main" id="{7359FF59-A69E-F715-812E-9AB61C38E3C4}"/>
                      </a:ext>
                    </a:extLst>
                  </p:cNvPr>
                  <p:cNvSpPr/>
                  <p:nvPr/>
                </p:nvSpPr>
                <p:spPr>
                  <a:xfrm>
                    <a:off x="2643278" y="5658039"/>
                    <a:ext cx="301841" cy="1855275"/>
                  </a:xfrm>
                  <a:prstGeom prst="round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ALIAS norm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7" name="직선 화살표 연결선 76">
                    <a:extLst>
                      <a:ext uri="{FF2B5EF4-FFF2-40B4-BE49-F238E27FC236}">
                        <a16:creationId xmlns:a16="http://schemas.microsoft.com/office/drawing/2014/main" id="{52E37132-D3C3-E761-F45C-525065D459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23848" y="6604530"/>
                    <a:ext cx="61943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5FDFD4B5-E431-A523-76BD-3E912D31929B}"/>
                    </a:ext>
                  </a:extLst>
                </p:cNvPr>
                <p:cNvGrpSpPr/>
                <p:nvPr/>
              </p:nvGrpSpPr>
              <p:grpSpPr>
                <a:xfrm>
                  <a:off x="7193402" y="2606836"/>
                  <a:ext cx="3346771" cy="3216448"/>
                  <a:chOff x="2919660" y="3625510"/>
                  <a:chExt cx="3346771" cy="3216448"/>
                </a:xfrm>
              </p:grpSpPr>
              <p:grpSp>
                <p:nvGrpSpPr>
                  <p:cNvPr id="28" name="그룹 27">
                    <a:extLst>
                      <a:ext uri="{FF2B5EF4-FFF2-40B4-BE49-F238E27FC236}">
                        <a16:creationId xmlns:a16="http://schemas.microsoft.com/office/drawing/2014/main" id="{D435913B-7F32-9A6D-1589-86C0B5CA1040}"/>
                      </a:ext>
                    </a:extLst>
                  </p:cNvPr>
                  <p:cNvGrpSpPr/>
                  <p:nvPr/>
                </p:nvGrpSpPr>
                <p:grpSpPr>
                  <a:xfrm>
                    <a:off x="4119550" y="3625510"/>
                    <a:ext cx="1824485" cy="3216448"/>
                    <a:chOff x="1889696" y="2967784"/>
                    <a:chExt cx="1824485" cy="3216448"/>
                  </a:xfrm>
                </p:grpSpPr>
                <p:sp>
                  <p:nvSpPr>
                    <p:cNvPr id="34" name="사각형: 둥근 모서리 33">
                      <a:extLst>
                        <a:ext uri="{FF2B5EF4-FFF2-40B4-BE49-F238E27FC236}">
                          <a16:creationId xmlns:a16="http://schemas.microsoft.com/office/drawing/2014/main" id="{7EB45AFE-B947-903B-97E8-A80A6EAF1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9696" y="3149859"/>
                      <a:ext cx="616142" cy="104756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Conv</a:t>
                      </a:r>
                      <a:endParaRPr lang="ko-KR" altLang="en-US" dirty="0"/>
                    </a:p>
                  </p:txBody>
                </p:sp>
                <p:sp>
                  <p:nvSpPr>
                    <p:cNvPr id="60" name="사각형: 둥근 모서리 59">
                      <a:extLst>
                        <a:ext uri="{FF2B5EF4-FFF2-40B4-BE49-F238E27FC236}">
                          <a16:creationId xmlns:a16="http://schemas.microsoft.com/office/drawing/2014/main" id="{4C462C56-D597-E6B1-3FD2-102F303CB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8039" y="2967784"/>
                      <a:ext cx="616142" cy="321644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/>
                        <a:t>elementwise sum</a:t>
                      </a:r>
                      <a:endParaRPr lang="ko-KR" altLang="en-US" dirty="0"/>
                    </a:p>
                  </p:txBody>
                </p:sp>
              </p:grpSp>
              <p:sp>
                <p:nvSpPr>
                  <p:cNvPr id="29" name="사각형: 둥근 모서리 28">
                    <a:extLst>
                      <a:ext uri="{FF2B5EF4-FFF2-40B4-BE49-F238E27FC236}">
                        <a16:creationId xmlns:a16="http://schemas.microsoft.com/office/drawing/2014/main" id="{F82766AA-9BA3-94BA-406D-4E6E4D43CD8C}"/>
                      </a:ext>
                    </a:extLst>
                  </p:cNvPr>
                  <p:cNvSpPr/>
                  <p:nvPr/>
                </p:nvSpPr>
                <p:spPr>
                  <a:xfrm>
                    <a:off x="3326791" y="3807585"/>
                    <a:ext cx="301841" cy="1047565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ko-KR" dirty="0" err="1"/>
                      <a:t>ReLU</a:t>
                    </a:r>
                    <a:endParaRPr lang="ko-KR" altLang="en-US" dirty="0"/>
                  </a:p>
                </p:txBody>
              </p:sp>
              <p:cxnSp>
                <p:nvCxnSpPr>
                  <p:cNvPr id="31" name="직선 화살표 연결선 30">
                    <a:extLst>
                      <a:ext uri="{FF2B5EF4-FFF2-40B4-BE49-F238E27FC236}">
                        <a16:creationId xmlns:a16="http://schemas.microsoft.com/office/drawing/2014/main" id="{79382E3F-E4DB-E589-1248-6525E839C4FC}"/>
                      </a:ext>
                    </a:extLst>
                  </p:cNvPr>
                  <p:cNvCxnSpPr>
                    <a:cxnSpLocks/>
                    <a:endCxn id="29" idx="1"/>
                  </p:cNvCxnSpPr>
                  <p:nvPr/>
                </p:nvCxnSpPr>
                <p:spPr>
                  <a:xfrm>
                    <a:off x="2919660" y="4331368"/>
                    <a:ext cx="40713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화살표 연결선 31">
                    <a:extLst>
                      <a:ext uri="{FF2B5EF4-FFF2-40B4-BE49-F238E27FC236}">
                        <a16:creationId xmlns:a16="http://schemas.microsoft.com/office/drawing/2014/main" id="{6EBA354D-FDB1-022A-3185-CAAA8EE56AE7}"/>
                      </a:ext>
                    </a:extLst>
                  </p:cNvPr>
                  <p:cNvCxnSpPr>
                    <a:cxnSpLocks/>
                    <a:stCxn id="29" idx="3"/>
                  </p:cNvCxnSpPr>
                  <p:nvPr/>
                </p:nvCxnSpPr>
                <p:spPr>
                  <a:xfrm>
                    <a:off x="3628632" y="4331368"/>
                    <a:ext cx="32339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직선 화살표 연결선 63">
                    <a:extLst>
                      <a:ext uri="{FF2B5EF4-FFF2-40B4-BE49-F238E27FC236}">
                        <a16:creationId xmlns:a16="http://schemas.microsoft.com/office/drawing/2014/main" id="{CEB3D564-DAD3-7FA9-C301-7B46DBEF97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8143" y="4331368"/>
                    <a:ext cx="44975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직선 화살표 연결선 65">
                    <a:extLst>
                      <a:ext uri="{FF2B5EF4-FFF2-40B4-BE49-F238E27FC236}">
                        <a16:creationId xmlns:a16="http://schemas.microsoft.com/office/drawing/2014/main" id="{F0BEFF6D-FFAA-FA12-601A-D8EEEDD2B7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4035" y="5285866"/>
                    <a:ext cx="3223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0D90189-0D6B-3FFF-91E4-EA54A8258496}"/>
                    </a:ext>
                  </a:extLst>
                </p:cNvPr>
                <p:cNvGrpSpPr/>
                <p:nvPr/>
              </p:nvGrpSpPr>
              <p:grpSpPr>
                <a:xfrm>
                  <a:off x="3550067" y="2027990"/>
                  <a:ext cx="6051568" cy="4552079"/>
                  <a:chOff x="4663898" y="2076115"/>
                  <a:chExt cx="6051568" cy="4552079"/>
                </a:xfrm>
              </p:grpSpPr>
              <p:grpSp>
                <p:nvGrpSpPr>
                  <p:cNvPr id="37" name="그룹 36">
                    <a:extLst>
                      <a:ext uri="{FF2B5EF4-FFF2-40B4-BE49-F238E27FC236}">
                        <a16:creationId xmlns:a16="http://schemas.microsoft.com/office/drawing/2014/main" id="{9CBB4D6C-C38E-C82C-446F-8FB5A39E7370}"/>
                      </a:ext>
                    </a:extLst>
                  </p:cNvPr>
                  <p:cNvGrpSpPr/>
                  <p:nvPr/>
                </p:nvGrpSpPr>
                <p:grpSpPr>
                  <a:xfrm>
                    <a:off x="5549011" y="2076115"/>
                    <a:ext cx="5166455" cy="4311846"/>
                    <a:chOff x="2919660" y="773501"/>
                    <a:chExt cx="5166455" cy="4311846"/>
                  </a:xfrm>
                </p:grpSpPr>
                <p:grpSp>
                  <p:nvGrpSpPr>
                    <p:cNvPr id="38" name="그룹 37">
                      <a:extLst>
                        <a:ext uri="{FF2B5EF4-FFF2-40B4-BE49-F238E27FC236}">
                          <a16:creationId xmlns:a16="http://schemas.microsoft.com/office/drawing/2014/main" id="{7C508F38-3002-E519-EFDA-5A299315D6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21769" y="773501"/>
                      <a:ext cx="4143180" cy="4311846"/>
                      <a:chOff x="1491915" y="115775"/>
                      <a:chExt cx="4143180" cy="4311846"/>
                    </a:xfrm>
                  </p:grpSpPr>
                  <p:sp>
                    <p:nvSpPr>
                      <p:cNvPr id="43" name="사각형: 둥근 모서리 42">
                        <a:extLst>
                          <a:ext uri="{FF2B5EF4-FFF2-40B4-BE49-F238E27FC236}">
                            <a16:creationId xmlns:a16="http://schemas.microsoft.com/office/drawing/2014/main" id="{1810CD40-DDF2-65BF-A1F7-DA3BBF87C2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89696" y="3149859"/>
                        <a:ext cx="616142" cy="104756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ko-KR" dirty="0"/>
                          <a:t>Conv</a:t>
                        </a:r>
                        <a:endParaRPr lang="ko-KR" altLang="en-US" dirty="0"/>
                      </a:p>
                    </p:txBody>
                  </p:sp>
                  <p:sp>
                    <p:nvSpPr>
                      <p:cNvPr id="44" name="직사각형 43">
                        <a:extLst>
                          <a:ext uri="{FF2B5EF4-FFF2-40B4-BE49-F238E27FC236}">
                            <a16:creationId xmlns:a16="http://schemas.microsoft.com/office/drawing/2014/main" id="{5DE3B2F6-3AF2-9AEE-17A4-95AC6890E4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8922" y="2727158"/>
                        <a:ext cx="926114" cy="17004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" name="직사각형 44">
                        <a:extLst>
                          <a:ext uri="{FF2B5EF4-FFF2-40B4-BE49-F238E27FC236}">
                            <a16:creationId xmlns:a16="http://schemas.microsoft.com/office/drawing/2014/main" id="{54783D65-D539-3627-5803-C6FD37D75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1915" y="2440946"/>
                        <a:ext cx="1411705" cy="61841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/>
                          <a:t>Spectral norm</a:t>
                        </a:r>
                        <a:endParaRPr lang="ko-KR" altLang="en-US" dirty="0"/>
                      </a:p>
                    </p:txBody>
                  </p:sp>
                  <p:sp>
                    <p:nvSpPr>
                      <p:cNvPr id="65" name="직사각형 64">
                        <a:extLst>
                          <a:ext uri="{FF2B5EF4-FFF2-40B4-BE49-F238E27FC236}">
                            <a16:creationId xmlns:a16="http://schemas.microsoft.com/office/drawing/2014/main" id="{8401CB9A-6A78-3BAF-F19B-0DB2A37E8D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8922" y="401987"/>
                        <a:ext cx="926114" cy="17004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" name="직사각형 66">
                        <a:extLst>
                          <a:ext uri="{FF2B5EF4-FFF2-40B4-BE49-F238E27FC236}">
                            <a16:creationId xmlns:a16="http://schemas.microsoft.com/office/drawing/2014/main" id="{D0D16BFA-A43C-87D0-F8BB-BFFF09C032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1915" y="115775"/>
                        <a:ext cx="1411705" cy="61841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/>
                          <a:t>Spectral norm</a:t>
                        </a:r>
                        <a:endParaRPr lang="ko-KR" altLang="en-US" dirty="0"/>
                      </a:p>
                    </p:txBody>
                  </p:sp>
                  <p:sp>
                    <p:nvSpPr>
                      <p:cNvPr id="68" name="직사각형 67">
                        <a:extLst>
                          <a:ext uri="{FF2B5EF4-FFF2-40B4-BE49-F238E27FC236}">
                            <a16:creationId xmlns:a16="http://schemas.microsoft.com/office/drawing/2014/main" id="{0BE80AD5-E5A9-6867-4390-2756602BA0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80397" y="401987"/>
                        <a:ext cx="926114" cy="17004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2" name="직사각형 71">
                        <a:extLst>
                          <a:ext uri="{FF2B5EF4-FFF2-40B4-BE49-F238E27FC236}">
                            <a16:creationId xmlns:a16="http://schemas.microsoft.com/office/drawing/2014/main" id="{F9EC5309-FA8E-C406-D9E4-A352E2A61C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23390" y="115775"/>
                        <a:ext cx="1411705" cy="61841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/>
                          <a:t>Spectral norm</a:t>
                        </a:r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39" name="사각형: 둥근 모서리 38">
                      <a:extLst>
                        <a:ext uri="{FF2B5EF4-FFF2-40B4-BE49-F238E27FC236}">
                          <a16:creationId xmlns:a16="http://schemas.microsoft.com/office/drawing/2014/main" id="{8A093234-235D-E6C2-DB30-E55EB040D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6791" y="3807585"/>
                      <a:ext cx="301841" cy="1047565"/>
                    </a:xfrm>
                    <a:prstGeom prst="roundRect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ko-KR" dirty="0" err="1"/>
                        <a:t>ReLU</a:t>
                      </a:r>
                      <a:endParaRPr lang="ko-KR" altLang="en-US" dirty="0"/>
                    </a:p>
                  </p:txBody>
                </p:sp>
                <p:cxnSp>
                  <p:nvCxnSpPr>
                    <p:cNvPr id="40" name="직선 화살표 연결선 39">
                      <a:extLst>
                        <a:ext uri="{FF2B5EF4-FFF2-40B4-BE49-F238E27FC236}">
                          <a16:creationId xmlns:a16="http://schemas.microsoft.com/office/drawing/2014/main" id="{B7049B0F-F3CF-B48F-8944-63C5C16BB7BC}"/>
                        </a:ext>
                      </a:extLst>
                    </p:cNvPr>
                    <p:cNvCxnSpPr>
                      <a:cxnSpLocks/>
                      <a:endCxn id="39" idx="1"/>
                    </p:cNvCxnSpPr>
                    <p:nvPr/>
                  </p:nvCxnSpPr>
                  <p:spPr>
                    <a:xfrm>
                      <a:off x="2919660" y="4331368"/>
                      <a:ext cx="40713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직선 화살표 연결선 40">
                      <a:extLst>
                        <a:ext uri="{FF2B5EF4-FFF2-40B4-BE49-F238E27FC236}">
                          <a16:creationId xmlns:a16="http://schemas.microsoft.com/office/drawing/2014/main" id="{B472EBFE-9469-88F8-621D-15CA675B7AD7}"/>
                        </a:ext>
                      </a:extLst>
                    </p:cNvPr>
                    <p:cNvCxnSpPr>
                      <a:cxnSpLocks/>
                      <a:stCxn id="39" idx="3"/>
                    </p:cNvCxnSpPr>
                    <p:nvPr/>
                  </p:nvCxnSpPr>
                  <p:spPr>
                    <a:xfrm>
                      <a:off x="3628632" y="4331368"/>
                      <a:ext cx="35014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직선 화살표 연결선 60">
                      <a:extLst>
                        <a:ext uri="{FF2B5EF4-FFF2-40B4-BE49-F238E27FC236}">
                          <a16:creationId xmlns:a16="http://schemas.microsoft.com/office/drawing/2014/main" id="{CF982A77-376A-01CF-3F2E-AAC7AD1BE6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04890" y="4331367"/>
                      <a:ext cx="1972878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직선 화살표 연결선 77">
                      <a:extLst>
                        <a:ext uri="{FF2B5EF4-FFF2-40B4-BE49-F238E27FC236}">
                          <a16:creationId xmlns:a16="http://schemas.microsoft.com/office/drawing/2014/main" id="{CA3F6D33-C21A-4721-0004-4D9180EC16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13237" y="4331367"/>
                      <a:ext cx="1972878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" name="직사각형 2">
                    <a:extLst>
                      <a:ext uri="{FF2B5EF4-FFF2-40B4-BE49-F238E27FC236}">
                        <a16:creationId xmlns:a16="http://schemas.microsoft.com/office/drawing/2014/main" id="{F5D7E577-B2A1-A6BB-2830-2D89D24C7874}"/>
                      </a:ext>
                    </a:extLst>
                  </p:cNvPr>
                  <p:cNvSpPr/>
                  <p:nvPr/>
                </p:nvSpPr>
                <p:spPr>
                  <a:xfrm>
                    <a:off x="4663898" y="4331368"/>
                    <a:ext cx="4843221" cy="2296826"/>
                  </a:xfrm>
                  <a:prstGeom prst="rect">
                    <a:avLst/>
                  </a:prstGeom>
                  <a:noFill/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D8A50BA4-3392-6BCC-4046-606C3BE25A59}"/>
                      </a:ext>
                    </a:extLst>
                  </p:cNvPr>
                  <p:cNvSpPr/>
                  <p:nvPr/>
                </p:nvSpPr>
                <p:spPr>
                  <a:xfrm>
                    <a:off x="8150383" y="4326150"/>
                    <a:ext cx="1356736" cy="47806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shortcut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C3D1B7E9-CC26-F6CF-C57D-9E13E4B74E42}"/>
                  </a:ext>
                </a:extLst>
              </p:cNvPr>
              <p:cNvGrpSpPr/>
              <p:nvPr/>
            </p:nvGrpSpPr>
            <p:grpSpPr>
              <a:xfrm>
                <a:off x="2509227" y="200522"/>
                <a:ext cx="4395536" cy="1347536"/>
                <a:chOff x="3753852" y="264698"/>
                <a:chExt cx="4395536" cy="1347536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0F99F02B-9381-59B1-FA4D-26E640A7D535}"/>
                    </a:ext>
                  </a:extLst>
                </p:cNvPr>
                <p:cNvSpPr/>
                <p:nvPr/>
              </p:nvSpPr>
              <p:spPr>
                <a:xfrm>
                  <a:off x="3753852" y="1114929"/>
                  <a:ext cx="4395536" cy="4973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resize</a:t>
                  </a:r>
                  <a:endParaRPr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사각형: 둥근 모서리 3">
                      <a:extLst>
                        <a:ext uri="{FF2B5EF4-FFF2-40B4-BE49-F238E27FC236}">
                          <a16:creationId xmlns:a16="http://schemas.microsoft.com/office/drawing/2014/main" id="{D6E129BE-3899-CA5F-B729-44220ED94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3852" y="264698"/>
                      <a:ext cx="1187115" cy="497305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𝑑𝑖𝑣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4" name="사각형: 둥근 모서리 3">
                      <a:extLst>
                        <a:ext uri="{FF2B5EF4-FFF2-40B4-BE49-F238E27FC236}">
                          <a16:creationId xmlns:a16="http://schemas.microsoft.com/office/drawing/2014/main" id="{D6E129BE-3899-CA5F-B729-44220ED946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852" y="264698"/>
                      <a:ext cx="1187115" cy="497305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사각형: 둥근 모서리 4">
                      <a:extLst>
                        <a:ext uri="{FF2B5EF4-FFF2-40B4-BE49-F238E27FC236}">
                          <a16:creationId xmlns:a16="http://schemas.microsoft.com/office/drawing/2014/main" id="{C2A10212-A51A-4449-8345-F14FEF3B4D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0567" y="264698"/>
                      <a:ext cx="2598821" cy="497305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𝑚𝑖𝑠𝑎𝑙𝑖𝑔𝑛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𝑁𝑜𝑛𝑒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5" name="사각형: 둥근 모서리 4">
                      <a:extLst>
                        <a:ext uri="{FF2B5EF4-FFF2-40B4-BE49-F238E27FC236}">
                          <a16:creationId xmlns:a16="http://schemas.microsoft.com/office/drawing/2014/main" id="{C2A10212-A51A-4449-8345-F14FEF3B4D4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0567" y="264698"/>
                      <a:ext cx="2598821" cy="497305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44D51F56-2BD8-C4CA-C871-817600829E5D}"/>
                    </a:ext>
                  </a:extLst>
                </p:cNvPr>
                <p:cNvCxnSpPr>
                  <a:stCxn id="4" idx="2"/>
                </p:cNvCxnSpPr>
                <p:nvPr/>
              </p:nvCxnSpPr>
              <p:spPr>
                <a:xfrm flipH="1">
                  <a:off x="4347409" y="762003"/>
                  <a:ext cx="1" cy="352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>
                  <a:extLst>
                    <a:ext uri="{FF2B5EF4-FFF2-40B4-BE49-F238E27FC236}">
                      <a16:creationId xmlns:a16="http://schemas.microsoft.com/office/drawing/2014/main" id="{2A7BE0CC-9EEE-ED6A-5986-6A5BAE6AB456}"/>
                    </a:ext>
                  </a:extLst>
                </p:cNvPr>
                <p:cNvCxnSpPr/>
                <p:nvPr/>
              </p:nvCxnSpPr>
              <p:spPr>
                <a:xfrm flipH="1">
                  <a:off x="6823375" y="762003"/>
                  <a:ext cx="1" cy="352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AF93AB98-F933-0F4C-01B4-FD3982154D76}"/>
                  </a:ext>
                </a:extLst>
              </p:cNvPr>
              <p:cNvCxnSpPr/>
              <p:nvPr/>
            </p:nvCxnSpPr>
            <p:spPr>
              <a:xfrm>
                <a:off x="3508542" y="1548058"/>
                <a:ext cx="0" cy="1548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D93F2C8-EDE9-63D8-7DF9-AD4393DDAD58}"/>
                  </a:ext>
                </a:extLst>
              </p:cNvPr>
              <p:cNvCxnSpPr/>
              <p:nvPr/>
            </p:nvCxnSpPr>
            <p:spPr>
              <a:xfrm>
                <a:off x="6345688" y="1548058"/>
                <a:ext cx="0" cy="1548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61F6482E-4E4D-F5BC-F317-DE973450D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842" y="1548058"/>
                <a:ext cx="0" cy="3821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AD10A147-AF6F-8751-997E-7971620BDDD7}"/>
                </a:ext>
              </a:extLst>
            </p:cNvPr>
            <p:cNvSpPr/>
            <p:nvPr/>
          </p:nvSpPr>
          <p:spPr>
            <a:xfrm>
              <a:off x="1074821" y="80210"/>
              <a:ext cx="10507579" cy="67216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F7278E6-9B65-96DD-86B9-2C458B26ADC3}"/>
                </a:ext>
              </a:extLst>
            </p:cNvPr>
            <p:cNvSpPr/>
            <p:nvPr/>
          </p:nvSpPr>
          <p:spPr>
            <a:xfrm>
              <a:off x="8755129" y="80210"/>
              <a:ext cx="2827271" cy="1044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ALIAS </a:t>
              </a:r>
              <a:r>
                <a:rPr lang="en-US" altLang="ko-KR" dirty="0" err="1"/>
                <a:t>ResBlk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84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661316-5306-6CDF-AB6D-989774816CEC}"/>
              </a:ext>
            </a:extLst>
          </p:cNvPr>
          <p:cNvSpPr/>
          <p:nvPr/>
        </p:nvSpPr>
        <p:spPr>
          <a:xfrm>
            <a:off x="658786" y="354332"/>
            <a:ext cx="6078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ALIAS normalization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B1F179-4454-22CA-01F7-6351BAEE157D}"/>
              </a:ext>
            </a:extLst>
          </p:cNvPr>
          <p:cNvGrpSpPr/>
          <p:nvPr/>
        </p:nvGrpSpPr>
        <p:grpSpPr>
          <a:xfrm>
            <a:off x="1003225" y="1092222"/>
            <a:ext cx="9893375" cy="4949734"/>
            <a:chOff x="1546150" y="815997"/>
            <a:chExt cx="9893375" cy="4949734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DDA3C4A9-757F-AE4A-299B-610F72C0E219}"/>
                </a:ext>
              </a:extLst>
            </p:cNvPr>
            <p:cNvGrpSpPr/>
            <p:nvPr/>
          </p:nvGrpSpPr>
          <p:grpSpPr>
            <a:xfrm>
              <a:off x="1546150" y="815997"/>
              <a:ext cx="9893375" cy="4949734"/>
              <a:chOff x="2066850" y="1464768"/>
              <a:chExt cx="9893375" cy="49497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사각형: 둥근 모서리 2">
                    <a:extLst>
                      <a:ext uri="{FF2B5EF4-FFF2-40B4-BE49-F238E27FC236}">
                        <a16:creationId xmlns:a16="http://schemas.microsoft.com/office/drawing/2014/main" id="{40ED0C47-ECFE-FE53-72E8-576CB93E92F4}"/>
                      </a:ext>
                    </a:extLst>
                  </p:cNvPr>
                  <p:cNvSpPr/>
                  <p:nvPr/>
                </p:nvSpPr>
                <p:spPr>
                  <a:xfrm>
                    <a:off x="2066850" y="2546678"/>
                    <a:ext cx="833599" cy="3216448"/>
                  </a:xfrm>
                  <a:prstGeom prst="round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eqArr>
                              <m:eqArr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𝑎𝑔𝑛𝑜𝑠𝑡𝑖𝑐</m:t>
                                    </m:r>
                                  </m:sub>
                                </m:sSub>
                                <m:nary>
                                  <m:naryPr>
                                    <m:chr m:val="⨁"/>
                                    <m:subHide m:val="on"/>
                                    <m:supHide m:val="on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  <m:nary>
                                      <m:naryPr>
                                        <m:chr m:val="⨁"/>
                                        <m:subHide m:val="on"/>
                                        <m:supHide m:val="on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𝑐𝑙𝑜𝑡h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eqArr>
                          </m:e>
                        </m:nary>
                      </m:oMath>
                    </a14:m>
                    <a:r>
                      <a:rPr lang="ko-KR" alt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" name="사각형: 둥근 모서리 2">
                    <a:extLst>
                      <a:ext uri="{FF2B5EF4-FFF2-40B4-BE49-F238E27FC236}">
                        <a16:creationId xmlns:a16="http://schemas.microsoft.com/office/drawing/2014/main" id="{40ED0C47-ECFE-FE53-72E8-576CB93E92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6850" y="2546678"/>
                    <a:ext cx="833599" cy="3216448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사각형: 둥근 모서리 3">
                    <a:extLst>
                      <a:ext uri="{FF2B5EF4-FFF2-40B4-BE49-F238E27FC236}">
                        <a16:creationId xmlns:a16="http://schemas.microsoft.com/office/drawing/2014/main" id="{508805BB-E79A-87FA-1F88-F1505C348868}"/>
                      </a:ext>
                    </a:extLst>
                  </p:cNvPr>
                  <p:cNvSpPr/>
                  <p:nvPr/>
                </p:nvSpPr>
                <p:spPr>
                  <a:xfrm>
                    <a:off x="6997005" y="1464768"/>
                    <a:ext cx="1187115" cy="497305"/>
                  </a:xfrm>
                  <a:prstGeom prst="round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" name="사각형: 둥근 모서리 3">
                    <a:extLst>
                      <a:ext uri="{FF2B5EF4-FFF2-40B4-BE49-F238E27FC236}">
                        <a16:creationId xmlns:a16="http://schemas.microsoft.com/office/drawing/2014/main" id="{508805BB-E79A-87FA-1F88-F1505C3488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7005" y="1464768"/>
                    <a:ext cx="1187115" cy="497305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사각형: 둥근 모서리 4">
                    <a:extLst>
                      <a:ext uri="{FF2B5EF4-FFF2-40B4-BE49-F238E27FC236}">
                        <a16:creationId xmlns:a16="http://schemas.microsoft.com/office/drawing/2014/main" id="{6861C319-3E13-2E9F-3306-4236D8D051B0}"/>
                      </a:ext>
                    </a:extLst>
                  </p:cNvPr>
                  <p:cNvSpPr/>
                  <p:nvPr/>
                </p:nvSpPr>
                <p:spPr>
                  <a:xfrm>
                    <a:off x="2965237" y="5917197"/>
                    <a:ext cx="2598821" cy="497305"/>
                  </a:xfrm>
                  <a:prstGeom prst="round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𝑚𝑖𝑠𝑎𝑙𝑖𝑔𝑛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𝑁𝑜𝑛𝑒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" name="사각형: 둥근 모서리 4">
                    <a:extLst>
                      <a:ext uri="{FF2B5EF4-FFF2-40B4-BE49-F238E27FC236}">
                        <a16:creationId xmlns:a16="http://schemas.microsoft.com/office/drawing/2014/main" id="{6861C319-3E13-2E9F-3306-4236D8D051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5237" y="5917197"/>
                    <a:ext cx="2598821" cy="497305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D5DA1E02-F967-3DEF-52AF-B107F49B976F}"/>
                  </a:ext>
                </a:extLst>
              </p:cNvPr>
              <p:cNvSpPr/>
              <p:nvPr/>
            </p:nvSpPr>
            <p:spPr>
              <a:xfrm>
                <a:off x="3257653" y="3469161"/>
                <a:ext cx="2013991" cy="137148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Mask norm</a:t>
                </a:r>
              </a:p>
              <a:p>
                <a:pPr algn="ctr"/>
                <a:r>
                  <a:rPr lang="en-US" altLang="ko-KR" dirty="0"/>
                  <a:t>or</a:t>
                </a:r>
              </a:p>
              <a:p>
                <a:pPr algn="ctr"/>
                <a:r>
                  <a:rPr lang="en-US" altLang="ko-KR" dirty="0"/>
                  <a:t>Instance norm</a:t>
                </a: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DA1B56A-3674-CB26-456B-DA84B00936C0}"/>
                  </a:ext>
                </a:extLst>
              </p:cNvPr>
              <p:cNvCxnSpPr>
                <a:stCxn id="3" idx="3"/>
                <a:endCxn id="7" idx="1"/>
              </p:cNvCxnSpPr>
              <p:nvPr/>
            </p:nvCxnSpPr>
            <p:spPr>
              <a:xfrm flipV="1">
                <a:off x="2900449" y="4154901"/>
                <a:ext cx="35720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F044C229-5BE8-09F6-F178-BA489DDF4774}"/>
                  </a:ext>
                </a:extLst>
              </p:cNvPr>
              <p:cNvCxnSpPr>
                <a:stCxn id="5" idx="0"/>
                <a:endCxn id="7" idx="2"/>
              </p:cNvCxnSpPr>
              <p:nvPr/>
            </p:nvCxnSpPr>
            <p:spPr>
              <a:xfrm flipV="1">
                <a:off x="4264648" y="4840641"/>
                <a:ext cx="1" cy="10765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DCB4EE65-17D0-C7C4-CDAA-151714B79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7679" y="4205702"/>
                <a:ext cx="11979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8405B99D-FE2B-F834-34A7-06ED3C686A42}"/>
                  </a:ext>
                </a:extLst>
              </p:cNvPr>
              <p:cNvSpPr/>
              <p:nvPr/>
            </p:nvSpPr>
            <p:spPr>
              <a:xfrm>
                <a:off x="6475635" y="2417924"/>
                <a:ext cx="2229853" cy="3582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ko-KR" dirty="0"/>
                  <a:t>Conv shared</a:t>
                </a:r>
                <a:endParaRPr lang="ko-KR" altLang="en-US" dirty="0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3D0F818-BAC0-7656-08AB-455404929031}"/>
                  </a:ext>
                </a:extLst>
              </p:cNvPr>
              <p:cNvSpPr/>
              <p:nvPr/>
            </p:nvSpPr>
            <p:spPr>
              <a:xfrm>
                <a:off x="7786244" y="3284239"/>
                <a:ext cx="2013991" cy="3582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ko-KR" dirty="0"/>
                  <a:t>Conv beta</a:t>
                </a:r>
                <a:endParaRPr lang="ko-KR" altLang="en-US" dirty="0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259177C-E768-AE17-1BC0-7644E4EF34CC}"/>
                  </a:ext>
                </a:extLst>
              </p:cNvPr>
              <p:cNvSpPr/>
              <p:nvPr/>
            </p:nvSpPr>
            <p:spPr>
              <a:xfrm>
                <a:off x="5593651" y="3284239"/>
                <a:ext cx="2013991" cy="3582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ko-KR" dirty="0"/>
                  <a:t>Conv gamma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id="{5361E58F-E02D-3C21-670E-23473062E9CA}"/>
                      </a:ext>
                    </a:extLst>
                  </p:cNvPr>
                  <p:cNvSpPr/>
                  <p:nvPr/>
                </p:nvSpPr>
                <p:spPr>
                  <a:xfrm>
                    <a:off x="6641528" y="3931683"/>
                    <a:ext cx="278830" cy="47183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</m:oMath>
                      </m:oMathPara>
                    </a14:m>
                    <a:endParaRPr lang="ko-KR" altLang="en-US" sz="3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id="{5361E58F-E02D-3C21-670E-23473062E9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1528" y="3931683"/>
                    <a:ext cx="278830" cy="471836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478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6F0C7414-2EF4-5355-5C7E-173BCB684101}"/>
                  </a:ext>
                </a:extLst>
              </p:cNvPr>
              <p:cNvCxnSpPr>
                <a:stCxn id="4" idx="2"/>
                <a:endCxn id="16" idx="0"/>
              </p:cNvCxnSpPr>
              <p:nvPr/>
            </p:nvCxnSpPr>
            <p:spPr>
              <a:xfrm flipH="1">
                <a:off x="7590562" y="1962073"/>
                <a:ext cx="1" cy="4558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DBA941DB-1764-ECFF-DAEF-513B9D40164A}"/>
                  </a:ext>
                </a:extLst>
              </p:cNvPr>
              <p:cNvCxnSpPr>
                <a:stCxn id="16" idx="2"/>
                <a:endCxn id="18" idx="0"/>
              </p:cNvCxnSpPr>
              <p:nvPr/>
            </p:nvCxnSpPr>
            <p:spPr>
              <a:xfrm flipH="1">
                <a:off x="6600647" y="2776161"/>
                <a:ext cx="989915" cy="508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8D160309-1363-1397-DDCA-1857BE5E882B}"/>
                  </a:ext>
                </a:extLst>
              </p:cNvPr>
              <p:cNvCxnSpPr>
                <a:stCxn id="16" idx="2"/>
                <a:endCxn id="17" idx="0"/>
              </p:cNvCxnSpPr>
              <p:nvPr/>
            </p:nvCxnSpPr>
            <p:spPr>
              <a:xfrm>
                <a:off x="7590562" y="2776161"/>
                <a:ext cx="1202678" cy="508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811C9448-7F1F-1CED-CDE4-AE88373B1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6847" y="3651250"/>
                <a:ext cx="0" cy="387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AAD9805D-148F-B14C-BF92-4F6D1D4A16C3}"/>
                      </a:ext>
                    </a:extLst>
                  </p:cNvPr>
                  <p:cNvSpPr/>
                  <p:nvPr/>
                </p:nvSpPr>
                <p:spPr>
                  <a:xfrm>
                    <a:off x="8750496" y="3938033"/>
                    <a:ext cx="278830" cy="47183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ko-KR" altLang="en-US" sz="3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AAD9805D-148F-B14C-BF92-4F6D1D4A16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0496" y="3938033"/>
                    <a:ext cx="278830" cy="471836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478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9B7845BC-24BE-4F6B-4F04-5776BFA00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358" y="4205702"/>
                <a:ext cx="16997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22D0807E-653D-61B9-D462-9A39490342BB}"/>
                  </a:ext>
                </a:extLst>
              </p:cNvPr>
              <p:cNvCxnSpPr/>
              <p:nvPr/>
            </p:nvCxnSpPr>
            <p:spPr>
              <a:xfrm>
                <a:off x="5724525" y="4205702"/>
                <a:ext cx="0" cy="634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2ED4447-3AA5-AB3F-1464-14EB8B96AE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4525" y="4840641"/>
                <a:ext cx="30875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68063B69-F0D5-A3F7-0D89-32C044083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2111" y="4432300"/>
                <a:ext cx="0" cy="4083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3C0EA318-6DE4-AB99-ADC0-7FA19A7EE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9326" y="4205702"/>
                <a:ext cx="29308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38D3E004-36C0-8C2F-E7C8-0BC3B4DDF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1636" y="3651250"/>
                <a:ext cx="0" cy="387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1AAA58-6BB3-F50A-750F-5B4F2FDFA879}"/>
                </a:ext>
              </a:extLst>
            </p:cNvPr>
            <p:cNvSpPr txBox="1"/>
            <p:nvPr/>
          </p:nvSpPr>
          <p:spPr>
            <a:xfrm>
              <a:off x="5203824" y="5308531"/>
              <a:ext cx="3068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None</a:t>
              </a:r>
              <a:r>
                <a:rPr lang="ko-KR" altLang="en-US" dirty="0"/>
                <a:t>이면 </a:t>
              </a:r>
              <a:r>
                <a:rPr lang="en-US" altLang="ko-KR" dirty="0"/>
                <a:t>SPADE</a:t>
              </a:r>
              <a:r>
                <a:rPr lang="ko-KR" altLang="en-US" dirty="0"/>
                <a:t>와 같음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3140F72-E151-211B-DE3F-7779EA7FF937}"/>
                </a:ext>
              </a:extLst>
            </p:cNvPr>
            <p:cNvSpPr/>
            <p:nvPr/>
          </p:nvSpPr>
          <p:spPr>
            <a:xfrm>
              <a:off x="2530136" y="1437917"/>
              <a:ext cx="8547438" cy="37058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E01C9C9-13AD-737F-8A27-E579D1B48E24}"/>
                </a:ext>
              </a:extLst>
            </p:cNvPr>
            <p:cNvSpPr/>
            <p:nvPr/>
          </p:nvSpPr>
          <p:spPr>
            <a:xfrm>
              <a:off x="2631097" y="2127391"/>
              <a:ext cx="2271190" cy="22831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208F35D-6466-DAF1-E1C2-FB037923DF11}"/>
                </a:ext>
              </a:extLst>
            </p:cNvPr>
            <p:cNvSpPr/>
            <p:nvPr/>
          </p:nvSpPr>
          <p:spPr>
            <a:xfrm>
              <a:off x="5003248" y="1597983"/>
              <a:ext cx="4809003" cy="28125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1CC2E5A-AF75-5748-19D4-AF5657C75107}"/>
                </a:ext>
              </a:extLst>
            </p:cNvPr>
            <p:cNvSpPr/>
            <p:nvPr/>
          </p:nvSpPr>
          <p:spPr>
            <a:xfrm>
              <a:off x="3334611" y="2127390"/>
              <a:ext cx="1567018" cy="4000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normalize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72AA2C-CC26-197F-9AFA-BD951FE670F1}"/>
                </a:ext>
              </a:extLst>
            </p:cNvPr>
            <p:cNvSpPr/>
            <p:nvPr/>
          </p:nvSpPr>
          <p:spPr>
            <a:xfrm>
              <a:off x="8243964" y="1595059"/>
              <a:ext cx="1567018" cy="4384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denormalize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76E243-8C38-4D13-5E73-FB4112F45C73}"/>
                </a:ext>
              </a:extLst>
            </p:cNvPr>
            <p:cNvSpPr/>
            <p:nvPr/>
          </p:nvSpPr>
          <p:spPr>
            <a:xfrm>
              <a:off x="9279535" y="4575602"/>
              <a:ext cx="1798039" cy="5661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ALIAS normalization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17BEA6-0889-E637-56CA-9DB240D81D9E}"/>
                </a:ext>
              </a:extLst>
            </p:cNvPr>
            <p:cNvSpPr txBox="1"/>
            <p:nvPr/>
          </p:nvSpPr>
          <p:spPr>
            <a:xfrm>
              <a:off x="6292636" y="3787711"/>
              <a:ext cx="186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element wise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113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60FE5C-4229-88B0-A0DF-B12534256D95}"/>
              </a:ext>
            </a:extLst>
          </p:cNvPr>
          <p:cNvSpPr/>
          <p:nvPr/>
        </p:nvSpPr>
        <p:spPr>
          <a:xfrm>
            <a:off x="658786" y="354332"/>
            <a:ext cx="3408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Related work: SPADE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A6575D-B73C-0AAC-D36D-C56B5ADCBC6A}"/>
              </a:ext>
            </a:extLst>
          </p:cNvPr>
          <p:cNvGrpSpPr/>
          <p:nvPr/>
        </p:nvGrpSpPr>
        <p:grpSpPr>
          <a:xfrm>
            <a:off x="863187" y="1321205"/>
            <a:ext cx="4496427" cy="3751208"/>
            <a:chOff x="321649" y="1205796"/>
            <a:chExt cx="4496427" cy="375120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AFD2BE5-99DF-611D-1077-CEA0C24E7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49" y="1205796"/>
              <a:ext cx="4496427" cy="153373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3BE7288-C10A-FD08-6E99-B4651FBD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649" y="2739535"/>
              <a:ext cx="4496427" cy="88788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FD339E9-B607-110A-C3E8-C5B5F485F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649" y="3627416"/>
              <a:ext cx="4496427" cy="1329588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BF924CA-7F39-4A9C-923F-907B093F1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473" y="821072"/>
            <a:ext cx="3629532" cy="25340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CC5E8-0E47-80ED-5E61-9C611A9187CE}"/>
              </a:ext>
            </a:extLst>
          </p:cNvPr>
          <p:cNvSpPr txBox="1"/>
          <p:nvPr/>
        </p:nvSpPr>
        <p:spPr>
          <a:xfrm>
            <a:off x="6277401" y="4021764"/>
            <a:ext cx="4496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 </a:t>
            </a:r>
            <a:r>
              <a:rPr lang="en-US" altLang="ko-KR" dirty="0"/>
              <a:t>single label map</a:t>
            </a:r>
            <a:r>
              <a:rPr lang="ko-KR" altLang="en-US" dirty="0"/>
              <a:t>을 </a:t>
            </a:r>
            <a:r>
              <a:rPr lang="en-US" altLang="ko-KR" dirty="0"/>
              <a:t>conv + norm layer</a:t>
            </a:r>
            <a:r>
              <a:rPr lang="ko-KR" altLang="en-US" dirty="0"/>
              <a:t>에 넣으면 </a:t>
            </a:r>
            <a:r>
              <a:rPr lang="en-US" altLang="ko-KR" dirty="0"/>
              <a:t>0</a:t>
            </a:r>
            <a:r>
              <a:rPr lang="ko-KR" altLang="en-US" dirty="0"/>
              <a:t>값이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Semantic segmentation</a:t>
            </a:r>
            <a:r>
              <a:rPr lang="ko-KR" altLang="en-US" dirty="0"/>
              <a:t>은 </a:t>
            </a:r>
            <a:r>
              <a:rPr lang="en-US" altLang="ko-KR" dirty="0"/>
              <a:t>uniform value</a:t>
            </a:r>
            <a:r>
              <a:rPr lang="ko-KR" altLang="en-US" dirty="0"/>
              <a:t>들을 가지고 있으므로 정보가 손실된다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Semantic</a:t>
            </a:r>
            <a:r>
              <a:rPr lang="ko-KR" altLang="en-US" dirty="0"/>
              <a:t>은 정규화 하지 말아야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9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8786" y="354332"/>
            <a:ext cx="3408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Related work: SPADE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C848A-182D-701C-3977-431FC48BB504}"/>
              </a:ext>
            </a:extLst>
          </p:cNvPr>
          <p:cNvSpPr txBox="1"/>
          <p:nvPr/>
        </p:nvSpPr>
        <p:spPr>
          <a:xfrm>
            <a:off x="621691" y="1962145"/>
            <a:ext cx="36309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Local Response Normalization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Batch normalization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Instance normalization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Layer normalization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Group normalization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Weight normalization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03A1FB-4179-3032-F309-B95FC786D38C}"/>
              </a:ext>
            </a:extLst>
          </p:cNvPr>
          <p:cNvSpPr/>
          <p:nvPr/>
        </p:nvSpPr>
        <p:spPr>
          <a:xfrm>
            <a:off x="763480" y="1202536"/>
            <a:ext cx="45320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solidFill>
                  <a:srgbClr val="0070C0"/>
                </a:solidFill>
                <a:latin typeface="Comic Sans MS" panose="030F0702030302020204" pitchFamily="66" charset="0"/>
              </a:rPr>
              <a:t>Unconditional normalization layers: activation</a:t>
            </a:r>
            <a:endParaRPr lang="ko-KR" altLang="en-US" sz="15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A9E358-600D-E6FF-3483-9F0B00785FBF}"/>
              </a:ext>
            </a:extLst>
          </p:cNvPr>
          <p:cNvSpPr/>
          <p:nvPr/>
        </p:nvSpPr>
        <p:spPr>
          <a:xfrm>
            <a:off x="6096000" y="1202536"/>
            <a:ext cx="58288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solidFill>
                  <a:srgbClr val="0070C0"/>
                </a:solidFill>
                <a:latin typeface="Comic Sans MS" panose="030F0702030302020204" pitchFamily="66" charset="0"/>
              </a:rPr>
              <a:t>Conditional normalization layers: activation + external data</a:t>
            </a:r>
            <a:endParaRPr lang="ko-KR" altLang="en-US" sz="15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66DFA-9623-F887-2018-3F43EF92ABE7}"/>
              </a:ext>
            </a:extLst>
          </p:cNvPr>
          <p:cNvSpPr txBox="1"/>
          <p:nvPr/>
        </p:nvSpPr>
        <p:spPr>
          <a:xfrm>
            <a:off x="6605241" y="1962145"/>
            <a:ext cx="3923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Conditional batch normalization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Adaptive instance normalization</a:t>
            </a:r>
          </a:p>
        </p:txBody>
      </p:sp>
    </p:spTree>
    <p:extLst>
      <p:ext uri="{BB962C8B-B14F-4D97-AF65-F5344CB8AC3E}">
        <p14:creationId xmlns:p14="http://schemas.microsoft.com/office/powerpoint/2010/main" val="46761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8786" y="354332"/>
            <a:ext cx="3408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Related work: SPADE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66DFA-9623-F887-2018-3F43EF92ABE7}"/>
              </a:ext>
            </a:extLst>
          </p:cNvPr>
          <p:cNvSpPr txBox="1"/>
          <p:nvPr/>
        </p:nvSpPr>
        <p:spPr>
          <a:xfrm>
            <a:off x="658786" y="4506504"/>
            <a:ext cx="10509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style transform(instance normalization)</a:t>
            </a:r>
            <a:r>
              <a:rPr lang="ko-KR" altLang="en-US" dirty="0"/>
              <a:t>에서는 이미지 전체의 </a:t>
            </a:r>
            <a:r>
              <a:rPr lang="en-US" altLang="ko-KR" dirty="0"/>
              <a:t>style</a:t>
            </a:r>
            <a:r>
              <a:rPr lang="ko-KR" altLang="en-US" dirty="0"/>
              <a:t>을 변경하는 것이기 때문에 </a:t>
            </a:r>
            <a:r>
              <a:rPr lang="en-US" altLang="ko-KR" dirty="0"/>
              <a:t>affine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r>
              <a:rPr lang="ko-KR" altLang="en-US" dirty="0"/>
              <a:t>가 </a:t>
            </a:r>
            <a:r>
              <a:rPr lang="en-US" altLang="ko-KR" dirty="0"/>
              <a:t>channel</a:t>
            </a:r>
            <a:r>
              <a:rPr lang="ko-KR" altLang="en-US" dirty="0"/>
              <a:t>별로 일정함</a:t>
            </a:r>
            <a:r>
              <a:rPr lang="en-US" altLang="ko-KR" dirty="0"/>
              <a:t>(affine parameter</a:t>
            </a:r>
            <a:r>
              <a:rPr lang="ko-KR" altLang="en-US" dirty="0"/>
              <a:t>가 크기가 </a:t>
            </a:r>
            <a:r>
              <a:rPr lang="en-US" altLang="ko-KR" dirty="0"/>
              <a:t>C(channel 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인 </a:t>
            </a:r>
            <a:r>
              <a:rPr lang="en-US" altLang="ko-KR" dirty="0"/>
              <a:t>vector). </a:t>
            </a:r>
          </a:p>
          <a:p>
            <a:endParaRPr lang="en-US" altLang="ko-KR" dirty="0"/>
          </a:p>
          <a:p>
            <a:r>
              <a:rPr lang="en-US" altLang="ko-KR" dirty="0"/>
              <a:t>SPADE</a:t>
            </a:r>
            <a:r>
              <a:rPr lang="ko-KR" altLang="en-US" dirty="0"/>
              <a:t>에서는 이미지의 디테일을 위해 </a:t>
            </a:r>
            <a:r>
              <a:rPr lang="en-US" altLang="ko-KR" dirty="0"/>
              <a:t>affine parameter</a:t>
            </a:r>
            <a:r>
              <a:rPr lang="ko-KR" altLang="en-US" dirty="0"/>
              <a:t>로 이미지를 조정한다</a:t>
            </a:r>
            <a:r>
              <a:rPr lang="en-US" altLang="ko-KR" dirty="0"/>
              <a:t>.(affine parameter</a:t>
            </a:r>
            <a:r>
              <a:rPr lang="ko-KR" altLang="en-US" dirty="0"/>
              <a:t>가 </a:t>
            </a:r>
            <a:r>
              <a:rPr lang="en-US" altLang="ko-KR" dirty="0"/>
              <a:t>tensor)</a:t>
            </a:r>
            <a:r>
              <a:rPr lang="ko-KR" altLang="en-US" dirty="0"/>
              <a:t> </a:t>
            </a:r>
            <a:r>
              <a:rPr lang="en-US" altLang="ko-KR" dirty="0"/>
              <a:t>(spatially-varying affine parameter)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BD20C8E-7B7E-A7E7-02F7-47F9901E4A93}"/>
              </a:ext>
            </a:extLst>
          </p:cNvPr>
          <p:cNvGrpSpPr/>
          <p:nvPr/>
        </p:nvGrpSpPr>
        <p:grpSpPr>
          <a:xfrm>
            <a:off x="2326205" y="815997"/>
            <a:ext cx="6942082" cy="3248006"/>
            <a:chOff x="4894810" y="3328025"/>
            <a:chExt cx="6942082" cy="324800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4326F88-A880-EE76-CC7D-8564ADD98B63}"/>
                </a:ext>
              </a:extLst>
            </p:cNvPr>
            <p:cNvSpPr/>
            <p:nvPr/>
          </p:nvSpPr>
          <p:spPr>
            <a:xfrm>
              <a:off x="6539884" y="4083729"/>
              <a:ext cx="1441142" cy="816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normalize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56F1E79-AF50-A592-D70E-100FBFA37C14}"/>
                </a:ext>
              </a:extLst>
            </p:cNvPr>
            <p:cNvSpPr/>
            <p:nvPr/>
          </p:nvSpPr>
          <p:spPr>
            <a:xfrm>
              <a:off x="8735443" y="4083729"/>
              <a:ext cx="1562287" cy="816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denormalize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3C1FFC-B989-331C-3883-E2EECE94D3DC}"/>
                </a:ext>
              </a:extLst>
            </p:cNvPr>
            <p:cNvSpPr txBox="1"/>
            <p:nvPr/>
          </p:nvSpPr>
          <p:spPr>
            <a:xfrm>
              <a:off x="4894810" y="4305642"/>
              <a:ext cx="1207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activation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FF905EE-2485-7E23-5CB2-F4481186E2B3}"/>
                </a:ext>
              </a:extLst>
            </p:cNvPr>
            <p:cNvSpPr/>
            <p:nvPr/>
          </p:nvSpPr>
          <p:spPr>
            <a:xfrm>
              <a:off x="7182035" y="5432673"/>
              <a:ext cx="2316704" cy="3420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affine param</a:t>
              </a:r>
              <a:endParaRPr lang="ko-KR" altLang="en-US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954CB2-7F13-5A52-D2BC-AFBD18FD34AF}"/>
                </a:ext>
              </a:extLst>
            </p:cNvPr>
            <p:cNvSpPr txBox="1"/>
            <p:nvPr/>
          </p:nvSpPr>
          <p:spPr>
            <a:xfrm>
              <a:off x="5835588" y="6206699"/>
              <a:ext cx="502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External data(condition) = segment map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F7CDDA-29A9-A0DE-935F-00CD1A31A10A}"/>
                </a:ext>
              </a:extLst>
            </p:cNvPr>
            <p:cNvSpPr txBox="1"/>
            <p:nvPr/>
          </p:nvSpPr>
          <p:spPr>
            <a:xfrm>
              <a:off x="10629784" y="4305642"/>
              <a:ext cx="1207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activation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CC7A3F7-7650-7AE4-BBCB-A94FF937C159}"/>
                </a:ext>
              </a:extLst>
            </p:cNvPr>
            <p:cNvCxnSpPr>
              <a:cxnSpLocks/>
              <a:stCxn id="5" idx="3"/>
              <a:endCxn id="28" idx="1"/>
            </p:cNvCxnSpPr>
            <p:nvPr/>
          </p:nvCxnSpPr>
          <p:spPr>
            <a:xfrm>
              <a:off x="7981026" y="4492102"/>
              <a:ext cx="7544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C17A052-873D-E870-8666-696476942E30}"/>
                </a:ext>
              </a:extLst>
            </p:cNvPr>
            <p:cNvCxnSpPr>
              <a:cxnSpLocks/>
              <a:stCxn id="33" idx="3"/>
              <a:endCxn id="5" idx="1"/>
            </p:cNvCxnSpPr>
            <p:nvPr/>
          </p:nvCxnSpPr>
          <p:spPr>
            <a:xfrm>
              <a:off x="6101918" y="4490308"/>
              <a:ext cx="437966" cy="1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D91E93D-5B2F-1377-7D5C-FBB8ABD828D3}"/>
                </a:ext>
              </a:extLst>
            </p:cNvPr>
            <p:cNvCxnSpPr>
              <a:cxnSpLocks/>
              <a:stCxn id="28" idx="3"/>
              <a:endCxn id="36" idx="1"/>
            </p:cNvCxnSpPr>
            <p:nvPr/>
          </p:nvCxnSpPr>
          <p:spPr>
            <a:xfrm flipV="1">
              <a:off x="10297730" y="4490308"/>
              <a:ext cx="332054" cy="1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40FD191-05F1-A0FC-25AD-516AE3BF742F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8340387" y="4490308"/>
              <a:ext cx="1015" cy="942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73473BF-527F-9185-3D2A-614F7C3A1B4B}"/>
                </a:ext>
              </a:extLst>
            </p:cNvPr>
            <p:cNvCxnSpPr>
              <a:cxnSpLocks/>
              <a:stCxn id="35" idx="0"/>
              <a:endCxn id="34" idx="2"/>
            </p:cNvCxnSpPr>
            <p:nvPr/>
          </p:nvCxnSpPr>
          <p:spPr>
            <a:xfrm flipH="1" flipV="1">
              <a:off x="8340387" y="5774695"/>
              <a:ext cx="7582" cy="432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836B68E2-7A12-C3FE-70D9-424E28030348}"/>
                </a:ext>
              </a:extLst>
            </p:cNvPr>
            <p:cNvSpPr/>
            <p:nvPr/>
          </p:nvSpPr>
          <p:spPr>
            <a:xfrm>
              <a:off x="6178858" y="3562063"/>
              <a:ext cx="4350059" cy="24569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D05F38C-12D6-27C5-F6E2-F5024C6BC083}"/>
                </a:ext>
              </a:extLst>
            </p:cNvPr>
            <p:cNvSpPr/>
            <p:nvPr/>
          </p:nvSpPr>
          <p:spPr>
            <a:xfrm>
              <a:off x="6822393" y="3328025"/>
              <a:ext cx="3124573" cy="3231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ko-KR" sz="1500" b="1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Conditional normalization layers</a:t>
              </a:r>
              <a:endParaRPr lang="ko-KR" altLang="en-US" sz="1500" b="1" dirty="0">
                <a:solidFill>
                  <a:srgbClr val="0070C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65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8786" y="354332"/>
            <a:ext cx="3408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Related work: SPADE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A78F47-4C3F-5C4F-43B8-DB9620930E7F}"/>
              </a:ext>
            </a:extLst>
          </p:cNvPr>
          <p:cNvGrpSpPr/>
          <p:nvPr/>
        </p:nvGrpSpPr>
        <p:grpSpPr>
          <a:xfrm>
            <a:off x="7702859" y="874168"/>
            <a:ext cx="4048218" cy="3017652"/>
            <a:chOff x="3272901" y="967758"/>
            <a:chExt cx="4048218" cy="301765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3513D8F-81EA-3E9F-D7CE-5306E69AB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3165" y="1337090"/>
              <a:ext cx="3867690" cy="26483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4F9E30-C40B-BD92-1F1A-147CAD4BF68F}"/>
                </a:ext>
              </a:extLst>
            </p:cNvPr>
            <p:cNvSpPr txBox="1"/>
            <p:nvPr/>
          </p:nvSpPr>
          <p:spPr>
            <a:xfrm>
              <a:off x="3272901" y="967758"/>
              <a:ext cx="404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SP</a:t>
              </a:r>
              <a:r>
                <a:rPr lang="en-US" altLang="ko-KR" dirty="0" err="1"/>
                <a:t>atially</a:t>
              </a:r>
              <a:r>
                <a:rPr lang="en-US" altLang="ko-KR" dirty="0"/>
                <a:t> </a:t>
              </a:r>
              <a:r>
                <a:rPr lang="en-US" altLang="ko-KR" b="1" dirty="0"/>
                <a:t>A</a:t>
              </a:r>
              <a:r>
                <a:rPr lang="en-US" altLang="ko-KR" dirty="0"/>
                <a:t>daptive (</a:t>
              </a:r>
              <a:r>
                <a:rPr lang="en-US" altLang="ko-KR" b="1" dirty="0"/>
                <a:t>DE</a:t>
              </a:r>
              <a:r>
                <a:rPr lang="en-US" altLang="ko-KR" dirty="0"/>
                <a:t>)normalization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6F12E6-BDD0-463A-6548-4171FDFCD6EE}"/>
              </a:ext>
            </a:extLst>
          </p:cNvPr>
          <p:cNvGrpSpPr/>
          <p:nvPr/>
        </p:nvGrpSpPr>
        <p:grpSpPr>
          <a:xfrm>
            <a:off x="341480" y="815997"/>
            <a:ext cx="3343742" cy="4179827"/>
            <a:chOff x="3719941" y="1105000"/>
            <a:chExt cx="3343742" cy="417982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664B7-2E39-84EA-CB27-6755B7EDB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9941" y="1188505"/>
              <a:ext cx="3343742" cy="4096322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8B6F750-D016-DCCE-8519-D994A94BC6BF}"/>
                </a:ext>
              </a:extLst>
            </p:cNvPr>
            <p:cNvSpPr txBox="1"/>
            <p:nvPr/>
          </p:nvSpPr>
          <p:spPr>
            <a:xfrm>
              <a:off x="4519773" y="1105000"/>
              <a:ext cx="2443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Random noise + (encoded style)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D75DBA4D-0923-C695-5039-9799404E8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351" y="1470137"/>
            <a:ext cx="332468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8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CEF93441-BCF8-F801-CEB1-4FAE1C60F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6855159"/>
                  </p:ext>
                </p:extLst>
              </p:nvPr>
            </p:nvGraphicFramePr>
            <p:xfrm>
              <a:off x="2482234" y="381000"/>
              <a:ext cx="8761411" cy="6280855"/>
            </p:xfrm>
            <a:graphic>
              <a:graphicData uri="http://schemas.openxmlformats.org/drawingml/2006/table">
                <a:tbl>
                  <a:tblPr/>
                  <a:tblGrid>
                    <a:gridCol w="3138178">
                      <a:extLst>
                        <a:ext uri="{9D8B030D-6E8A-4147-A177-3AD203B41FA5}">
                          <a16:colId xmlns:a16="http://schemas.microsoft.com/office/drawing/2014/main" val="4249800036"/>
                        </a:ext>
                      </a:extLst>
                    </a:gridCol>
                    <a:gridCol w="3058530">
                      <a:extLst>
                        <a:ext uri="{9D8B030D-6E8A-4147-A177-3AD203B41FA5}">
                          <a16:colId xmlns:a16="http://schemas.microsoft.com/office/drawing/2014/main" val="2426922018"/>
                        </a:ext>
                      </a:extLst>
                    </a:gridCol>
                    <a:gridCol w="2564703">
                      <a:extLst>
                        <a:ext uri="{9D8B030D-6E8A-4147-A177-3AD203B41FA5}">
                          <a16:colId xmlns:a16="http://schemas.microsoft.com/office/drawing/2014/main" val="1232924735"/>
                        </a:ext>
                      </a:extLst>
                    </a:gridCol>
                  </a:tblGrid>
                  <a:tr h="2625947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ko-KR" altLang="en-US" sz="1700" dirty="0">
                              <a:effectLst/>
                            </a:rPr>
                            <a:t> </a:t>
                          </a: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ko-KR" altLang="en-US" sz="1700" dirty="0">
                              <a:effectLst/>
                            </a:rPr>
                            <a:t> </a:t>
                          </a: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ko-KR" altLang="en-US" sz="1700" dirty="0">
                              <a:effectLst/>
                            </a:rPr>
                            <a:t> </a:t>
                          </a: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0286308"/>
                      </a:ext>
                    </a:extLst>
                  </a:tr>
                  <a:tr h="38981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img_agnostic</a:t>
                          </a:r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endParaRPr lang="en-US" sz="1500" dirty="0">
                            <a:effectLst/>
                          </a:endParaRP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misalign_mask-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𝑚𝑖𝑠𝑎𝑙𝑖𝑔𝑛</m:t>
                                  </m:r>
                                </m:sub>
                              </m:sSub>
                            </m:oMath>
                          </a14:m>
                          <a:endParaRPr lang="en-US" altLang="ko-KR" sz="1400" dirty="0">
                            <a:effectLst/>
                          </a:endParaRP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parse(segment)-</a:t>
                          </a:r>
                          <a:r>
                            <a:rPr lang="en-US" altLang="ko-KR" sz="14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oMath>
                          </a14:m>
                          <a:endParaRPr lang="en-US" altLang="ko-KR" sz="1400" dirty="0">
                            <a:effectLst/>
                          </a:endParaRP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1953871"/>
                      </a:ext>
                    </a:extLst>
                  </a:tr>
                  <a:tr h="2843997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ko-KR" altLang="en-US" sz="1700" dirty="0">
                              <a:effectLst/>
                            </a:rPr>
                            <a:t> </a:t>
                          </a: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ko-KR" altLang="en-US" sz="1700" dirty="0">
                              <a:effectLst/>
                            </a:rPr>
                            <a:t> </a:t>
                          </a: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ko-KR" altLang="en-US" sz="1700" dirty="0">
                              <a:effectLst/>
                            </a:rPr>
                            <a:t> </a:t>
                          </a: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8443790"/>
                      </a:ext>
                    </a:extLst>
                  </a:tr>
                  <a:tr h="3898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parse_div-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oMath>
                          </a14:m>
                          <a:endParaRPr lang="en-US" altLang="ko-KR" sz="1400" dirty="0">
                            <a:effectLst/>
                          </a:endParaRP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pose(</a:t>
                          </a:r>
                          <a:r>
                            <a:rPr lang="en-US" altLang="ko-KR" sz="1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openpose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)-</a:t>
                          </a:r>
                          <a:r>
                            <a:rPr lang="en-US" altLang="ko-KR" sz="14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US" altLang="ko-KR" sz="1400" dirty="0">
                            <a:effectLst/>
                          </a:endParaRP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Warped_cloth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𝑐𝑙𝑜𝑡h</m:t>
                                  </m:r>
                                </m:sub>
                              </m:sSub>
                            </m:oMath>
                          </a14:m>
                          <a:endParaRPr lang="en-US" altLang="ko-KR" sz="1400" dirty="0">
                            <a:effectLst/>
                          </a:endParaRP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2785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CEF93441-BCF8-F801-CEB1-4FAE1C60F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6855159"/>
                  </p:ext>
                </p:extLst>
              </p:nvPr>
            </p:nvGraphicFramePr>
            <p:xfrm>
              <a:off x="2482234" y="381000"/>
              <a:ext cx="8761411" cy="6280855"/>
            </p:xfrm>
            <a:graphic>
              <a:graphicData uri="http://schemas.openxmlformats.org/drawingml/2006/table">
                <a:tbl>
                  <a:tblPr/>
                  <a:tblGrid>
                    <a:gridCol w="3138178">
                      <a:extLst>
                        <a:ext uri="{9D8B030D-6E8A-4147-A177-3AD203B41FA5}">
                          <a16:colId xmlns:a16="http://schemas.microsoft.com/office/drawing/2014/main" val="4249800036"/>
                        </a:ext>
                      </a:extLst>
                    </a:gridCol>
                    <a:gridCol w="3058530">
                      <a:extLst>
                        <a:ext uri="{9D8B030D-6E8A-4147-A177-3AD203B41FA5}">
                          <a16:colId xmlns:a16="http://schemas.microsoft.com/office/drawing/2014/main" val="2426922018"/>
                        </a:ext>
                      </a:extLst>
                    </a:gridCol>
                    <a:gridCol w="2564703">
                      <a:extLst>
                        <a:ext uri="{9D8B030D-6E8A-4147-A177-3AD203B41FA5}">
                          <a16:colId xmlns:a16="http://schemas.microsoft.com/office/drawing/2014/main" val="1232924735"/>
                        </a:ext>
                      </a:extLst>
                    </a:gridCol>
                  </a:tblGrid>
                  <a:tr h="2625947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ko-KR" altLang="en-US" sz="1700" dirty="0">
                              <a:effectLst/>
                            </a:rPr>
                            <a:t> </a:t>
                          </a: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ko-KR" altLang="en-US" sz="1700" dirty="0">
                              <a:effectLst/>
                            </a:rPr>
                            <a:t> </a:t>
                          </a: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ko-KR" altLang="en-US" sz="1700" dirty="0">
                              <a:effectLst/>
                            </a:rPr>
                            <a:t> </a:t>
                          </a: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0286308"/>
                      </a:ext>
                    </a:extLst>
                  </a:tr>
                  <a:tr h="4105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4" t="-644776" r="-179417" b="-798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789" t="-644776" r="-84064" b="-798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805" t="-644776" r="-238" b="-798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1953871"/>
                      </a:ext>
                    </a:extLst>
                  </a:tr>
                  <a:tr h="2843997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ko-KR" altLang="en-US" sz="1700" dirty="0">
                              <a:effectLst/>
                            </a:rPr>
                            <a:t> </a:t>
                          </a: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ko-KR" altLang="en-US" sz="1700" dirty="0">
                              <a:effectLst/>
                            </a:rPr>
                            <a:t> </a:t>
                          </a: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ko-KR" altLang="en-US" sz="1700" dirty="0">
                              <a:effectLst/>
                            </a:rPr>
                            <a:t> </a:t>
                          </a:r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8443790"/>
                      </a:ext>
                    </a:extLst>
                  </a:tr>
                  <a:tr h="4004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4" t="-1463636" r="-179417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789" t="-1463636" r="-8406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9904" marR="89904" marT="89904" marB="89904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805" t="-1463636" r="-238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278584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B6E82F42-3A83-63E7-307F-BE025AEE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56" y="381000"/>
            <a:ext cx="1999123" cy="26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846DFBDC-8B3D-1D43-4A97-5F13E36BF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42" y="371475"/>
            <a:ext cx="1909762" cy="262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12D3AF1-6916-7B75-0774-D5B1EC1E5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17" y="371475"/>
            <a:ext cx="1911825" cy="262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6862B5CB-16D3-A531-F238-7642C476E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81" y="3361214"/>
            <a:ext cx="2065005" cy="284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A7D2EE2-6A60-8577-7021-44E3CDCC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99" y="3400425"/>
            <a:ext cx="2111374" cy="28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129504DF-7805-913D-ADC6-3D1E49C5F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30" y="3428999"/>
            <a:ext cx="2093787" cy="27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776E276-711C-13AE-044C-BB456692B075}"/>
              </a:ext>
            </a:extLst>
          </p:cNvPr>
          <p:cNvSpPr/>
          <p:nvPr/>
        </p:nvSpPr>
        <p:spPr>
          <a:xfrm>
            <a:off x="247805" y="150167"/>
            <a:ext cx="211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ALIAS Input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4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8786" y="354332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ALIAS Generator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7376" y="4564899"/>
            <a:ext cx="3100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mic Sans MS" panose="030F0702030302020204" pitchFamily="66" charset="0"/>
              </a:rPr>
              <a:t>M</a:t>
            </a:r>
            <a:r>
              <a:rPr lang="en-US" altLang="ko-KR" sz="1400" baseline="-25000" dirty="0" err="1">
                <a:latin typeface="Comic Sans MS" panose="030F0702030302020204" pitchFamily="66" charset="0"/>
              </a:rPr>
              <a:t>misalign</a:t>
            </a:r>
            <a:r>
              <a:rPr lang="en-US" altLang="ko-KR" sz="1400" dirty="0">
                <a:latin typeface="Comic Sans MS" panose="030F0702030302020204" pitchFamily="66" charset="0"/>
              </a:rPr>
              <a:t> = </a:t>
            </a:r>
            <a:r>
              <a:rPr lang="en-US" altLang="ko-KR" sz="1400" dirty="0" err="1">
                <a:latin typeface="Comic Sans MS" panose="030F0702030302020204" pitchFamily="66" charset="0"/>
              </a:rPr>
              <a:t>S’</a:t>
            </a:r>
            <a:r>
              <a:rPr lang="en-US" altLang="ko-KR" sz="1400" baseline="-25000" dirty="0" err="1">
                <a:latin typeface="Comic Sans MS" panose="030F0702030302020204" pitchFamily="66" charset="0"/>
              </a:rPr>
              <a:t>c</a:t>
            </a:r>
            <a:r>
              <a:rPr lang="en-US" altLang="ko-KR" sz="1400" dirty="0">
                <a:latin typeface="Comic Sans MS" panose="030F0702030302020204" pitchFamily="66" charset="0"/>
              </a:rPr>
              <a:t>-W(M</a:t>
            </a:r>
            <a:r>
              <a:rPr lang="en-US" altLang="ko-KR" sz="1400" baseline="-25000" dirty="0">
                <a:latin typeface="Comic Sans MS" panose="030F0702030302020204" pitchFamily="66" charset="0"/>
              </a:rPr>
              <a:t>c</a:t>
            </a:r>
            <a:r>
              <a:rPr lang="en-US" altLang="ko-KR" sz="1400" dirty="0">
                <a:latin typeface="Comic Sans MS" panose="030F0702030302020204" pitchFamily="66" charset="0"/>
              </a:rPr>
              <a:t>) </a:t>
            </a:r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=\=</a:t>
            </a:r>
            <a:r>
              <a:rPr lang="en-US" altLang="ko-KR" sz="1400" dirty="0">
                <a:latin typeface="Comic Sans MS" panose="030F0702030302020204" pitchFamily="66" charset="0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r>
              <a:rPr lang="en-US" altLang="ko-KR" sz="1400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-W(M</a:t>
            </a:r>
            <a:r>
              <a:rPr lang="en-US" altLang="ko-KR" sz="14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7376" y="4982148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S’  ~  </a:t>
            </a:r>
            <a:r>
              <a:rPr lang="en-US" altLang="ko-KR" sz="1400" dirty="0">
                <a:solidFill>
                  <a:srgbClr val="00B050"/>
                </a:solidFill>
                <a:latin typeface="Comic Sans MS" panose="030F0702030302020204" pitchFamily="66" charset="0"/>
              </a:rPr>
              <a:t>S</a:t>
            </a:r>
            <a:endParaRPr lang="ko-KR" altLang="en-US" sz="1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16" y="886058"/>
            <a:ext cx="10741526" cy="343595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94975" y="79537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Ia</a:t>
            </a:r>
            <a:endParaRPr lang="ko-KR" altLang="en-US" sz="1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98461" y="795373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Comic Sans MS" panose="030F0702030302020204" pitchFamily="66" charset="0"/>
              </a:rPr>
              <a:t>P</a:t>
            </a:r>
            <a:endParaRPr lang="ko-KR" altLang="en-US" sz="1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3827" y="143672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Comic Sans MS" panose="030F0702030302020204" pitchFamily="66" charset="0"/>
              </a:rPr>
              <a:t>W(c)</a:t>
            </a:r>
            <a:endParaRPr lang="ko-KR" altLang="en-US" sz="1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5557" y="4828259"/>
            <a:ext cx="4179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Loss  =  w1 * </a:t>
            </a:r>
            <a:r>
              <a:rPr lang="en-US" altLang="ko-KR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r>
              <a:rPr lang="en-US" altLang="ko-KR" sz="1400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feature</a:t>
            </a:r>
            <a:r>
              <a:rPr lang="en-US" altLang="ko-KR" sz="1400" dirty="0">
                <a:latin typeface="Comic Sans MS" panose="030F0702030302020204" pitchFamily="66" charset="0"/>
              </a:rPr>
              <a:t>  +  w2 * </a:t>
            </a:r>
            <a:r>
              <a:rPr lang="en-US" altLang="ko-KR" sz="1400" dirty="0" err="1">
                <a:latin typeface="Comic Sans MS" panose="030F0702030302020204" pitchFamily="66" charset="0"/>
              </a:rPr>
              <a:t>L</a:t>
            </a:r>
            <a:r>
              <a:rPr lang="en-US" altLang="ko-KR" sz="1400" baseline="-25000" dirty="0" err="1">
                <a:latin typeface="Comic Sans MS" panose="030F0702030302020204" pitchFamily="66" charset="0"/>
              </a:rPr>
              <a:t>cgan</a:t>
            </a:r>
            <a:r>
              <a:rPr lang="en-US" altLang="ko-KR" sz="1400" dirty="0">
                <a:latin typeface="Comic Sans MS" panose="030F0702030302020204" pitchFamily="66" charset="0"/>
              </a:rPr>
              <a:t>   +  w3 * L </a:t>
            </a:r>
            <a:r>
              <a:rPr lang="en-US" altLang="ko-KR" sz="1400" baseline="-25000" dirty="0" err="1">
                <a:latin typeface="Comic Sans MS" panose="030F0702030302020204" pitchFamily="66" charset="0"/>
              </a:rPr>
              <a:t>perc</a:t>
            </a:r>
            <a:endParaRPr lang="ko-KR" altLang="en-US" sz="14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4939" y="5488395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Not  pixel level L1 l </a:t>
            </a:r>
            <a:r>
              <a:rPr lang="en-US" altLang="ko-KR" sz="1400" dirty="0" err="1">
                <a:latin typeface="Comic Sans MS" panose="030F0702030302020204" pitchFamily="66" charset="0"/>
              </a:rPr>
              <a:t>oss</a:t>
            </a:r>
            <a:endParaRPr lang="ko-KR" altLang="en-US" sz="14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8431481" y="5136036"/>
            <a:ext cx="11875" cy="29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9416" y="5335585"/>
            <a:ext cx="558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omic Sans MS" panose="030F0702030302020204" pitchFamily="66" charset="0"/>
              </a:rPr>
              <a:t>So, we need real or simulated  W(Mc) and W(c) for training </a:t>
            </a:r>
          </a:p>
          <a:p>
            <a:r>
              <a:rPr lang="en-US" altLang="ko-KR" sz="1400" b="1" dirty="0">
                <a:latin typeface="Comic Sans MS" panose="030F0702030302020204" pitchFamily="66" charset="0"/>
              </a:rPr>
              <a:t>Even though we can use </a:t>
            </a:r>
            <a:r>
              <a:rPr lang="en-US" altLang="ko-KR" sz="1400" b="1" dirty="0" err="1">
                <a:latin typeface="Comic Sans MS" panose="030F0702030302020204" pitchFamily="66" charset="0"/>
              </a:rPr>
              <a:t>Sc</a:t>
            </a:r>
            <a:r>
              <a:rPr lang="en-US" altLang="ko-KR" sz="1400" b="1" dirty="0">
                <a:latin typeface="Comic Sans MS" panose="030F0702030302020204" pitchFamily="66" charset="0"/>
              </a:rPr>
              <a:t> for </a:t>
            </a:r>
            <a:r>
              <a:rPr lang="en-US" altLang="ko-KR" sz="1400" b="1" dirty="0" err="1">
                <a:latin typeface="Comic Sans MS" panose="030F0702030302020204" pitchFamily="66" charset="0"/>
              </a:rPr>
              <a:t>S’c</a:t>
            </a:r>
            <a:r>
              <a:rPr lang="en-US" altLang="ko-KR" sz="1400" b="1" dirty="0">
                <a:latin typeface="Comic Sans MS" panose="030F0702030302020204" pitchFamily="66" charset="0"/>
              </a:rPr>
              <a:t> and S for S’   </a:t>
            </a:r>
            <a:endParaRPr lang="ko-KR" altLang="en-US" sz="1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45231" y="5813345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Multiscale D</a:t>
            </a:r>
            <a:endParaRPr lang="ko-KR" altLang="en-US" sz="14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9617036" y="5180503"/>
            <a:ext cx="37603" cy="47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10828319" y="5180503"/>
            <a:ext cx="37603" cy="47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23200" y="575000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VGG</a:t>
            </a:r>
            <a:endParaRPr lang="ko-KR" altLang="en-US" sz="14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9416" y="5903893"/>
            <a:ext cx="70888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S’  :  </a:t>
            </a:r>
            <a:r>
              <a:rPr lang="ko-KR" altLang="en-US" sz="1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타영역</a:t>
            </a:r>
            <a:r>
              <a:rPr lang="ko-KR" alt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+ </a:t>
            </a:r>
            <a:r>
              <a:rPr lang="ko-KR" alt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옷 영역에서 </a:t>
            </a:r>
            <a:r>
              <a:rPr lang="en-US" altLang="ko-KR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Mc </a:t>
            </a:r>
            <a:r>
              <a:rPr lang="ko-KR" alt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영역 제외</a:t>
            </a:r>
            <a:r>
              <a:rPr lang="en-US" altLang="ko-KR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. =&gt; </a:t>
            </a:r>
            <a:r>
              <a:rPr lang="ko-KR" alt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가져다 쓸 수 있는 영역을 알려 줌</a:t>
            </a:r>
            <a:r>
              <a:rPr lang="en-US" altLang="ko-KR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</a:p>
          <a:p>
            <a:r>
              <a:rPr lang="en-US" altLang="ko-KR" sz="1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Mmisalign</a:t>
            </a:r>
            <a:r>
              <a:rPr lang="ko-KR" alt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은  </a:t>
            </a:r>
            <a:r>
              <a:rPr lang="ko-KR" altLang="en-US" sz="1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따로줌</a:t>
            </a:r>
            <a:r>
              <a:rPr lang="ko-KR" alt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=&gt;  </a:t>
            </a:r>
            <a:r>
              <a:rPr lang="ko-KR" alt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그 영역을 채워 넣으라고 다시 한번 강조</a:t>
            </a:r>
            <a:r>
              <a:rPr lang="en-US" altLang="ko-KR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  <a:r>
              <a:rPr lang="ko-KR" alt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en-US" altLang="ko-KR" sz="1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Code </a:t>
            </a:r>
            <a:r>
              <a:rPr lang="ko-KR" alt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에서는 </a:t>
            </a:r>
            <a:r>
              <a:rPr lang="en-US" altLang="ko-KR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r>
              <a:rPr lang="ko-KR" alt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가</a:t>
            </a:r>
            <a:r>
              <a:rPr lang="en-US" altLang="ko-KR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lang="ko-KR" alt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다시 들어감</a:t>
            </a:r>
            <a:r>
              <a:rPr lang="en-US" altLang="ko-KR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.  WHY?</a:t>
            </a:r>
          </a:p>
          <a:p>
            <a:r>
              <a:rPr lang="ko-KR" alt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335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3C8B2D0-D5AF-6AF2-DB84-F797A0CE1AD2}"/>
              </a:ext>
            </a:extLst>
          </p:cNvPr>
          <p:cNvSpPr/>
          <p:nvPr/>
        </p:nvSpPr>
        <p:spPr>
          <a:xfrm>
            <a:off x="658786" y="354332"/>
            <a:ext cx="3568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ALIAS Generator Loss</a:t>
            </a:r>
            <a:endParaRPr lang="ko-KR" altLang="en-US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0A5756-2C8E-AFC8-8200-0059447EB8BC}"/>
              </a:ext>
            </a:extLst>
          </p:cNvPr>
          <p:cNvSpPr txBox="1"/>
          <p:nvPr/>
        </p:nvSpPr>
        <p:spPr>
          <a:xfrm>
            <a:off x="8399200" y="4221424"/>
            <a:ext cx="2769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I: given reference(GT)</a:t>
            </a:r>
          </a:p>
          <a:p>
            <a:r>
              <a:rPr lang="en-US" altLang="ko-KR" dirty="0"/>
              <a:t>c: target cloth image</a:t>
            </a:r>
          </a:p>
          <a:p>
            <a:r>
              <a:rPr lang="en-US" altLang="ko-KR" dirty="0"/>
              <a:t>F: VGG network layer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3E86CA0-B0E6-57E7-CD94-7261D229A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48" y="2964537"/>
            <a:ext cx="7363853" cy="6573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9933D62-9568-72B7-266D-5B1E40722D98}"/>
              </a:ext>
            </a:extLst>
          </p:cNvPr>
          <p:cNvSpPr txBox="1"/>
          <p:nvPr/>
        </p:nvSpPr>
        <p:spPr>
          <a:xfrm>
            <a:off x="8242552" y="3108529"/>
            <a:ext cx="31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D: multi scale discriminator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9EFBCA0-FA45-7DD3-C42D-7DE345A18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50" y="2239470"/>
            <a:ext cx="6325483" cy="54300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D119D42-FC99-1346-FB97-56484A885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31" y="4128354"/>
            <a:ext cx="6544588" cy="1552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2EF61A-9628-488F-A377-8CF39DD1BA33}"/>
                  </a:ext>
                </a:extLst>
              </p:cNvPr>
              <p:cNvSpPr txBox="1"/>
              <p:nvPr/>
            </p:nvSpPr>
            <p:spPr>
              <a:xfrm>
                <a:off x="8787326" y="2313896"/>
                <a:ext cx="3107000" cy="39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r>
                  <a:rPr lang="ko-KR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𝑝𝑒𝑟𝑐𝑒𝑝𝑡</m:t>
                        </m:r>
                      </m:sub>
                    </m:sSub>
                  </m:oMath>
                </a14:m>
                <a:r>
                  <a:rPr lang="en-US" altLang="ko-KR" dirty="0"/>
                  <a:t>=10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2EF61A-9628-488F-A377-8CF39DD1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326" y="2313896"/>
                <a:ext cx="3107000" cy="394147"/>
              </a:xfrm>
              <a:prstGeom prst="rect">
                <a:avLst/>
              </a:prstGeom>
              <a:blipFill>
                <a:blip r:embed="rId5"/>
                <a:stretch>
                  <a:fillRect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77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9285</TotalTime>
  <Words>2854</Words>
  <Application>Microsoft Office PowerPoint</Application>
  <PresentationFormat>와이드스크린</PresentationFormat>
  <Paragraphs>598</Paragraphs>
  <Slides>23</Slides>
  <Notes>2</Notes>
  <HiddenSlides>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맑은 고딕</vt:lpstr>
      <vt:lpstr>Arial</vt:lpstr>
      <vt:lpstr>Cambria Math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Ahn</dc:creator>
  <cp:lastModifiedBy>윤영식</cp:lastModifiedBy>
  <cp:revision>235</cp:revision>
  <dcterms:created xsi:type="dcterms:W3CDTF">2021-12-16T15:38:24Z</dcterms:created>
  <dcterms:modified xsi:type="dcterms:W3CDTF">2022-05-17T13:32:07Z</dcterms:modified>
</cp:coreProperties>
</file>