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33" r:id="rId2"/>
    <p:sldId id="332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62" r:id="rId20"/>
    <p:sldId id="363" r:id="rId21"/>
    <p:sldId id="365" r:id="rId22"/>
    <p:sldId id="364" r:id="rId23"/>
    <p:sldId id="353" r:id="rId24"/>
    <p:sldId id="354" r:id="rId25"/>
    <p:sldId id="320" r:id="rId26"/>
    <p:sldId id="355" r:id="rId27"/>
    <p:sldId id="356" r:id="rId28"/>
    <p:sldId id="357" r:id="rId29"/>
    <p:sldId id="358" r:id="rId30"/>
    <p:sldId id="360" r:id="rId31"/>
    <p:sldId id="359" r:id="rId32"/>
    <p:sldId id="36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1261" autoAdjust="0"/>
  </p:normalViewPr>
  <p:slideViewPr>
    <p:cSldViewPr snapToGrid="0">
      <p:cViewPr varScale="1">
        <p:scale>
          <a:sx n="59" d="100"/>
          <a:sy n="59" d="100"/>
        </p:scale>
        <p:origin x="84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572AB-FA8E-4224-B134-A6A5DC7E9852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0AAFA-8D75-41F3-B584-2C0FF949A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31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BE10-2EF4-4FE1-B5CD-5084C7D66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BB736-DBE1-4C12-A3D5-3A3BD35AF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E8AF7-9A24-4480-89D4-835E9467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5215-F941-4768-AA20-F83B552299D4}" type="datetime1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3A448-A99E-4BCD-B8E7-69E43586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1A010-1032-4AC7-8ED1-47CCF137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2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DE09C-7722-477A-9A25-22E1C4A8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EF490-F965-43A2-928F-29E8D2D3A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F0100-31A6-4EB2-A2AA-673B7C0E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EB41-D0A9-491F-AAD2-BC5B7A07E7AE}" type="datetime1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C6395-8F53-4075-ACDC-4A0ABAAC8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83C72-9050-44F3-ADA2-ABF11A39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6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823721-9317-4550-B1FC-BAEFA62EF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24B706-EAE3-4D69-99B6-46CBDD829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06255-A149-49E7-81BC-D7B4B1A0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8C38-30E0-431C-8782-3B87A707E153}" type="datetime1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2C7F0-7D6D-4C49-BFA9-095E2544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415F6-C58B-48FC-8CA0-1BA2B6DF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809D7-17F7-4D7C-BF9A-9C74211E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1E27C-480A-4F11-8857-0E9ABAAF2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9C251-D8A3-48F0-BEF5-6CF3C0E9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6282-82AA-49C3-B9A3-ADEAAC9B4862}" type="datetime1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9288D-52AD-44D8-9EB5-CDA41A96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D6371-25C8-4959-8DB6-C75A2516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FADF-56CD-4D23-BF97-61155904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CB516-A05F-4E6D-BA67-27E789071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AD1FD-E120-42E4-91CC-EBAC50DA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D9C-2748-4C7D-B22C-23CCB534DEBD}" type="datetime1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A1653-D1B5-446D-AE4D-C70580E9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B0A56-8084-4C76-906D-69BF66DD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7D7E-1157-46A4-9130-126BA6B6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4F605-49EE-4C13-ACB1-8DEA58D44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B73AD-29DC-45D0-9AE3-155634C20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36C51-4E55-4DF0-A9C7-F9CDD30B1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3150-C9CD-447E-A49F-E81010473495}" type="datetime1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719D1-06A7-458F-87A4-B4F46A3D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341C0-B8C1-4E2C-B399-8AAFDCFF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4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2F92-1448-40BC-97DB-DEEAB9996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F0803-3146-4562-A07F-D33311627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967E6-037C-475B-9341-D566CFC6B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A51330-388E-4378-854D-241BED4FB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10C427-6D9F-4F15-803A-84E0A6DBD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C45466-3EA1-484C-8A0F-E19E985E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7316-CBA2-4FA0-9CBE-9666507C9F77}" type="datetime1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CE1A52-F02C-4BDC-A6C4-316519A0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93C5B7-26DE-46BD-9389-C57B75E3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3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A595-1E45-4AC1-A8FB-95C7957FE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3129C-BAB9-4804-A64D-57A5992B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7AF3-0A9B-48FA-B63B-4172B209E41A}" type="datetime1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AB962-250F-488E-B951-62397FFB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2C511-8E3A-483F-9FB9-4CE73C2C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0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1771B-D962-486E-9E02-B01BC6414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7ED6-E320-4C74-A471-BB9344EDDCAF}" type="datetime1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D9BD79-BC1E-4CA7-BBC2-323862D5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EF684-1D08-45ED-892A-B2DA6AF6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3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A076B-3293-47A1-973B-03808FB7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A8FEC-D70D-440A-BCDD-F3D4FFB66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96901-4274-44C2-B6A3-715564E5C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47121-F46A-4B51-8556-99158EB8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D040-87BB-4BB1-971F-02861EE28B41}" type="datetime1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3647F-7B2B-47A8-907D-AFF7160FA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6302E-2B55-4E3D-9086-0EC12F2F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4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20696-25B3-4644-AB44-0F54037A4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B47DED-872A-45A1-A466-D3B3163B0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850F4-1927-47E5-BBE5-ED19C3A30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B32D7-8219-43D7-8A5C-E48CF46A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61C0-E400-4798-AE68-7D3ECACAA493}" type="datetime1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6C008-045B-4F9A-AD16-9621FB4B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9662B-D39A-4A39-A861-C3B6AD04D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9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620433-4DE3-4145-B3D1-D8A4D0D6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DBAF6-836E-4009-95C6-CAF9527E6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F8EF8-EF60-40C6-B6AE-CC68FF9FF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DCEFB-0752-4350-8028-4032F39ADF1D}" type="datetime1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4FFDD-80BD-4766-B1DC-9804EF8BA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DA053-1281-4F2F-ACF4-63B396D5D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FE54B-0D6F-4798-A733-40155BDAB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6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mpl-x.is.tue.mpg.de/" TargetMode="External"/><Relationship Id="rId2" Type="http://schemas.openxmlformats.org/officeDocument/2006/relationships/hyperlink" Target="https://github.com/vchoutas/smplify-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s.is.tuebingen.mpg.de/uploads_file/attachment/attachment/497/SMPL-X.pdf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49.png"/><Relationship Id="rId7" Type="http://schemas.openxmlformats.org/officeDocument/2006/relationships/image" Target="../media/image7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E5A7F-BF1C-496E-89FF-E599562F2C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latin typeface="Arial" panose="020B0604020202020204" pitchFamily="34" charset="0"/>
              </a:rPr>
              <a:t>Expressive Body Capture: 3D Hands, Face, and Body from a Single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A25EB-D683-449F-B45C-AB3E36F919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Thai Thanh Tuan</a:t>
            </a:r>
            <a:r>
              <a:rPr lang="en-US" altLang="ko-KR" dirty="0"/>
              <a:t>, </a:t>
            </a:r>
            <a:r>
              <a:rPr lang="en-US" altLang="ko-KR" dirty="0" err="1"/>
              <a:t>YoungSik</a:t>
            </a:r>
            <a:r>
              <a:rPr lang="en-US" altLang="ko-KR" dirty="0"/>
              <a:t> Yun</a:t>
            </a:r>
            <a:endParaRPr lang="en-US" dirty="0"/>
          </a:p>
          <a:p>
            <a:r>
              <a:rPr lang="en-US" altLang="ko-KR" dirty="0"/>
              <a:t>corrected</a:t>
            </a:r>
            <a:r>
              <a:rPr lang="en-US" dirty="0"/>
              <a:t>: </a:t>
            </a:r>
            <a:r>
              <a:rPr lang="en-US" altLang="ko-KR" dirty="0"/>
              <a:t>27</a:t>
            </a:r>
            <a:r>
              <a:rPr lang="en-US" baseline="30000" dirty="0"/>
              <a:t>th</a:t>
            </a:r>
            <a:r>
              <a:rPr lang="en-US" dirty="0"/>
              <a:t>  July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99505-C99A-4601-90FB-72EC42E1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FCE424-237F-4FE7-8382-6DED2B492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046" y="4412647"/>
            <a:ext cx="3151908" cy="230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70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444E-50B4-4679-949F-294ED57E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model: SMPL-X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A8B22-D2E4-4572-8720-8FE250AF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3B2147-DB71-4E06-AF92-206ED99CC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7" y="1476045"/>
            <a:ext cx="7089542" cy="12026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AECA1C-042A-42D2-9E2F-4DC6130D6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99" y="3873068"/>
            <a:ext cx="3429000" cy="4857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74CE5F-410D-4ED1-B9CD-275F626D6DB7}"/>
              </a:ext>
            </a:extLst>
          </p:cNvPr>
          <p:cNvSpPr txBox="1"/>
          <p:nvPr/>
        </p:nvSpPr>
        <p:spPr>
          <a:xfrm>
            <a:off x="238299" y="3273487"/>
            <a:ext cx="3236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the shape blend shape function</a:t>
            </a:r>
            <a:r>
              <a:rPr lang="en-US" dirty="0"/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1F0671-FA5D-4D84-B52B-A1791EB64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7" y="4425951"/>
            <a:ext cx="3819525" cy="3524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21F6320-26D8-48A4-9361-8C84856AD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7" y="5368580"/>
            <a:ext cx="1495425" cy="342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64068E-B4C7-49E2-92C3-E5B0272683C9}"/>
              </a:ext>
            </a:extLst>
          </p:cNvPr>
          <p:cNvSpPr txBox="1"/>
          <p:nvPr/>
        </p:nvSpPr>
        <p:spPr>
          <a:xfrm>
            <a:off x="1585912" y="5327550"/>
            <a:ext cx="35347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Orthonormal principle components of vertex displacements capturing shape variations due to different person identity</a:t>
            </a:r>
            <a:r>
              <a:rPr lang="en-US" dirty="0"/>
              <a:t>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37A0B8D-6529-45CD-B173-A1214E76DD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207" y="4836133"/>
            <a:ext cx="3981450" cy="4381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D617FDE-A9DF-4268-89FA-B11A6C7C00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6901" y="3958793"/>
            <a:ext cx="3228975" cy="4000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BB15C75-A086-49FB-8C94-381E67F2CD6E}"/>
              </a:ext>
            </a:extLst>
          </p:cNvPr>
          <p:cNvSpPr txBox="1"/>
          <p:nvPr/>
        </p:nvSpPr>
        <p:spPr>
          <a:xfrm>
            <a:off x="4860176" y="3309935"/>
            <a:ext cx="3236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the pose blend shape function</a:t>
            </a:r>
            <a:r>
              <a:rPr lang="en-US" dirty="0"/>
              <a:t>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736757D-1C07-494E-99CC-1C0D5B7F54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6901" y="4283076"/>
            <a:ext cx="4991100" cy="9906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0727C03-C13A-47E0-B5E3-38602D5F4D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6901" y="5307177"/>
            <a:ext cx="2105025" cy="3238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6A1BD1B-05BC-4266-890D-04DFD0D6DB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89818" y="3480894"/>
            <a:ext cx="371475" cy="32385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7A8292B-1198-4EAA-9A6E-72043363215D}"/>
              </a:ext>
            </a:extLst>
          </p:cNvPr>
          <p:cNvSpPr txBox="1"/>
          <p:nvPr/>
        </p:nvSpPr>
        <p:spPr>
          <a:xfrm>
            <a:off x="9947733" y="3272457"/>
            <a:ext cx="18135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the pose vector of the rest pose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C7F629-A92E-474F-979E-051FD7C40961}"/>
              </a:ext>
            </a:extLst>
          </p:cNvPr>
          <p:cNvCxnSpPr>
            <a:stCxn id="31" idx="2"/>
          </p:cNvCxnSpPr>
          <p:nvPr/>
        </p:nvCxnSpPr>
        <p:spPr>
          <a:xfrm flipH="1">
            <a:off x="9110749" y="3804744"/>
            <a:ext cx="364807" cy="76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C752298-AFC8-4FFF-A90C-E65783E2B014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856510" y="2413537"/>
            <a:ext cx="1352203" cy="85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A994E17-53BE-4A6C-BA00-EE14B3E8A57A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6478387" y="2413537"/>
            <a:ext cx="0" cy="896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224B03B8-762B-464F-A5E1-29CC4953C9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32543" y="5107152"/>
            <a:ext cx="3143250" cy="400050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51611A1-A212-4765-96D8-E48957F56DB4}"/>
              </a:ext>
            </a:extLst>
          </p:cNvPr>
          <p:cNvCxnSpPr>
            <a:cxnSpLocks/>
          </p:cNvCxnSpPr>
          <p:nvPr/>
        </p:nvCxnSpPr>
        <p:spPr>
          <a:xfrm flipH="1" flipV="1">
            <a:off x="7897091" y="5004830"/>
            <a:ext cx="904809" cy="32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DAB5A02D-F8D5-437B-9E53-18FB2DFCE1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23212" y="5726898"/>
            <a:ext cx="1695450" cy="39052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EAA778F-11A2-42DF-BB3F-F62C01D901DB}"/>
              </a:ext>
            </a:extLst>
          </p:cNvPr>
          <p:cNvSpPr txBox="1"/>
          <p:nvPr/>
        </p:nvSpPr>
        <p:spPr>
          <a:xfrm>
            <a:off x="6544888" y="5763719"/>
            <a:ext cx="609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Orthonormal principle components of vertex displacements</a:t>
            </a:r>
            <a:r>
              <a:rPr lang="en-US" dirty="0"/>
              <a:t> 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FFBAEFD1-21D8-44AC-A3B8-DC0AA4AF6AE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93091" y="6133051"/>
            <a:ext cx="3495675" cy="40957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EC31258F-1D9C-40B5-8967-5CE09255A7C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39813" y="400636"/>
            <a:ext cx="3314700" cy="44767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516B7D0-2480-403E-B323-E484ACE0525E}"/>
              </a:ext>
            </a:extLst>
          </p:cNvPr>
          <p:cNvSpPr txBox="1"/>
          <p:nvPr/>
        </p:nvSpPr>
        <p:spPr>
          <a:xfrm>
            <a:off x="7397203" y="-15571"/>
            <a:ext cx="3785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the expression blend shape function</a:t>
            </a:r>
            <a:r>
              <a:rPr lang="en-US" dirty="0"/>
              <a:t>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00C8F44-0502-4BCD-9CFF-0A83BDF95BFC}"/>
              </a:ext>
            </a:extLst>
          </p:cNvPr>
          <p:cNvSpPr txBox="1"/>
          <p:nvPr/>
        </p:nvSpPr>
        <p:spPr>
          <a:xfrm>
            <a:off x="9515302" y="1079868"/>
            <a:ext cx="23626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the expression blend shape function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A93DD60-9334-411F-A13F-9976DCE24CDE}"/>
              </a:ext>
            </a:extLst>
          </p:cNvPr>
          <p:cNvCxnSpPr>
            <a:cxnSpLocks/>
            <a:stCxn id="61" idx="1"/>
          </p:cNvCxnSpPr>
          <p:nvPr/>
        </p:nvCxnSpPr>
        <p:spPr>
          <a:xfrm flipH="1" flipV="1">
            <a:off x="8610600" y="757885"/>
            <a:ext cx="904702" cy="645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CC53728-A4B5-4E97-9F4E-2E7D5AFC688E}"/>
              </a:ext>
            </a:extLst>
          </p:cNvPr>
          <p:cNvSpPr txBox="1"/>
          <p:nvPr/>
        </p:nvSpPr>
        <p:spPr>
          <a:xfrm>
            <a:off x="7271389" y="1156883"/>
            <a:ext cx="1764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PCA coefficients</a:t>
            </a:r>
            <a:r>
              <a:rPr lang="en-US" dirty="0"/>
              <a:t> 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0EDFCBE-70FA-4C33-A25D-5E04879B1900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8153577" y="757887"/>
            <a:ext cx="48139" cy="398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45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499D8-D20A-48FE-91F0-2F64D645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6F678-97DA-4B4C-B264-D8D1E07D1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7" y="1476045"/>
            <a:ext cx="7089542" cy="12026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281ABD-4E0A-4004-B3CC-AD05C39D3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23" y="3219450"/>
            <a:ext cx="3552825" cy="419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3E2D42-70CE-4E8E-A0FA-92E37DCFDCB9}"/>
              </a:ext>
            </a:extLst>
          </p:cNvPr>
          <p:cNvSpPr txBox="1"/>
          <p:nvPr/>
        </p:nvSpPr>
        <p:spPr>
          <a:xfrm>
            <a:off x="0" y="4179265"/>
            <a:ext cx="2489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sparse linear regressor 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6A42AE-29D1-4907-A5A9-C0D06172F43E}"/>
              </a:ext>
            </a:extLst>
          </p:cNvPr>
          <p:cNvCxnSpPr>
            <a:stCxn id="9" idx="0"/>
          </p:cNvCxnSpPr>
          <p:nvPr/>
        </p:nvCxnSpPr>
        <p:spPr>
          <a:xfrm flipV="1">
            <a:off x="1244831" y="3638550"/>
            <a:ext cx="135082" cy="54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E00152C-634C-4766-9A15-1423FED2D301}"/>
              </a:ext>
            </a:extLst>
          </p:cNvPr>
          <p:cNvSpPr txBox="1"/>
          <p:nvPr/>
        </p:nvSpPr>
        <p:spPr>
          <a:xfrm>
            <a:off x="1571235" y="2616942"/>
            <a:ext cx="1836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3D joint locations</a:t>
            </a:r>
            <a:r>
              <a:rPr lang="en-US" dirty="0"/>
              <a:t>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ADB60F-0689-4893-BDDF-B7FF1C6AB893}"/>
              </a:ext>
            </a:extLst>
          </p:cNvPr>
          <p:cNvCxnSpPr>
            <a:cxnSpLocks/>
          </p:cNvCxnSpPr>
          <p:nvPr/>
        </p:nvCxnSpPr>
        <p:spPr>
          <a:xfrm flipH="1">
            <a:off x="515389" y="2926407"/>
            <a:ext cx="1055846" cy="291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26A81F-0790-4D0D-9977-77E372C4C6F8}"/>
              </a:ext>
            </a:extLst>
          </p:cNvPr>
          <p:cNvSpPr txBox="1"/>
          <p:nvPr/>
        </p:nvSpPr>
        <p:spPr>
          <a:xfrm>
            <a:off x="4671753" y="3261544"/>
            <a:ext cx="3059083" cy="377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linear blend skinning function</a:t>
            </a:r>
            <a:r>
              <a:rPr lang="en-US" dirty="0"/>
              <a:t>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2D6113-EA61-4353-BE6A-0A61B31A8051}"/>
              </a:ext>
            </a:extLst>
          </p:cNvPr>
          <p:cNvCxnSpPr>
            <a:cxnSpLocks/>
          </p:cNvCxnSpPr>
          <p:nvPr/>
        </p:nvCxnSpPr>
        <p:spPr>
          <a:xfrm flipH="1" flipV="1">
            <a:off x="2489662" y="1836533"/>
            <a:ext cx="3606338" cy="1446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7EC51256-19BC-4470-850B-680E2F33A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620" y="2902441"/>
            <a:ext cx="714375" cy="381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E5AEE6B-0D72-4424-9D1D-1B1C4DD76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2998" y="624988"/>
            <a:ext cx="3495675" cy="3810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5E145C-63B2-4329-BE7F-4151200729DF}"/>
              </a:ext>
            </a:extLst>
          </p:cNvPr>
          <p:cNvCxnSpPr>
            <a:stCxn id="23" idx="1"/>
          </p:cNvCxnSpPr>
          <p:nvPr/>
        </p:nvCxnSpPr>
        <p:spPr>
          <a:xfrm flipH="1">
            <a:off x="5602778" y="815488"/>
            <a:ext cx="380220" cy="660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9895223F-B9B6-46FC-90E3-A67418603A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8319" y="5003555"/>
            <a:ext cx="74961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03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53E52-2B25-4624-8F4C-98E045A36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SMPL-X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939D5-A8D6-4F80-80EC-17ED39BB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7977C6-442C-4603-AD0E-B51AFC4F566B}"/>
              </a:ext>
            </a:extLst>
          </p:cNvPr>
          <p:cNvSpPr/>
          <p:nvPr/>
        </p:nvSpPr>
        <p:spPr>
          <a:xfrm>
            <a:off x="272935" y="3162576"/>
            <a:ext cx="1130530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3D Template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E8031F-0207-4F76-AA4B-8C58290D0278}"/>
              </a:ext>
            </a:extLst>
          </p:cNvPr>
          <p:cNvSpPr/>
          <p:nvPr/>
        </p:nvSpPr>
        <p:spPr>
          <a:xfrm>
            <a:off x="0" y="5083351"/>
            <a:ext cx="1130530" cy="8977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Artist designed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2DF5BA-E60C-4E9B-9178-A7F04BB4208D}"/>
              </a:ext>
            </a:extLst>
          </p:cNvPr>
          <p:cNvSpPr/>
          <p:nvPr/>
        </p:nvSpPr>
        <p:spPr>
          <a:xfrm>
            <a:off x="1229587" y="5083351"/>
            <a:ext cx="1791396" cy="14438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and hands match the templates of FLAME[43] and MANO[68]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75C9E9-6004-452A-819B-41E3E8D5C930}"/>
              </a:ext>
            </a:extLst>
          </p:cNvPr>
          <p:cNvSpPr/>
          <p:nvPr/>
        </p:nvSpPr>
        <p:spPr>
          <a:xfrm>
            <a:off x="2125286" y="1777554"/>
            <a:ext cx="1791395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Four datasets of 3D human scans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78ED99-612E-4717-BA40-FA1ACCC18AFE}"/>
              </a:ext>
            </a:extLst>
          </p:cNvPr>
          <p:cNvSpPr/>
          <p:nvPr/>
        </p:nvSpPr>
        <p:spPr>
          <a:xfrm>
            <a:off x="2125285" y="3151794"/>
            <a:ext cx="1791395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Fitting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How???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D7798D0-F0AC-45B8-98F1-3B1EEA50A711}"/>
              </a:ext>
            </a:extLst>
          </p:cNvPr>
          <p:cNvSpPr/>
          <p:nvPr/>
        </p:nvSpPr>
        <p:spPr>
          <a:xfrm>
            <a:off x="1560020" y="3429000"/>
            <a:ext cx="329739" cy="262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1C8D228-8B8E-4977-8041-10759B9C0719}"/>
              </a:ext>
            </a:extLst>
          </p:cNvPr>
          <p:cNvSpPr/>
          <p:nvPr/>
        </p:nvSpPr>
        <p:spPr>
          <a:xfrm rot="5400000">
            <a:off x="2859582" y="2810265"/>
            <a:ext cx="344282" cy="202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A010B7-9C18-452A-9149-5167805A6EEB}"/>
              </a:ext>
            </a:extLst>
          </p:cNvPr>
          <p:cNvSpPr/>
          <p:nvPr/>
        </p:nvSpPr>
        <p:spPr>
          <a:xfrm>
            <a:off x="4475709" y="3151794"/>
            <a:ext cx="1791395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3D alignment</a:t>
            </a:r>
            <a:r>
              <a:rPr lang="en-US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Training data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5A9076B-6D38-4E69-A5FF-24E4DB9B61A2}"/>
              </a:ext>
            </a:extLst>
          </p:cNvPr>
          <p:cNvSpPr/>
          <p:nvPr/>
        </p:nvSpPr>
        <p:spPr>
          <a:xfrm>
            <a:off x="4046219" y="3494866"/>
            <a:ext cx="299951" cy="262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5FF9E5-C861-4CE1-8665-57D7E4604A73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130530" y="4121187"/>
            <a:ext cx="994755" cy="96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2055BD-5233-4CA2-9361-E44294245AC8}"/>
              </a:ext>
            </a:extLst>
          </p:cNvPr>
          <p:cNvCxnSpPr>
            <a:cxnSpLocks/>
          </p:cNvCxnSpPr>
          <p:nvPr/>
        </p:nvCxnSpPr>
        <p:spPr>
          <a:xfrm flipV="1">
            <a:off x="538943" y="4121187"/>
            <a:ext cx="299257" cy="1023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C00156E-F7D5-4512-8A92-FE82207BBA1B}"/>
              </a:ext>
            </a:extLst>
          </p:cNvPr>
          <p:cNvSpPr/>
          <p:nvPr/>
        </p:nvSpPr>
        <p:spPr>
          <a:xfrm>
            <a:off x="8648442" y="1945108"/>
            <a:ext cx="1791395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body shape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56D0DBF-E585-4FFF-98E4-C7265E7C8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176" y="4416301"/>
            <a:ext cx="1447800" cy="381000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992BC45A-6877-4A44-87C1-14615A8C1659}"/>
              </a:ext>
            </a:extLst>
          </p:cNvPr>
          <p:cNvSpPr/>
          <p:nvPr/>
        </p:nvSpPr>
        <p:spPr>
          <a:xfrm rot="18832947">
            <a:off x="5918508" y="2811023"/>
            <a:ext cx="299951" cy="262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49ECC2-C453-4E58-AFF9-168D90FE9C4E}"/>
              </a:ext>
            </a:extLst>
          </p:cNvPr>
          <p:cNvSpPr/>
          <p:nvPr/>
        </p:nvSpPr>
        <p:spPr>
          <a:xfrm>
            <a:off x="6267104" y="1700992"/>
            <a:ext cx="1791395" cy="1312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3800 alignments in A-pose</a:t>
            </a:r>
            <a:r>
              <a:rPr lang="en-US" dirty="0">
                <a:solidFill>
                  <a:schemeClr val="bg1"/>
                </a:solidFill>
              </a:rPr>
              <a:t>, variations across identities[67]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60328E-FF33-4DF6-BCF8-8A211D45C55B}"/>
              </a:ext>
            </a:extLst>
          </p:cNvPr>
          <p:cNvSpPr/>
          <p:nvPr/>
        </p:nvSpPr>
        <p:spPr>
          <a:xfrm>
            <a:off x="6267104" y="4187744"/>
            <a:ext cx="1791395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1786 alignments in diverse poses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E3FF2D0-1124-4524-8C39-B699FA4ED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175" y="2171567"/>
            <a:ext cx="476250" cy="371475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92BB0582-A72B-4FAF-ABD7-139C661BE494}"/>
              </a:ext>
            </a:extLst>
          </p:cNvPr>
          <p:cNvSpPr/>
          <p:nvPr/>
        </p:nvSpPr>
        <p:spPr>
          <a:xfrm>
            <a:off x="8160673" y="2330041"/>
            <a:ext cx="299951" cy="262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960BA3C-958B-4B92-A990-421618E97D2B}"/>
              </a:ext>
            </a:extLst>
          </p:cNvPr>
          <p:cNvSpPr/>
          <p:nvPr/>
        </p:nvSpPr>
        <p:spPr>
          <a:xfrm>
            <a:off x="10559201" y="2330111"/>
            <a:ext cx="299951" cy="262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4B593D-EEEE-4A37-B36E-054F7E8FB301}"/>
              </a:ext>
            </a:extLst>
          </p:cNvPr>
          <p:cNvSpPr/>
          <p:nvPr/>
        </p:nvSpPr>
        <p:spPr>
          <a:xfrm>
            <a:off x="8657968" y="4121187"/>
            <a:ext cx="1791395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body pose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11028634-5332-4969-AFDC-AE4829CE6558}"/>
              </a:ext>
            </a:extLst>
          </p:cNvPr>
          <p:cNvSpPr/>
          <p:nvPr/>
        </p:nvSpPr>
        <p:spPr>
          <a:xfrm>
            <a:off x="10480844" y="4438741"/>
            <a:ext cx="299951" cy="262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0A94D02-7C1A-4104-8A6C-D2C6A68C1DA2}"/>
              </a:ext>
            </a:extLst>
          </p:cNvPr>
          <p:cNvSpPr/>
          <p:nvPr/>
        </p:nvSpPr>
        <p:spPr>
          <a:xfrm>
            <a:off x="8160673" y="4518886"/>
            <a:ext cx="299951" cy="262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8CA30243-860C-47D5-9FEF-3ED92C1FA65D}"/>
              </a:ext>
            </a:extLst>
          </p:cNvPr>
          <p:cNvSpPr/>
          <p:nvPr/>
        </p:nvSpPr>
        <p:spPr>
          <a:xfrm rot="2540556">
            <a:off x="5890565" y="4179336"/>
            <a:ext cx="299951" cy="262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0B0616A-F00C-403D-9503-045D23A083BA}"/>
              </a:ext>
            </a:extLst>
          </p:cNvPr>
          <p:cNvSpPr/>
          <p:nvPr/>
        </p:nvSpPr>
        <p:spPr>
          <a:xfrm>
            <a:off x="3450472" y="5510673"/>
            <a:ext cx="1791395" cy="1210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Limited resolution for the hands and face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B99943-C892-42F1-9062-CE19C00B61B7}"/>
              </a:ext>
            </a:extLst>
          </p:cNvPr>
          <p:cNvSpPr/>
          <p:nvPr/>
        </p:nvSpPr>
        <p:spPr>
          <a:xfrm>
            <a:off x="5671356" y="5510673"/>
            <a:ext cx="6153803" cy="49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 pose space and pose corrective blend shapes of MANO(1500 hands)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1407B9-7EA6-4A7E-BFA3-F745F1460C00}"/>
              </a:ext>
            </a:extLst>
          </p:cNvPr>
          <p:cNvSpPr/>
          <p:nvPr/>
        </p:nvSpPr>
        <p:spPr>
          <a:xfrm>
            <a:off x="5671356" y="6174043"/>
            <a:ext cx="6153803" cy="49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  the expression space of FLAME (3800 head)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1A9B082-C5A6-4666-8DDC-858C1BA8B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5392" y="6285983"/>
            <a:ext cx="228600" cy="295275"/>
          </a:xfrm>
          <a:prstGeom prst="rect">
            <a:avLst/>
          </a:prstGeom>
        </p:spPr>
      </p:pic>
      <p:sp>
        <p:nvSpPr>
          <p:cNvPr id="42" name="Arrow: Right 41">
            <a:extLst>
              <a:ext uri="{FF2B5EF4-FFF2-40B4-BE49-F238E27FC236}">
                <a16:creationId xmlns:a16="http://schemas.microsoft.com/office/drawing/2014/main" id="{8A819236-A9A0-4C86-B813-E9E7865F5391}"/>
              </a:ext>
            </a:extLst>
          </p:cNvPr>
          <p:cNvSpPr/>
          <p:nvPr/>
        </p:nvSpPr>
        <p:spPr>
          <a:xfrm>
            <a:off x="5290011" y="5977527"/>
            <a:ext cx="299951" cy="262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02CF24F1-957B-4B80-B69E-DE9B0D475ED1}"/>
              </a:ext>
            </a:extLst>
          </p:cNvPr>
          <p:cNvSpPr/>
          <p:nvPr/>
        </p:nvSpPr>
        <p:spPr>
          <a:xfrm>
            <a:off x="5589962" y="5414125"/>
            <a:ext cx="81394" cy="13073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8AAB88-ACA7-4BFE-B795-B0798F184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9896" y="2226441"/>
            <a:ext cx="390525" cy="3143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DAF8CD9-CB5F-4D33-9895-0B95C2759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4232" y="6275182"/>
            <a:ext cx="390525" cy="3143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BE12782-55E0-42BC-9634-56F83FD8F6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97883" y="5604804"/>
            <a:ext cx="361950" cy="2952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15F30C3-F5D7-4BD0-8B66-5D6D8AB23A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97883" y="4072729"/>
            <a:ext cx="409575" cy="28575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15D3B27-8028-4401-8247-2139B27F7E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38996" y="827881"/>
            <a:ext cx="37814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60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09FC9-D534-4352-A838-FD9927EF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MANO PCA pose 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20B8B-8C7E-4A80-8FF5-DDA1823A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CA0973-1D70-47B6-BB91-3833B6493365}"/>
              </a:ext>
            </a:extLst>
          </p:cNvPr>
          <p:cNvSpPr/>
          <p:nvPr/>
        </p:nvSpPr>
        <p:spPr>
          <a:xfrm>
            <a:off x="386441" y="3467440"/>
            <a:ext cx="1567543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Finger joints: 30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74643-3EE7-48B1-85A6-D9E3C0BDA3B7}"/>
              </a:ext>
            </a:extLst>
          </p:cNvPr>
          <p:cNvSpPr/>
          <p:nvPr/>
        </p:nvSpPr>
        <p:spPr>
          <a:xfrm>
            <a:off x="2558141" y="3467440"/>
            <a:ext cx="1567543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Finger pose parameters: 90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E39D6-4F91-496E-8AB5-BFD6BA95A146}"/>
              </a:ext>
            </a:extLst>
          </p:cNvPr>
          <p:cNvSpPr/>
          <p:nvPr/>
        </p:nvSpPr>
        <p:spPr>
          <a:xfrm>
            <a:off x="2558140" y="5812971"/>
            <a:ext cx="1567543" cy="679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3DoF / joint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F1B830-AB48-4D96-9085-BF52847B8FCA}"/>
              </a:ext>
            </a:extLst>
          </p:cNvPr>
          <p:cNvSpPr/>
          <p:nvPr/>
        </p:nvSpPr>
        <p:spPr>
          <a:xfrm>
            <a:off x="4942111" y="3828879"/>
            <a:ext cx="1567543" cy="793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F4D162-7E59-47A1-927B-8B1A71B3556A}"/>
              </a:ext>
            </a:extLst>
          </p:cNvPr>
          <p:cNvSpPr/>
          <p:nvPr/>
        </p:nvSpPr>
        <p:spPr>
          <a:xfrm>
            <a:off x="7326081" y="3429000"/>
            <a:ext cx="3205848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088E71-E0B1-4927-A54D-5B946B49C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177" y="3896518"/>
            <a:ext cx="2705100" cy="3905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45F9B14-909F-42F7-A49C-ECB1CBD5D097}"/>
              </a:ext>
            </a:extLst>
          </p:cNvPr>
          <p:cNvSpPr/>
          <p:nvPr/>
        </p:nvSpPr>
        <p:spPr>
          <a:xfrm>
            <a:off x="9982200" y="845117"/>
            <a:ext cx="1431472" cy="801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Principal components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89CACC-66FC-438D-B805-6D22F337F746}"/>
              </a:ext>
            </a:extLst>
          </p:cNvPr>
          <p:cNvSpPr/>
          <p:nvPr/>
        </p:nvSpPr>
        <p:spPr>
          <a:xfrm>
            <a:off x="8109852" y="866548"/>
            <a:ext cx="1431472" cy="801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PCA coefficients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089933-7107-4E88-9946-495D5F65967B}"/>
              </a:ext>
            </a:extLst>
          </p:cNvPr>
          <p:cNvCxnSpPr>
            <a:cxnSpLocks/>
          </p:cNvCxnSpPr>
          <p:nvPr/>
        </p:nvCxnSpPr>
        <p:spPr>
          <a:xfrm>
            <a:off x="8893624" y="1690688"/>
            <a:ext cx="647700" cy="202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AC18A2-2A00-44AF-8D9E-1A8E2B9BF8F6}"/>
              </a:ext>
            </a:extLst>
          </p:cNvPr>
          <p:cNvCxnSpPr>
            <a:cxnSpLocks/>
          </p:cNvCxnSpPr>
          <p:nvPr/>
        </p:nvCxnSpPr>
        <p:spPr>
          <a:xfrm flipH="1">
            <a:off x="10237329" y="1667669"/>
            <a:ext cx="128588" cy="2049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8F0EFB-D8AF-40C1-80BD-D5CCCA0C7DA2}"/>
              </a:ext>
            </a:extLst>
          </p:cNvPr>
          <p:cNvSpPr/>
          <p:nvPr/>
        </p:nvSpPr>
        <p:spPr>
          <a:xfrm>
            <a:off x="4942111" y="5166745"/>
            <a:ext cx="1567543" cy="1554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Trained on large dataset of 3D articulated human hands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4ACA0EF-F528-474B-817E-028E784080DF}"/>
              </a:ext>
            </a:extLst>
          </p:cNvPr>
          <p:cNvSpPr/>
          <p:nvPr/>
        </p:nvSpPr>
        <p:spPr>
          <a:xfrm>
            <a:off x="4308018" y="4016715"/>
            <a:ext cx="451759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BF5923A-339F-4DB7-AAA2-F9C3BE1D5AF3}"/>
              </a:ext>
            </a:extLst>
          </p:cNvPr>
          <p:cNvSpPr/>
          <p:nvPr/>
        </p:nvSpPr>
        <p:spPr>
          <a:xfrm>
            <a:off x="2015215" y="4016715"/>
            <a:ext cx="451759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C59CB75-E38F-4830-A569-C4AD34FCD9D3}"/>
              </a:ext>
            </a:extLst>
          </p:cNvPr>
          <p:cNvSpPr/>
          <p:nvPr/>
        </p:nvSpPr>
        <p:spPr>
          <a:xfrm>
            <a:off x="6747774" y="3967842"/>
            <a:ext cx="451759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18EF2F-13BE-4D39-8F24-3A990F8B9F49}"/>
              </a:ext>
            </a:extLst>
          </p:cNvPr>
          <p:cNvCxnSpPr>
            <a:cxnSpLocks/>
          </p:cNvCxnSpPr>
          <p:nvPr/>
        </p:nvCxnSpPr>
        <p:spPr>
          <a:xfrm flipV="1">
            <a:off x="3257551" y="4914900"/>
            <a:ext cx="0" cy="793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F96E8A-7917-449E-8C2F-84CCFF277C0C}"/>
              </a:ext>
            </a:extLst>
          </p:cNvPr>
          <p:cNvCxnSpPr>
            <a:cxnSpLocks/>
          </p:cNvCxnSpPr>
          <p:nvPr/>
        </p:nvCxnSpPr>
        <p:spPr>
          <a:xfrm flipV="1">
            <a:off x="5725882" y="4793003"/>
            <a:ext cx="0" cy="37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7C5B848-0B89-4705-8D75-5BA1D7F09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775" y="4360636"/>
            <a:ext cx="18764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98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9FDE-115E-499D-AB51-A0C5F4F49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SMPLify</a:t>
            </a:r>
            <a:r>
              <a:rPr lang="en-US" dirty="0"/>
              <a:t>-X: SMPL-X from a single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C17AF-17AF-4362-96CC-8415EEF2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48E99E-8411-41F8-B880-8B9777BF1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943" y="3144044"/>
            <a:ext cx="7239000" cy="857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5888EC-56BE-47E9-8201-F40D9E90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19" y="6333126"/>
            <a:ext cx="2038350" cy="390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759B5D-223C-4FCE-B0B0-1D0077C6ACF1}"/>
              </a:ext>
            </a:extLst>
          </p:cNvPr>
          <p:cNvSpPr txBox="1"/>
          <p:nvPr/>
        </p:nvSpPr>
        <p:spPr>
          <a:xfrm>
            <a:off x="2746769" y="6356350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the pose vectors for the body,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face and the two hands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7D1435-C03D-4FA4-A916-E110469AB434}"/>
              </a:ext>
            </a:extLst>
          </p:cNvPr>
          <p:cNvSpPr txBox="1"/>
          <p:nvPr/>
        </p:nvSpPr>
        <p:spPr>
          <a:xfrm>
            <a:off x="68201" y="1342047"/>
            <a:ext cx="4415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the full set of optimizable pose parameters</a:t>
            </a:r>
            <a:r>
              <a:rPr lang="en-US" dirty="0"/>
              <a:t>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91B716-E542-41CB-A595-7B25F2135BD5}"/>
              </a:ext>
            </a:extLst>
          </p:cNvPr>
          <p:cNvCxnSpPr/>
          <p:nvPr/>
        </p:nvCxnSpPr>
        <p:spPr>
          <a:xfrm>
            <a:off x="2955471" y="1926771"/>
            <a:ext cx="0" cy="121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55D89399-51D3-4476-877D-DF078203C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19" y="5758907"/>
            <a:ext cx="733425" cy="4191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7200F62-A1F9-46C9-A6DE-814EA16CAC5C}"/>
              </a:ext>
            </a:extLst>
          </p:cNvPr>
          <p:cNvSpPr txBox="1"/>
          <p:nvPr/>
        </p:nvSpPr>
        <p:spPr>
          <a:xfrm>
            <a:off x="1477904" y="5795874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The body pose parameters are a function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B304248-54AC-41B1-A272-8BD616CB1F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298" y="5758907"/>
            <a:ext cx="1228725" cy="3143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1DC228A-1BD2-479C-91C0-D03C2D86B2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3718" y="1416968"/>
            <a:ext cx="4276725" cy="3429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9713CE-1FA3-40DD-8BAE-E969EFA90BC1}"/>
              </a:ext>
            </a:extLst>
          </p:cNvPr>
          <p:cNvCxnSpPr>
            <a:cxnSpLocks/>
          </p:cNvCxnSpPr>
          <p:nvPr/>
        </p:nvCxnSpPr>
        <p:spPr>
          <a:xfrm flipH="1">
            <a:off x="4147457" y="1821893"/>
            <a:ext cx="585787" cy="1230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8E65515-3F5E-45B4-A80B-D3B481FE1057}"/>
              </a:ext>
            </a:extLst>
          </p:cNvPr>
          <p:cNvSpPr txBox="1"/>
          <p:nvPr/>
        </p:nvSpPr>
        <p:spPr>
          <a:xfrm>
            <a:off x="8923563" y="2643507"/>
            <a:ext cx="2437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priors for the hand pose</a:t>
            </a:r>
            <a:r>
              <a:rPr lang="en-US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D6AB3E-6B06-4121-AAAD-7FFB77DC46FB}"/>
              </a:ext>
            </a:extLst>
          </p:cNvPr>
          <p:cNvSpPr txBox="1"/>
          <p:nvPr/>
        </p:nvSpPr>
        <p:spPr>
          <a:xfrm>
            <a:off x="5476194" y="2494482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priors for the facial pose</a:t>
            </a:r>
            <a:r>
              <a:rPr lang="en-US" dirty="0"/>
              <a:t>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94BDFC-5C4E-40AC-A408-15D053067D48}"/>
              </a:ext>
            </a:extLst>
          </p:cNvPr>
          <p:cNvCxnSpPr>
            <a:stCxn id="27" idx="2"/>
          </p:cNvCxnSpPr>
          <p:nvPr/>
        </p:nvCxnSpPr>
        <p:spPr>
          <a:xfrm>
            <a:off x="6847794" y="2863814"/>
            <a:ext cx="0" cy="280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1A5D37-79A9-442C-AC34-124A01F77E53}"/>
              </a:ext>
            </a:extLst>
          </p:cNvPr>
          <p:cNvCxnSpPr>
            <a:cxnSpLocks/>
          </p:cNvCxnSpPr>
          <p:nvPr/>
        </p:nvCxnSpPr>
        <p:spPr>
          <a:xfrm flipH="1">
            <a:off x="8219394" y="2853912"/>
            <a:ext cx="704169" cy="22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5FD420E-3DF3-457A-86C8-160E0570B67D}"/>
              </a:ext>
            </a:extLst>
          </p:cNvPr>
          <p:cNvSpPr txBox="1"/>
          <p:nvPr/>
        </p:nvSpPr>
        <p:spPr>
          <a:xfrm>
            <a:off x="4957760" y="4329366"/>
            <a:ext cx="15144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priors for the body shape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0AD65C-5EA5-4E11-91D0-C1F0CE074A9F}"/>
              </a:ext>
            </a:extLst>
          </p:cNvPr>
          <p:cNvCxnSpPr>
            <a:cxnSpLocks/>
          </p:cNvCxnSpPr>
          <p:nvPr/>
        </p:nvCxnSpPr>
        <p:spPr>
          <a:xfrm flipH="1" flipV="1">
            <a:off x="5606482" y="3982526"/>
            <a:ext cx="1" cy="355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604DE79-C379-4BF1-A68C-93A9476595C8}"/>
              </a:ext>
            </a:extLst>
          </p:cNvPr>
          <p:cNvSpPr txBox="1"/>
          <p:nvPr/>
        </p:nvSpPr>
        <p:spPr>
          <a:xfrm>
            <a:off x="6715974" y="4329366"/>
            <a:ext cx="1894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Facial expressions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8837447-4044-4C27-B6E3-BF3D2E1C73BB}"/>
              </a:ext>
            </a:extLst>
          </p:cNvPr>
          <p:cNvCxnSpPr>
            <a:cxnSpLocks/>
          </p:cNvCxnSpPr>
          <p:nvPr/>
        </p:nvCxnSpPr>
        <p:spPr>
          <a:xfrm flipH="1" flipV="1">
            <a:off x="6847794" y="4001294"/>
            <a:ext cx="516904" cy="33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BAF21AAD-763D-4C90-91CD-66669F294E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6247" y="4957340"/>
            <a:ext cx="2028825" cy="4381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EFF5DE3-AC57-4FDB-B06E-DE534082F3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01" y="5037258"/>
            <a:ext cx="4819650" cy="40005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3AE1837-96DB-4E4E-AD89-38BA8D298A42}"/>
              </a:ext>
            </a:extLst>
          </p:cNvPr>
          <p:cNvSpPr txBox="1"/>
          <p:nvPr/>
        </p:nvSpPr>
        <p:spPr>
          <a:xfrm>
            <a:off x="80961" y="4394979"/>
            <a:ext cx="32663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priors for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for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 unnatural bending only for elbows and knees.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1B6A145-F208-4A4E-AA91-E77842EAE98F}"/>
              </a:ext>
            </a:extLst>
          </p:cNvPr>
          <p:cNvCxnSpPr>
            <a:cxnSpLocks/>
          </p:cNvCxnSpPr>
          <p:nvPr/>
        </p:nvCxnSpPr>
        <p:spPr>
          <a:xfrm flipV="1">
            <a:off x="3141458" y="3933742"/>
            <a:ext cx="1385806" cy="52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C7F8C466-49FD-4829-B844-55492E611B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86541" y="1988017"/>
            <a:ext cx="1019175" cy="35242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6CF7594-84B4-4E64-9922-706A445F7EA9}"/>
              </a:ext>
            </a:extLst>
          </p:cNvPr>
          <p:cNvSpPr txBox="1"/>
          <p:nvPr/>
        </p:nvSpPr>
        <p:spPr>
          <a:xfrm>
            <a:off x="6305716" y="1995496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VAE-based body pose prior</a:t>
            </a:r>
            <a:r>
              <a:rPr lang="en-US" dirty="0"/>
              <a:t>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9A949A0-D0CA-41B7-A152-09BDBAB86038}"/>
              </a:ext>
            </a:extLst>
          </p:cNvPr>
          <p:cNvCxnSpPr>
            <a:cxnSpLocks/>
          </p:cNvCxnSpPr>
          <p:nvPr/>
        </p:nvCxnSpPr>
        <p:spPr>
          <a:xfrm flipH="1">
            <a:off x="5276676" y="2310095"/>
            <a:ext cx="160737" cy="92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2F865E6D-FB2B-4887-A78E-D2F73674AC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95130" y="4744581"/>
            <a:ext cx="1724025" cy="39052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7902E99-6AA9-4F35-B9D2-BCC8513F2C4F}"/>
              </a:ext>
            </a:extLst>
          </p:cNvPr>
          <p:cNvSpPr txBox="1"/>
          <p:nvPr/>
        </p:nvSpPr>
        <p:spPr>
          <a:xfrm>
            <a:off x="8673872" y="5141584"/>
            <a:ext cx="2936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an interpenetration penalty</a:t>
            </a:r>
            <a:r>
              <a:rPr lang="en-US" dirty="0"/>
              <a:t>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EEF3232-3C34-425F-B105-77FFDE991116}"/>
              </a:ext>
            </a:extLst>
          </p:cNvPr>
          <p:cNvCxnSpPr>
            <a:cxnSpLocks/>
          </p:cNvCxnSpPr>
          <p:nvPr/>
        </p:nvCxnSpPr>
        <p:spPr>
          <a:xfrm flipH="1" flipV="1">
            <a:off x="8219394" y="4049613"/>
            <a:ext cx="634944" cy="69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179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E9BC7-2FB4-4ABC-9953-B61D5FA6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9F9E1-4859-40EF-9344-E59E3A1CF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Re-projection loss to minimize the weighted robust distance between estimated 2D joints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0BE4F-9F9E-4C40-8C30-0E6F4DD9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410715-ACD1-49B2-B539-F88B03BBD234}"/>
              </a:ext>
            </a:extLst>
          </p:cNvPr>
          <p:cNvSpPr/>
          <p:nvPr/>
        </p:nvSpPr>
        <p:spPr>
          <a:xfrm>
            <a:off x="1143000" y="3595851"/>
            <a:ext cx="2090058" cy="1692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Estimated 2D joints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sz="1800" b="0" i="0" dirty="0" err="1">
                <a:solidFill>
                  <a:schemeClr val="bg1"/>
                </a:solidFill>
                <a:effectLst/>
                <a:latin typeface="NimbusRomNo9L-Regu"/>
              </a:rPr>
              <a:t>OpenPose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CF0010-4EEB-4F39-81A6-17A65BFEC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965" y="4615021"/>
            <a:ext cx="552450" cy="3619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CC31247-4DB5-4493-8618-82B3B09657E7}"/>
              </a:ext>
            </a:extLst>
          </p:cNvPr>
          <p:cNvSpPr/>
          <p:nvPr/>
        </p:nvSpPr>
        <p:spPr>
          <a:xfrm>
            <a:off x="6574292" y="2387536"/>
            <a:ext cx="2090058" cy="1208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3D joints of SMPL-X</a:t>
            </a:r>
          </a:p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584540-E244-4EB0-BFD4-BA26C0A20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758" y="3067386"/>
            <a:ext cx="1381125" cy="409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672681-7AFC-4514-9EB4-0EB6704F4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282" y="5558995"/>
            <a:ext cx="2619375" cy="4000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1C83ED-7B18-473B-841A-42C251CE92B2}"/>
              </a:ext>
            </a:extLst>
          </p:cNvPr>
          <p:cNvSpPr/>
          <p:nvPr/>
        </p:nvSpPr>
        <p:spPr>
          <a:xfrm>
            <a:off x="6574291" y="4049255"/>
            <a:ext cx="2090058" cy="942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Projected to 2D</a:t>
            </a:r>
          </a:p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80589F-2F22-4C67-A855-6E7F2AA9BBE8}"/>
              </a:ext>
            </a:extLst>
          </p:cNvPr>
          <p:cNvSpPr/>
          <p:nvPr/>
        </p:nvSpPr>
        <p:spPr>
          <a:xfrm>
            <a:off x="4005942" y="4049255"/>
            <a:ext cx="2090058" cy="71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distance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2A35865-9D42-416A-80B1-5CE1FA81B572}"/>
              </a:ext>
            </a:extLst>
          </p:cNvPr>
          <p:cNvSpPr/>
          <p:nvPr/>
        </p:nvSpPr>
        <p:spPr>
          <a:xfrm>
            <a:off x="3443287" y="4208459"/>
            <a:ext cx="488499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259821E-6640-48A6-9F4D-0C532FEFC6D1}"/>
              </a:ext>
            </a:extLst>
          </p:cNvPr>
          <p:cNvSpPr/>
          <p:nvPr/>
        </p:nvSpPr>
        <p:spPr>
          <a:xfrm rot="10800000">
            <a:off x="6085792" y="4191788"/>
            <a:ext cx="488499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1F832A9-CBFB-4EFF-A0DD-33BD5B464DE2}"/>
              </a:ext>
            </a:extLst>
          </p:cNvPr>
          <p:cNvSpPr/>
          <p:nvPr/>
        </p:nvSpPr>
        <p:spPr>
          <a:xfrm rot="5400000">
            <a:off x="7375070" y="3554178"/>
            <a:ext cx="488499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8DA54A9-2F83-46CB-91F9-4E825D73FA57}"/>
              </a:ext>
            </a:extLst>
          </p:cNvPr>
          <p:cNvSpPr/>
          <p:nvPr/>
        </p:nvSpPr>
        <p:spPr>
          <a:xfrm rot="5400000">
            <a:off x="4806721" y="4954750"/>
            <a:ext cx="488499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8F45E03-E345-4605-90F7-F3E02A1E11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9927" y="5288175"/>
            <a:ext cx="5276850" cy="9429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39F11BD-4E26-4ED3-B785-F36ABE1E0F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1131" y="4578854"/>
            <a:ext cx="533400" cy="3333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106EAFE-433E-40C3-B40E-C2AF0FF9E965}"/>
              </a:ext>
            </a:extLst>
          </p:cNvPr>
          <p:cNvSpPr txBox="1"/>
          <p:nvPr/>
        </p:nvSpPr>
        <p:spPr>
          <a:xfrm>
            <a:off x="8781371" y="4268673"/>
            <a:ext cx="1723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Intrinsic camera parameters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MMI10"/>
              </a:rPr>
              <a:t>K</a:t>
            </a:r>
            <a:r>
              <a:rPr lang="en-US" dirty="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082F7B-E520-4B79-9210-E4B0948443EE}"/>
              </a:ext>
            </a:extLst>
          </p:cNvPr>
          <p:cNvSpPr txBox="1"/>
          <p:nvPr/>
        </p:nvSpPr>
        <p:spPr>
          <a:xfrm>
            <a:off x="3233058" y="3036216"/>
            <a:ext cx="15396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body, hands,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face and feet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keypoints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FA9324-87FF-4C58-AF2A-280A693440F1}"/>
              </a:ext>
            </a:extLst>
          </p:cNvPr>
          <p:cNvSpPr txBox="1"/>
          <p:nvPr/>
        </p:nvSpPr>
        <p:spPr>
          <a:xfrm>
            <a:off x="7781245" y="6271212"/>
            <a:ext cx="18386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confidence score from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OpenPose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032B22E-E9EB-4F24-B407-1EA463CB85BC}"/>
              </a:ext>
            </a:extLst>
          </p:cNvPr>
          <p:cNvCxnSpPr/>
          <p:nvPr/>
        </p:nvCxnSpPr>
        <p:spPr>
          <a:xfrm flipH="1" flipV="1">
            <a:off x="7677831" y="5870294"/>
            <a:ext cx="141514" cy="360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9FFDCA2-AAA4-4E5E-8ABB-C7B1E207A6EE}"/>
              </a:ext>
            </a:extLst>
          </p:cNvPr>
          <p:cNvSpPr txBox="1"/>
          <p:nvPr/>
        </p:nvSpPr>
        <p:spPr>
          <a:xfrm>
            <a:off x="5931358" y="6441344"/>
            <a:ext cx="1946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per-joint weights</a:t>
            </a:r>
            <a:r>
              <a:rPr lang="en-US" dirty="0"/>
              <a:t>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2F5C254-0E5D-49AA-B1CF-18118CBA3121}"/>
              </a:ext>
            </a:extLst>
          </p:cNvPr>
          <p:cNvCxnSpPr>
            <a:cxnSpLocks/>
          </p:cNvCxnSpPr>
          <p:nvPr/>
        </p:nvCxnSpPr>
        <p:spPr>
          <a:xfrm flipV="1">
            <a:off x="7263153" y="5956781"/>
            <a:ext cx="105115" cy="399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740FB1D-BFA4-4249-8EC2-15B81C2DAB05}"/>
              </a:ext>
            </a:extLst>
          </p:cNvPr>
          <p:cNvSpPr txBox="1"/>
          <p:nvPr/>
        </p:nvSpPr>
        <p:spPr>
          <a:xfrm>
            <a:off x="7455357" y="4977696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robust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Geman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-McClure error function 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529E891-4C80-47AE-BA88-293D868D182D}"/>
              </a:ext>
            </a:extLst>
          </p:cNvPr>
          <p:cNvCxnSpPr>
            <a:cxnSpLocks/>
          </p:cNvCxnSpPr>
          <p:nvPr/>
        </p:nvCxnSpPr>
        <p:spPr>
          <a:xfrm>
            <a:off x="7746547" y="5183078"/>
            <a:ext cx="226219" cy="439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381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AC37-F803-461F-946A-8FBED630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human body pose prior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22EC0-899C-4D9A-ACA0-3F6682DE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5AAEBC-AD24-49FB-96E9-402727A0A42B}"/>
              </a:ext>
            </a:extLst>
          </p:cNvPr>
          <p:cNvSpPr/>
          <p:nvPr/>
        </p:nvSpPr>
        <p:spPr>
          <a:xfrm>
            <a:off x="838200" y="2167391"/>
            <a:ext cx="2139043" cy="89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SMPlify</a:t>
            </a:r>
            <a:r>
              <a:rPr lang="en-US" dirty="0"/>
              <a:t> body pose prior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BF591A-E593-4586-91F0-F201F4AD1A1F}"/>
              </a:ext>
            </a:extLst>
          </p:cNvPr>
          <p:cNvSpPr/>
          <p:nvPr/>
        </p:nvSpPr>
        <p:spPr>
          <a:xfrm>
            <a:off x="4280807" y="1690687"/>
            <a:ext cx="2139043" cy="160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Approximation to the negative log of a Gaussian mixture model trained on Mocap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ABC52A-AAA0-4264-B96A-2BF0BBBA0BF7}"/>
              </a:ext>
            </a:extLst>
          </p:cNvPr>
          <p:cNvSpPr/>
          <p:nvPr/>
        </p:nvSpPr>
        <p:spPr>
          <a:xfrm>
            <a:off x="7595507" y="2167390"/>
            <a:ext cx="2139043" cy="89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sufficiently strong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C042F62-0C39-43AB-908C-AD873A56E0F1}"/>
              </a:ext>
            </a:extLst>
          </p:cNvPr>
          <p:cNvSpPr/>
          <p:nvPr/>
        </p:nvSpPr>
        <p:spPr>
          <a:xfrm>
            <a:off x="3450772" y="2444976"/>
            <a:ext cx="538843" cy="375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9357848-11B2-41E1-A132-E794DA1F6998}"/>
              </a:ext>
            </a:extLst>
          </p:cNvPr>
          <p:cNvSpPr/>
          <p:nvPr/>
        </p:nvSpPr>
        <p:spPr>
          <a:xfrm>
            <a:off x="6738257" y="2444976"/>
            <a:ext cx="538843" cy="375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0ED22E-BC15-4A2D-A25D-26855F6E3CB1}"/>
              </a:ext>
            </a:extLst>
          </p:cNvPr>
          <p:cNvSpPr/>
          <p:nvPr/>
        </p:nvSpPr>
        <p:spPr>
          <a:xfrm>
            <a:off x="1562099" y="4763349"/>
            <a:ext cx="2139043" cy="89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SPMLify</a:t>
            </a:r>
            <a:r>
              <a:rPr lang="en-US" dirty="0"/>
              <a:t>-X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3A0116-5F62-4572-AAC2-68718A83E366}"/>
              </a:ext>
            </a:extLst>
          </p:cNvPr>
          <p:cNvSpPr/>
          <p:nvPr/>
        </p:nvSpPr>
        <p:spPr>
          <a:xfrm>
            <a:off x="4868635" y="4718277"/>
            <a:ext cx="2139043" cy="89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VPoser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55B6B1-44C8-4679-8AA8-F55BF7B076C3}"/>
              </a:ext>
            </a:extLst>
          </p:cNvPr>
          <p:cNvSpPr/>
          <p:nvPr/>
        </p:nvSpPr>
        <p:spPr>
          <a:xfrm>
            <a:off x="7595507" y="3574483"/>
            <a:ext cx="2139043" cy="8980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Variational Autoencoder [40]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CA4002-722E-404F-85FE-C736A78340ED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007678" y="4023519"/>
            <a:ext cx="587829" cy="694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5DC898D-B645-42D2-92E8-8E948A5567B7}"/>
              </a:ext>
            </a:extLst>
          </p:cNvPr>
          <p:cNvSpPr/>
          <p:nvPr/>
        </p:nvSpPr>
        <p:spPr>
          <a:xfrm>
            <a:off x="7829550" y="4718276"/>
            <a:ext cx="2139043" cy="89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Latent representation of human pose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91FAEA9-77E1-457A-9DA5-7C9D90BA270B}"/>
              </a:ext>
            </a:extLst>
          </p:cNvPr>
          <p:cNvSpPr/>
          <p:nvPr/>
        </p:nvSpPr>
        <p:spPr>
          <a:xfrm>
            <a:off x="7179128" y="5024607"/>
            <a:ext cx="538843" cy="375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897D159-C330-4DF4-A250-5A89A1C57588}"/>
              </a:ext>
            </a:extLst>
          </p:cNvPr>
          <p:cNvSpPr/>
          <p:nvPr/>
        </p:nvSpPr>
        <p:spPr>
          <a:xfrm>
            <a:off x="4039959" y="4979532"/>
            <a:ext cx="538843" cy="375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1F894F-1511-4167-A452-0C0F23EC8973}"/>
              </a:ext>
            </a:extLst>
          </p:cNvPr>
          <p:cNvSpPr/>
          <p:nvPr/>
        </p:nvSpPr>
        <p:spPr>
          <a:xfrm>
            <a:off x="3995054" y="4575570"/>
            <a:ext cx="587829" cy="3755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F10A31-E473-41AE-A8BD-8666BB0B4A2F}"/>
              </a:ext>
            </a:extLst>
          </p:cNvPr>
          <p:cNvSpPr/>
          <p:nvPr/>
        </p:nvSpPr>
        <p:spPr>
          <a:xfrm>
            <a:off x="5171051" y="3595916"/>
            <a:ext cx="1567205" cy="6314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 from [50,51]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9C59FA-EA04-4FC3-B57E-BA8DC67B507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938157" y="4222643"/>
            <a:ext cx="27720" cy="49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27EF5A2-9962-417D-8A78-131E2AB1AE1C}"/>
              </a:ext>
            </a:extLst>
          </p:cNvPr>
          <p:cNvSpPr txBox="1"/>
          <p:nvPr/>
        </p:nvSpPr>
        <p:spPr>
          <a:xfrm>
            <a:off x="1154557" y="3478766"/>
            <a:ext cx="324411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Training data: 1M poses</a:t>
            </a:r>
          </a:p>
          <a:p>
            <a:r>
              <a:rPr lang="en-US" dirty="0">
                <a:solidFill>
                  <a:srgbClr val="000000"/>
                </a:solidFill>
                <a:latin typeface="NimbusRomNo9L-Regu"/>
              </a:rPr>
              <a:t>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est data: 65K poses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in rotation matrix representation</a:t>
            </a:r>
            <a:r>
              <a:rPr lang="en-US" dirty="0"/>
              <a:t>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908860-FE7A-4F71-982F-69A8AC88D910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4398672" y="3934817"/>
            <a:ext cx="728162" cy="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FA253C44-9082-4BA6-9C63-115F8491C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620" y="6268202"/>
            <a:ext cx="7467600" cy="46672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AC0D28-E7FB-485E-B4C0-CF7DD293A67C}"/>
              </a:ext>
            </a:extLst>
          </p:cNvPr>
          <p:cNvCxnSpPr>
            <a:cxnSpLocks/>
          </p:cNvCxnSpPr>
          <p:nvPr/>
        </p:nvCxnSpPr>
        <p:spPr>
          <a:xfrm flipV="1">
            <a:off x="5769934" y="5674129"/>
            <a:ext cx="0" cy="55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BD99DAE-0B97-40E5-8008-94D4BFBC927C}"/>
              </a:ext>
            </a:extLst>
          </p:cNvPr>
          <p:cNvSpPr/>
          <p:nvPr/>
        </p:nvSpPr>
        <p:spPr>
          <a:xfrm>
            <a:off x="5840184" y="5833856"/>
            <a:ext cx="1338944" cy="259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Training loss</a:t>
            </a:r>
          </a:p>
        </p:txBody>
      </p:sp>
    </p:spTree>
    <p:extLst>
      <p:ext uri="{BB962C8B-B14F-4D97-AF65-F5344CB8AC3E}">
        <p14:creationId xmlns:p14="http://schemas.microsoft.com/office/powerpoint/2010/main" val="1252950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AC37-F803-461F-946A-8FBED630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human body pose prior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22EC0-899C-4D9A-ACA0-3F6682DE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17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3A0116-5F62-4572-AAC2-68718A83E366}"/>
              </a:ext>
            </a:extLst>
          </p:cNvPr>
          <p:cNvSpPr/>
          <p:nvPr/>
        </p:nvSpPr>
        <p:spPr>
          <a:xfrm>
            <a:off x="4599215" y="2579234"/>
            <a:ext cx="2139043" cy="89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VPoser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55B6B1-44C8-4679-8AA8-F55BF7B076C3}"/>
              </a:ext>
            </a:extLst>
          </p:cNvPr>
          <p:cNvSpPr/>
          <p:nvPr/>
        </p:nvSpPr>
        <p:spPr>
          <a:xfrm>
            <a:off x="7326087" y="1435440"/>
            <a:ext cx="2139043" cy="8980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Variational Autoencoder [40]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CA4002-722E-404F-85FE-C736A78340ED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738258" y="1884476"/>
            <a:ext cx="587829" cy="694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5DC898D-B645-42D2-92E8-8E948A5567B7}"/>
              </a:ext>
            </a:extLst>
          </p:cNvPr>
          <p:cNvSpPr/>
          <p:nvPr/>
        </p:nvSpPr>
        <p:spPr>
          <a:xfrm>
            <a:off x="7560130" y="2579233"/>
            <a:ext cx="2139043" cy="1375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Latent representation of human pose</a:t>
            </a:r>
          </a:p>
          <a:p>
            <a:pPr algn="ctr"/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91FAEA9-77E1-457A-9DA5-7C9D90BA270B}"/>
              </a:ext>
            </a:extLst>
          </p:cNvPr>
          <p:cNvSpPr/>
          <p:nvPr/>
        </p:nvSpPr>
        <p:spPr>
          <a:xfrm>
            <a:off x="6909708" y="2885564"/>
            <a:ext cx="538843" cy="375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F10A31-E473-41AE-A8BD-8666BB0B4A2F}"/>
              </a:ext>
            </a:extLst>
          </p:cNvPr>
          <p:cNvSpPr/>
          <p:nvPr/>
        </p:nvSpPr>
        <p:spPr>
          <a:xfrm>
            <a:off x="4901631" y="1456873"/>
            <a:ext cx="1567205" cy="6314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 from [50,51]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9C59FA-EA04-4FC3-B57E-BA8DC67B507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668737" y="2083600"/>
            <a:ext cx="27720" cy="49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27EF5A2-9962-417D-8A78-131E2AB1AE1C}"/>
              </a:ext>
            </a:extLst>
          </p:cNvPr>
          <p:cNvSpPr txBox="1"/>
          <p:nvPr/>
        </p:nvSpPr>
        <p:spPr>
          <a:xfrm>
            <a:off x="885137" y="1339723"/>
            <a:ext cx="324411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Training data: 1M poses</a:t>
            </a:r>
          </a:p>
          <a:p>
            <a:r>
              <a:rPr lang="en-US" dirty="0">
                <a:solidFill>
                  <a:srgbClr val="000000"/>
                </a:solidFill>
                <a:latin typeface="NimbusRomNo9L-Regu"/>
              </a:rPr>
              <a:t>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est data: 65K poses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in rotation matrix representation</a:t>
            </a:r>
            <a:r>
              <a:rPr lang="en-US" dirty="0"/>
              <a:t>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908860-FE7A-4F71-982F-69A8AC88D910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4129252" y="1795774"/>
            <a:ext cx="728162" cy="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FA253C44-9082-4BA6-9C63-115F8491C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71" y="4120649"/>
            <a:ext cx="7467600" cy="46672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AC0D28-E7FB-485E-B4C0-CF7DD293A67C}"/>
              </a:ext>
            </a:extLst>
          </p:cNvPr>
          <p:cNvCxnSpPr>
            <a:cxnSpLocks/>
          </p:cNvCxnSpPr>
          <p:nvPr/>
        </p:nvCxnSpPr>
        <p:spPr>
          <a:xfrm flipV="1">
            <a:off x="5500514" y="3535086"/>
            <a:ext cx="0" cy="55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BD99DAE-0B97-40E5-8008-94D4BFBC927C}"/>
              </a:ext>
            </a:extLst>
          </p:cNvPr>
          <p:cNvSpPr/>
          <p:nvPr/>
        </p:nvSpPr>
        <p:spPr>
          <a:xfrm>
            <a:off x="5570764" y="3694813"/>
            <a:ext cx="1338944" cy="259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Training loss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2726E6-0803-4D53-8334-EC9F49DD4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71" y="4636463"/>
            <a:ext cx="3088812" cy="19754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EA098D-E5A9-4707-9F28-53702B9A9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5769" y="3553312"/>
            <a:ext cx="1109662" cy="2830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653941-5CF2-4BED-BB17-96807E0547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2889" y="2316384"/>
            <a:ext cx="4067875" cy="24234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FA651CA-5918-4E70-846E-65BA832587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0772" y="5119584"/>
            <a:ext cx="3243600" cy="33582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767D723-50F5-45A5-A7DC-6B0DB8E0AFE9}"/>
              </a:ext>
            </a:extLst>
          </p:cNvPr>
          <p:cNvSpPr txBox="1"/>
          <p:nvPr/>
        </p:nvSpPr>
        <p:spPr>
          <a:xfrm>
            <a:off x="2966190" y="6242534"/>
            <a:ext cx="57990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prevent over-fitting by encouraging smaller network weights</a:t>
            </a:r>
            <a:r>
              <a:rPr lang="en-US" dirty="0"/>
              <a:t> 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68D154D-735F-429D-892C-2820E41A60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6605" y="6284325"/>
            <a:ext cx="228600" cy="28575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6A0C121-FFD7-4350-B774-A78C323C3541}"/>
              </a:ext>
            </a:extLst>
          </p:cNvPr>
          <p:cNvSpPr txBox="1"/>
          <p:nvPr/>
        </p:nvSpPr>
        <p:spPr>
          <a:xfrm>
            <a:off x="3687198" y="5564409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encourage the latent space to encode valid rotation matrices</a:t>
            </a:r>
            <a:r>
              <a:rPr lang="en-US" dirty="0"/>
              <a:t> 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347DE8B5-E687-43BC-AB36-29B2C4009634}"/>
              </a:ext>
            </a:extLst>
          </p:cNvPr>
          <p:cNvSpPr/>
          <p:nvPr/>
        </p:nvSpPr>
        <p:spPr>
          <a:xfrm>
            <a:off x="3367428" y="5455411"/>
            <a:ext cx="319770" cy="7380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2B3B-2BA1-44E1-B98D-C9829E3F7C94}"/>
              </a:ext>
            </a:extLst>
          </p:cNvPr>
          <p:cNvSpPr txBox="1"/>
          <p:nvPr/>
        </p:nvSpPr>
        <p:spPr>
          <a:xfrm>
            <a:off x="4164637" y="4803362"/>
            <a:ext cx="3402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follow the VAE formulation in [</a:t>
            </a:r>
            <a:r>
              <a:rPr lang="en-US" sz="1800" b="0" i="0" dirty="0">
                <a:solidFill>
                  <a:srgbClr val="00FF00"/>
                </a:solidFill>
                <a:effectLst/>
                <a:latin typeface="NimbusRomNo9L-Regu"/>
              </a:rPr>
              <a:t>40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]</a:t>
            </a:r>
            <a:r>
              <a:rPr lang="en-US" dirty="0"/>
              <a:t> 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D468C463-67C9-449F-A830-9F7DA432B071}"/>
              </a:ext>
            </a:extLst>
          </p:cNvPr>
          <p:cNvSpPr/>
          <p:nvPr/>
        </p:nvSpPr>
        <p:spPr>
          <a:xfrm>
            <a:off x="3827090" y="4692516"/>
            <a:ext cx="275628" cy="5719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DE08D8-0CB5-4994-9217-B3FC1D69539F}"/>
              </a:ext>
            </a:extLst>
          </p:cNvPr>
          <p:cNvSpPr txBox="1"/>
          <p:nvPr/>
        </p:nvSpPr>
        <p:spPr>
          <a:xfrm>
            <a:off x="7903182" y="4603551"/>
            <a:ext cx="428881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encourage a normal distribution on the latent space, and to make an efficient code to reconstruct the input with high fidelity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4195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28BA-1141-4959-ADB7-0CCFE018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human body pose prior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5280F-6F7C-4934-9455-29EFEFE99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not clear this.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C6266-9B7C-489B-803F-F5F86B12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FC5232-7004-49CB-9E42-62AD2CA3B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3126241"/>
            <a:ext cx="76676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28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78257-FB77-493C-A807-863B0544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Collision </a:t>
            </a:r>
            <a:r>
              <a:rPr lang="en-US" altLang="ko-KR" dirty="0" err="1"/>
              <a:t>penalizer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A38FB4-022D-463D-B41F-7335695B8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Prevent the body penetration</a:t>
            </a:r>
          </a:p>
          <a:p>
            <a:endParaRPr lang="en-US" altLang="ko-KR" dirty="0"/>
          </a:p>
          <a:p>
            <a:r>
              <a:rPr lang="en-US" altLang="ko-KR" dirty="0"/>
              <a:t>Developed from </a:t>
            </a:r>
            <a:r>
              <a:rPr lang="en-US" altLang="ko-KR" dirty="0" err="1"/>
              <a:t>SMPLify</a:t>
            </a:r>
            <a:r>
              <a:rPr lang="en-US" altLang="ko-KR" dirty="0"/>
              <a:t> and can apply in finger and facial expression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9D9A76-78E4-42E8-B384-534A54CF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52CE8FF9-9667-45FA-9E35-DE4C92C5EEF4}"/>
              </a:ext>
            </a:extLst>
          </p:cNvPr>
          <p:cNvSpPr/>
          <p:nvPr/>
        </p:nvSpPr>
        <p:spPr>
          <a:xfrm>
            <a:off x="2315933" y="4171951"/>
            <a:ext cx="1910443" cy="1094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Capsule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Sphere</a:t>
            </a:r>
          </a:p>
        </p:txBody>
      </p:sp>
      <p:sp>
        <p:nvSpPr>
          <p:cNvPr id="6" name="Arrow: Right 16">
            <a:extLst>
              <a:ext uri="{FF2B5EF4-FFF2-40B4-BE49-F238E27FC236}">
                <a16:creationId xmlns:a16="http://schemas.microsoft.com/office/drawing/2014/main" id="{41A34FD2-F954-4E9B-B2B3-DF070E7CDFED}"/>
              </a:ext>
            </a:extLst>
          </p:cNvPr>
          <p:cNvSpPr/>
          <p:nvPr/>
        </p:nvSpPr>
        <p:spPr>
          <a:xfrm>
            <a:off x="5459181" y="4523014"/>
            <a:ext cx="668793" cy="424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4E017492-9264-425F-955E-2F5161310937}"/>
              </a:ext>
            </a:extLst>
          </p:cNvPr>
          <p:cNvSpPr/>
          <p:nvPr/>
        </p:nvSpPr>
        <p:spPr>
          <a:xfrm>
            <a:off x="7496177" y="4253592"/>
            <a:ext cx="1910443" cy="1094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Triangle</a:t>
            </a:r>
          </a:p>
          <a:p>
            <a:pPr algn="ctr"/>
            <a:r>
              <a:rPr lang="en-US" dirty="0"/>
              <a:t>(mesh-face)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288D3-B1A6-4ABE-B8F6-5A55E97FA13D}"/>
              </a:ext>
            </a:extLst>
          </p:cNvPr>
          <p:cNvSpPr txBox="1"/>
          <p:nvPr/>
        </p:nvSpPr>
        <p:spPr>
          <a:xfrm>
            <a:off x="2226121" y="3739245"/>
            <a:ext cx="19104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SMPLify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Too approximate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E65AD-B4BD-46B2-B96C-0197B9780827}"/>
              </a:ext>
            </a:extLst>
          </p:cNvPr>
          <p:cNvSpPr txBox="1"/>
          <p:nvPr/>
        </p:nvSpPr>
        <p:spPr>
          <a:xfrm>
            <a:off x="7874453" y="3739245"/>
            <a:ext cx="14001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SMPLify</a:t>
            </a:r>
            <a:r>
              <a:rPr lang="en-US" altLang="ko-KR" dirty="0"/>
              <a:t>-X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More exact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0EB0A8-784D-4EA8-8140-3133DCC26575}"/>
              </a:ext>
            </a:extLst>
          </p:cNvPr>
          <p:cNvSpPr txBox="1"/>
          <p:nvPr/>
        </p:nvSpPr>
        <p:spPr>
          <a:xfrm>
            <a:off x="4598870" y="3930426"/>
            <a:ext cx="243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 express the finger and facial expressions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6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A259-B79E-452D-AC67-04CD7BC4E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FB60B-A86B-4384-B4AF-BD30BC516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Code: </a:t>
            </a:r>
            <a:r>
              <a:rPr lang="en-US" dirty="0">
                <a:hlinkClick r:id="rId2"/>
              </a:rPr>
              <a:t>https://github.com/vchoutas/smplify-x</a:t>
            </a:r>
            <a:endParaRPr lang="en-US" dirty="0"/>
          </a:p>
          <a:p>
            <a:r>
              <a:rPr lang="en-US" dirty="0"/>
              <a:t>Project page: </a:t>
            </a:r>
            <a:r>
              <a:rPr lang="en-US" dirty="0">
                <a:hlinkClick r:id="rId3"/>
              </a:rPr>
              <a:t>https://smpl-x.is.tue.mpg.de/</a:t>
            </a:r>
            <a:endParaRPr lang="en-US" dirty="0"/>
          </a:p>
          <a:p>
            <a:r>
              <a:rPr lang="en-US" dirty="0"/>
              <a:t>Paper: Expressive Body Capture: 3D Hands, Face, and Body from a Single Image</a:t>
            </a:r>
          </a:p>
          <a:p>
            <a:r>
              <a:rPr lang="en-US" dirty="0"/>
              <a:t>Conference: CVPR 2019</a:t>
            </a:r>
          </a:p>
          <a:p>
            <a:r>
              <a:rPr lang="en-US" dirty="0"/>
              <a:t>Paper: </a:t>
            </a:r>
            <a:r>
              <a:rPr lang="en-US" dirty="0">
                <a:hlinkClick r:id="rId4"/>
              </a:rPr>
              <a:t>https://ps.is.tuebingen.mpg.de/uploads_file/attachment/attachment/497/SMPL-X.pdf</a:t>
            </a:r>
            <a:endParaRPr lang="en-US" dirty="0"/>
          </a:p>
          <a:p>
            <a:r>
              <a:rPr lang="en-US" dirty="0"/>
              <a:t>Supplementary: </a:t>
            </a:r>
            <a:r>
              <a:rPr lang="en-US" dirty="0">
                <a:hlinkClick r:id="rId4"/>
              </a:rPr>
              <a:t>https://ps.is.tuebingen.mpg.de/uploads_file/attachment/attachment/497/SMPL-X.pdf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7943E-45B8-4E58-877B-699962A9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64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05391-161F-41FF-979A-F5992FF72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Collision </a:t>
            </a:r>
            <a:r>
              <a:rPr lang="en-US" altLang="ko-KR" dirty="0" err="1"/>
              <a:t>penalizer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F3065B-6CA1-4BBC-A6D3-E060DA70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0C6D43-1672-459D-9C52-C86EC14E8AD1}"/>
              </a:ext>
            </a:extLst>
          </p:cNvPr>
          <p:cNvSpPr/>
          <p:nvPr/>
        </p:nvSpPr>
        <p:spPr>
          <a:xfrm>
            <a:off x="996727" y="2696664"/>
            <a:ext cx="1807029" cy="130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colliding triangle by BVH</a:t>
            </a:r>
          </a:p>
        </p:txBody>
      </p:sp>
      <p:sp>
        <p:nvSpPr>
          <p:cNvPr id="6" name="Arrow: Right 6">
            <a:extLst>
              <a:ext uri="{FF2B5EF4-FFF2-40B4-BE49-F238E27FC236}">
                <a16:creationId xmlns:a16="http://schemas.microsoft.com/office/drawing/2014/main" id="{931D1D4B-A424-4663-8498-B2125060DE91}"/>
              </a:ext>
            </a:extLst>
          </p:cNvPr>
          <p:cNvSpPr/>
          <p:nvPr/>
        </p:nvSpPr>
        <p:spPr>
          <a:xfrm>
            <a:off x="3065013" y="3163503"/>
            <a:ext cx="310242" cy="424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1F7933E-95C4-45E4-8239-0A64273CC6C0}"/>
              </a:ext>
            </a:extLst>
          </p:cNvPr>
          <p:cNvSpPr/>
          <p:nvPr/>
        </p:nvSpPr>
        <p:spPr>
          <a:xfrm>
            <a:off x="3636512" y="2696664"/>
            <a:ext cx="1807029" cy="130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Colliding triangle</a:t>
            </a:r>
          </a:p>
        </p:txBody>
      </p:sp>
      <p:sp>
        <p:nvSpPr>
          <p:cNvPr id="8" name="Arrow: Right 6">
            <a:extLst>
              <a:ext uri="{FF2B5EF4-FFF2-40B4-BE49-F238E27FC236}">
                <a16:creationId xmlns:a16="http://schemas.microsoft.com/office/drawing/2014/main" id="{2ED0FDF5-9D73-44A0-A3CE-10E9E7F18181}"/>
              </a:ext>
            </a:extLst>
          </p:cNvPr>
          <p:cNvSpPr/>
          <p:nvPr/>
        </p:nvSpPr>
        <p:spPr>
          <a:xfrm>
            <a:off x="5704798" y="3163503"/>
            <a:ext cx="310242" cy="424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CAA9813-F847-4DAC-8F56-557685E5A4F3}"/>
              </a:ext>
            </a:extLst>
          </p:cNvPr>
          <p:cNvSpPr/>
          <p:nvPr/>
        </p:nvSpPr>
        <p:spPr>
          <a:xfrm>
            <a:off x="6276297" y="2696664"/>
            <a:ext cx="1807029" cy="130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distance field</a:t>
            </a:r>
          </a:p>
          <a:p>
            <a:pPr algn="ctr"/>
            <a:r>
              <a:rPr lang="en-US" dirty="0"/>
              <a:t>(draw conic)</a:t>
            </a:r>
          </a:p>
        </p:txBody>
      </p:sp>
      <p:sp>
        <p:nvSpPr>
          <p:cNvPr id="10" name="Arrow: Right 6">
            <a:extLst>
              <a:ext uri="{FF2B5EF4-FFF2-40B4-BE49-F238E27FC236}">
                <a16:creationId xmlns:a16="http://schemas.microsoft.com/office/drawing/2014/main" id="{8714D455-6037-45CD-8C94-68F1616A4F53}"/>
              </a:ext>
            </a:extLst>
          </p:cNvPr>
          <p:cNvSpPr/>
          <p:nvPr/>
        </p:nvSpPr>
        <p:spPr>
          <a:xfrm>
            <a:off x="8284030" y="3163503"/>
            <a:ext cx="310242" cy="424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64B0C84-8594-4840-8639-8CE9C30B861B}"/>
              </a:ext>
            </a:extLst>
          </p:cNvPr>
          <p:cNvSpPr/>
          <p:nvPr/>
        </p:nvSpPr>
        <p:spPr>
          <a:xfrm>
            <a:off x="8855529" y="2696664"/>
            <a:ext cx="1807029" cy="130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collision term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589141C-C9C1-4B92-A7B2-B001441FD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724" y="4197122"/>
            <a:ext cx="4657725" cy="19907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45411EC-FDC3-4605-8CDD-419C3C4D0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326" y="4305768"/>
            <a:ext cx="26765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84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E28C2-8CE4-4747-B6B7-2948E624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BVH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42492F-AFE8-46DD-8648-DF96E113A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50429" cy="4667250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Place the bounding volume of the object in a tree called BVH.</a:t>
            </a:r>
          </a:p>
          <a:p>
            <a:endParaRPr lang="en-US" altLang="ko-KR" dirty="0"/>
          </a:p>
          <a:p>
            <a:r>
              <a:rPr lang="en-US" altLang="ko-KR" dirty="0"/>
              <a:t>Time complexity is logarithmic.</a:t>
            </a:r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When the bounding box collide, the objects in the box collide.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Check the collide while increasing the depth. 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Noto Sans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Don’t check the hierarchy that collide in the previous depth.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238ECA-47FE-4724-A510-2979FA7C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21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DE6C3B-EAE4-429A-9FA4-50618EE41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672" y="2387537"/>
            <a:ext cx="5116286" cy="32393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2B632E-35D9-4A8B-8F99-C98629153BBB}"/>
              </a:ext>
            </a:extLst>
          </p:cNvPr>
          <p:cNvSpPr txBox="1"/>
          <p:nvPr/>
        </p:nvSpPr>
        <p:spPr>
          <a:xfrm>
            <a:off x="7478486" y="5790972"/>
            <a:ext cx="4185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Depth:1                 depth:2                depth:3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8020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169BC-A406-4CAC-966B-ADFC42CF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Formular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8684BE-FC1E-4920-996D-F294999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72460"/>
            <a:ext cx="2743200" cy="365125"/>
          </a:xfrm>
        </p:spPr>
        <p:txBody>
          <a:bodyPr/>
          <a:lstStyle/>
          <a:p>
            <a:fld id="{65DFE54B-0D6F-4798-A733-40155BDAB334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02963C-8AB4-4262-8107-9EB75399C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85" y="1652674"/>
            <a:ext cx="3867150" cy="1247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DC99DC-B5AC-4625-B127-D72BA42E7C7E}"/>
              </a:ext>
            </a:extLst>
          </p:cNvPr>
          <p:cNvSpPr txBox="1"/>
          <p:nvPr/>
        </p:nvSpPr>
        <p:spPr>
          <a:xfrm>
            <a:off x="5771897" y="1556905"/>
            <a:ext cx="61396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Collision term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Because the intrusion is bi-directional, they have two terms.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Fs can be intruder and receiver</a:t>
            </a:r>
            <a:endParaRPr lang="ko-KR" altLang="en-US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D55F686-953D-4497-9D4C-DF1E397C1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85" y="3200009"/>
            <a:ext cx="4667250" cy="723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0B9D19-2811-4104-9E85-6DA584B6E40B}"/>
              </a:ext>
            </a:extLst>
          </p:cNvPr>
          <p:cNvSpPr txBox="1"/>
          <p:nvPr/>
        </p:nvSpPr>
        <p:spPr>
          <a:xfrm>
            <a:off x="5716487" y="3167327"/>
            <a:ext cx="5900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Distance field</a:t>
            </a:r>
          </a:p>
          <a:p>
            <a:r>
              <a:rPr lang="en-US" altLang="ko-KR" dirty="0"/>
              <a:t>-if            is smaller then 1, the vertex is in the cone. Else it is  </a:t>
            </a:r>
          </a:p>
          <a:p>
            <a:r>
              <a:rPr lang="en-US" altLang="ko-KR" dirty="0"/>
              <a:t> out the cone, so we don’t give a penalty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F670454-84C0-4F66-8343-38742E59B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687" y="3490492"/>
            <a:ext cx="523875" cy="2857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52578B7-CA4C-4287-99EE-80C465C76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460" y="4381412"/>
            <a:ext cx="3581400" cy="6286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9C31E75-9C5D-4BEF-B4A2-6EBE8D017F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785" y="5458567"/>
            <a:ext cx="4514850" cy="9239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414E6D4-7275-4DC4-B673-9F4D558D0A54}"/>
              </a:ext>
            </a:extLst>
          </p:cNvPr>
          <p:cNvSpPr txBox="1"/>
          <p:nvPr/>
        </p:nvSpPr>
        <p:spPr>
          <a:xfrm>
            <a:off x="5769359" y="4192127"/>
            <a:ext cx="5900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A measure of whether a vertex is in a cone.</a:t>
            </a:r>
          </a:p>
          <a:p>
            <a:pPr marL="285750" indent="-285750">
              <a:buFontTx/>
              <a:buChar char="-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Molecule means the distance between 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vertex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to axis.</a:t>
            </a:r>
            <a:endParaRPr lang="en-US" altLang="ko-KR" dirty="0">
              <a:solidFill>
                <a:srgbClr val="000000"/>
              </a:solidFill>
              <a:latin typeface="Noto Sans"/>
            </a:endParaRPr>
          </a:p>
          <a:p>
            <a:pPr marL="285750" indent="-285750">
              <a:buFontTx/>
              <a:buChar char="-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The denominator approximates the radius of the cone at the height of the vertex.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A6FCF1-CE29-4B3F-A4C3-237DF4C7F47E}"/>
              </a:ext>
            </a:extLst>
          </p:cNvPr>
          <p:cNvSpPr txBox="1"/>
          <p:nvPr/>
        </p:nvSpPr>
        <p:spPr>
          <a:xfrm>
            <a:off x="5716487" y="5567296"/>
            <a:ext cx="5900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Intensity of repulsion</a:t>
            </a:r>
          </a:p>
          <a:p>
            <a:pPr marL="285750" indent="-285750" algn="l"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  <a:latin typeface="Noto Sans"/>
              </a:rPr>
              <a:t>x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is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the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height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of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the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vertex</a:t>
            </a:r>
          </a:p>
        </p:txBody>
      </p:sp>
    </p:spTree>
    <p:extLst>
      <p:ext uri="{BB962C8B-B14F-4D97-AF65-F5344CB8AC3E}">
        <p14:creationId xmlns:p14="http://schemas.microsoft.com/office/powerpoint/2010/main" val="2857456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EFC6-C214-4931-BA06-268F3D6B9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Gender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06C89-56F4-44E1-8DC2-2B0CFDC5A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  <a:r>
              <a:rPr lang="en-US" dirty="0"/>
              <a:t> previous method that </a:t>
            </a:r>
            <a:r>
              <a:rPr lang="en-US" dirty="0">
                <a:solidFill>
                  <a:srgbClr val="FF0000"/>
                </a:solidFill>
              </a:rPr>
              <a:t>automatically</a:t>
            </a:r>
            <a:r>
              <a:rPr lang="en-US" dirty="0"/>
              <a:t> takes gender into account.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566FD-4DC4-480A-891A-135F2312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A54242-728C-440E-BCF1-C11D38D6C487}"/>
              </a:ext>
            </a:extLst>
          </p:cNvPr>
          <p:cNvSpPr/>
          <p:nvPr/>
        </p:nvSpPr>
        <p:spPr>
          <a:xfrm>
            <a:off x="2890157" y="3314700"/>
            <a:ext cx="142058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Gender classification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AC191C-0A72-43BD-8D77-0EFBE4CA9C8A}"/>
              </a:ext>
            </a:extLst>
          </p:cNvPr>
          <p:cNvSpPr/>
          <p:nvPr/>
        </p:nvSpPr>
        <p:spPr>
          <a:xfrm>
            <a:off x="571500" y="2971403"/>
            <a:ext cx="1420585" cy="686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A4D1890-5200-4259-AA2F-D900B671904F}"/>
              </a:ext>
            </a:extLst>
          </p:cNvPr>
          <p:cNvSpPr/>
          <p:nvPr/>
        </p:nvSpPr>
        <p:spPr>
          <a:xfrm>
            <a:off x="2258785" y="3576752"/>
            <a:ext cx="310242" cy="424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9BB28B-8AE1-413D-9B57-19AF0AE8C2AF}"/>
              </a:ext>
            </a:extLst>
          </p:cNvPr>
          <p:cNvSpPr/>
          <p:nvPr/>
        </p:nvSpPr>
        <p:spPr>
          <a:xfrm>
            <a:off x="571500" y="3874974"/>
            <a:ext cx="1420585" cy="686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Openpose</a:t>
            </a:r>
            <a:r>
              <a:rPr lang="en-US" dirty="0"/>
              <a:t> joint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8F27E67-AA22-49AC-AF72-12820A60D24C}"/>
              </a:ext>
            </a:extLst>
          </p:cNvPr>
          <p:cNvSpPr/>
          <p:nvPr/>
        </p:nvSpPr>
        <p:spPr>
          <a:xfrm>
            <a:off x="4672694" y="3577149"/>
            <a:ext cx="310242" cy="424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B09115-D363-4F59-8C99-B79841B3AD20}"/>
              </a:ext>
            </a:extLst>
          </p:cNvPr>
          <p:cNvSpPr/>
          <p:nvPr/>
        </p:nvSpPr>
        <p:spPr>
          <a:xfrm>
            <a:off x="5208814" y="3418171"/>
            <a:ext cx="1420585" cy="686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194AE5-0089-4D18-8AE4-3843EEBB7813}"/>
              </a:ext>
            </a:extLst>
          </p:cNvPr>
          <p:cNvSpPr/>
          <p:nvPr/>
        </p:nvSpPr>
        <p:spPr>
          <a:xfrm>
            <a:off x="2098220" y="5065827"/>
            <a:ext cx="3004457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ResNet</a:t>
            </a:r>
            <a:r>
              <a:rPr lang="en-US" dirty="0"/>
              <a:t> 18:</a:t>
            </a:r>
          </a:p>
          <a:p>
            <a:pPr algn="ctr"/>
            <a:r>
              <a:rPr lang="en-US" dirty="0"/>
              <a:t>Binary gender classification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45AEFA-82D8-4BEA-82F5-AAC38C256A25}"/>
              </a:ext>
            </a:extLst>
          </p:cNvPr>
          <p:cNvCxnSpPr>
            <a:stCxn id="11" idx="0"/>
          </p:cNvCxnSpPr>
          <p:nvPr/>
        </p:nvCxnSpPr>
        <p:spPr>
          <a:xfrm flipV="1">
            <a:off x="3600449" y="4561568"/>
            <a:ext cx="0" cy="504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4DC24D8-D5A2-4A85-A804-96CA12F6F58D}"/>
              </a:ext>
            </a:extLst>
          </p:cNvPr>
          <p:cNvSpPr/>
          <p:nvPr/>
        </p:nvSpPr>
        <p:spPr>
          <a:xfrm>
            <a:off x="8177895" y="5033963"/>
            <a:ext cx="2435678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50216 training samples</a:t>
            </a:r>
          </a:p>
          <a:p>
            <a:pPr algn="ctr"/>
            <a:r>
              <a:rPr lang="en-US" dirty="0"/>
              <a:t>16170 test samples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AC84BF-1D5E-464F-B32C-87B11EAE06BB}"/>
              </a:ext>
            </a:extLst>
          </p:cNvPr>
          <p:cNvSpPr/>
          <p:nvPr/>
        </p:nvSpPr>
        <p:spPr>
          <a:xfrm>
            <a:off x="8177895" y="2438515"/>
            <a:ext cx="2435678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LSP, LSP-extended, MPII, MS-COCO, LIP</a:t>
            </a:r>
          </a:p>
          <a:p>
            <a:pPr algn="ctr"/>
            <a:r>
              <a:rPr lang="en-US" dirty="0"/>
              <a:t>datasets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691383-8BA4-48F7-A101-2FC142110830}"/>
              </a:ext>
            </a:extLst>
          </p:cNvPr>
          <p:cNvSpPr/>
          <p:nvPr/>
        </p:nvSpPr>
        <p:spPr>
          <a:xfrm>
            <a:off x="8337777" y="4001294"/>
            <a:ext cx="1928131" cy="686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Amazone</a:t>
            </a:r>
            <a:r>
              <a:rPr lang="en-US" dirty="0"/>
              <a:t> Mechanical Turk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8F529AB-E267-43DA-96A9-92B7219EF410}"/>
              </a:ext>
            </a:extLst>
          </p:cNvPr>
          <p:cNvSpPr/>
          <p:nvPr/>
        </p:nvSpPr>
        <p:spPr>
          <a:xfrm rot="5400000">
            <a:off x="9146721" y="3548631"/>
            <a:ext cx="310242" cy="424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F2A8E87-3905-4059-8B63-FE3FD306C5AA}"/>
              </a:ext>
            </a:extLst>
          </p:cNvPr>
          <p:cNvSpPr/>
          <p:nvPr/>
        </p:nvSpPr>
        <p:spPr>
          <a:xfrm rot="5400000">
            <a:off x="9240613" y="4679953"/>
            <a:ext cx="310242" cy="424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21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6367-99CC-4207-A521-1C847F18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994AE-54F2-4122-A6DB-E353218D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DA139E-DD09-4BCD-A151-472AB574EF0F}"/>
              </a:ext>
            </a:extLst>
          </p:cNvPr>
          <p:cNvSpPr/>
          <p:nvPr/>
        </p:nvSpPr>
        <p:spPr>
          <a:xfrm>
            <a:off x="3584120" y="1942419"/>
            <a:ext cx="1910443" cy="1094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SMPLify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80321-B0B6-4330-9290-8B9F43C9D4AE}"/>
              </a:ext>
            </a:extLst>
          </p:cNvPr>
          <p:cNvSpPr/>
          <p:nvPr/>
        </p:nvSpPr>
        <p:spPr>
          <a:xfrm>
            <a:off x="5976257" y="1841954"/>
            <a:ext cx="1436915" cy="623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Chumpy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969E3A-412E-4498-936B-70E32F586D07}"/>
              </a:ext>
            </a:extLst>
          </p:cNvPr>
          <p:cNvSpPr/>
          <p:nvPr/>
        </p:nvSpPr>
        <p:spPr>
          <a:xfrm>
            <a:off x="5976257" y="2682195"/>
            <a:ext cx="1436915" cy="623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OpenDR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63ECF-F42C-4274-BF54-370F8E627B2C}"/>
              </a:ext>
            </a:extLst>
          </p:cNvPr>
          <p:cNvSpPr/>
          <p:nvPr/>
        </p:nvSpPr>
        <p:spPr>
          <a:xfrm>
            <a:off x="8183335" y="2177596"/>
            <a:ext cx="1436915" cy="623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68049F-E787-471A-96EA-C5078326DA4A}"/>
              </a:ext>
            </a:extLst>
          </p:cNvPr>
          <p:cNvSpPr/>
          <p:nvPr/>
        </p:nvSpPr>
        <p:spPr>
          <a:xfrm>
            <a:off x="3584119" y="4293734"/>
            <a:ext cx="1910443" cy="1094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SMPLify</a:t>
            </a:r>
            <a:r>
              <a:rPr lang="en-US" dirty="0"/>
              <a:t>-X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9065B8-992F-49F3-B4D5-5BAA4AFE3DA6}"/>
              </a:ext>
            </a:extLst>
          </p:cNvPr>
          <p:cNvSpPr/>
          <p:nvPr/>
        </p:nvSpPr>
        <p:spPr>
          <a:xfrm>
            <a:off x="6096000" y="4293734"/>
            <a:ext cx="1910443" cy="425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CEAD8E-EA7A-4CBE-8420-7EE688E33337}"/>
              </a:ext>
            </a:extLst>
          </p:cNvPr>
          <p:cNvSpPr/>
          <p:nvPr/>
        </p:nvSpPr>
        <p:spPr>
          <a:xfrm>
            <a:off x="6096000" y="4853894"/>
            <a:ext cx="3668486" cy="852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Limited-memory BFGS optimizer</a:t>
            </a:r>
          </a:p>
          <a:p>
            <a:pPr algn="ctr"/>
            <a:r>
              <a:rPr lang="en-US" dirty="0"/>
              <a:t>(L-BFGS)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9C97E1C-99D0-4974-8E9F-A9D589C1A8AC}"/>
              </a:ext>
            </a:extLst>
          </p:cNvPr>
          <p:cNvSpPr/>
          <p:nvPr/>
        </p:nvSpPr>
        <p:spPr>
          <a:xfrm>
            <a:off x="5633357" y="2400982"/>
            <a:ext cx="228600" cy="281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5B4D400-D605-4130-A689-CE13568B7B06}"/>
              </a:ext>
            </a:extLst>
          </p:cNvPr>
          <p:cNvSpPr/>
          <p:nvPr/>
        </p:nvSpPr>
        <p:spPr>
          <a:xfrm>
            <a:off x="7715252" y="2417991"/>
            <a:ext cx="228600" cy="281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BE429A0-B5DE-4977-BE54-25177BDF797D}"/>
              </a:ext>
            </a:extLst>
          </p:cNvPr>
          <p:cNvSpPr/>
          <p:nvPr/>
        </p:nvSpPr>
        <p:spPr>
          <a:xfrm>
            <a:off x="5721804" y="4700134"/>
            <a:ext cx="228600" cy="281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AECD52-BFF6-4DA1-94E8-23CAE4995855}"/>
              </a:ext>
            </a:extLst>
          </p:cNvPr>
          <p:cNvSpPr/>
          <p:nvPr/>
        </p:nvSpPr>
        <p:spPr>
          <a:xfrm>
            <a:off x="307517" y="2881993"/>
            <a:ext cx="1910443" cy="1094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Known focal length of the camera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443D931-1227-4D51-B6BF-FC481B73AF46}"/>
              </a:ext>
            </a:extLst>
          </p:cNvPr>
          <p:cNvSpPr/>
          <p:nvPr/>
        </p:nvSpPr>
        <p:spPr>
          <a:xfrm>
            <a:off x="2727549" y="3429000"/>
            <a:ext cx="228600" cy="281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74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E6D5-60E9-489F-AE23-BFEDA5312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380B1-A530-4B60-B09E-CD8335EF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42EE95-2DB3-45C6-9630-4B2E3FD4E0A3}"/>
              </a:ext>
            </a:extLst>
          </p:cNvPr>
          <p:cNvSpPr/>
          <p:nvPr/>
        </p:nvSpPr>
        <p:spPr>
          <a:xfrm>
            <a:off x="6690168" y="3914467"/>
            <a:ext cx="1512916" cy="1479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Estimating camera translation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B0AE72-BEFF-4C7B-BD1D-1DA7E96CC062}"/>
              </a:ext>
            </a:extLst>
          </p:cNvPr>
          <p:cNvSpPr/>
          <p:nvPr/>
        </p:nvSpPr>
        <p:spPr>
          <a:xfrm>
            <a:off x="9119059" y="3844876"/>
            <a:ext cx="2070875" cy="1479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Fitting by minimizing Eq. (1)</a:t>
            </a:r>
          </a:p>
          <a:p>
            <a:pPr algn="ctr"/>
            <a:r>
              <a:rPr lang="en-US" dirty="0"/>
              <a:t>Using Powell’s dogleg method [31]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A0D181-1DD9-4DDF-B184-5282DFA42DFA}"/>
              </a:ext>
            </a:extLst>
          </p:cNvPr>
          <p:cNvSpPr/>
          <p:nvPr/>
        </p:nvSpPr>
        <p:spPr>
          <a:xfrm>
            <a:off x="8871066" y="1690688"/>
            <a:ext cx="2482734" cy="1479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Starting with high value then decreasing </a:t>
            </a:r>
          </a:p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E4D69E-F310-4F66-9BD5-28EFF0C6C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270" y="2721504"/>
            <a:ext cx="1076325" cy="25717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5FEA11-7046-4790-99FC-1A5D5037C482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8610600" y="5324541"/>
            <a:ext cx="1543897" cy="102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E28A3D-8AB0-4D05-B390-0E55F4FAB9C2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10112433" y="3170353"/>
            <a:ext cx="42064" cy="67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269FB55-3DB4-46FB-A161-1512A4C399F6}"/>
              </a:ext>
            </a:extLst>
          </p:cNvPr>
          <p:cNvSpPr/>
          <p:nvPr/>
        </p:nvSpPr>
        <p:spPr>
          <a:xfrm>
            <a:off x="8584971" y="4398971"/>
            <a:ext cx="465513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D8FCE9-677C-49CA-BE5F-9AD35DF765B2}"/>
              </a:ext>
            </a:extLst>
          </p:cNvPr>
          <p:cNvSpPr txBox="1"/>
          <p:nvPr/>
        </p:nvSpPr>
        <p:spPr>
          <a:xfrm>
            <a:off x="0" y="1384572"/>
            <a:ext cx="215715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Camera translation and body orientation are unknown</a:t>
            </a:r>
            <a:r>
              <a:rPr lang="en-US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F32132-7C62-4E19-94CC-FC4969963697}"/>
              </a:ext>
            </a:extLst>
          </p:cNvPr>
          <p:cNvSpPr txBox="1"/>
          <p:nvPr/>
        </p:nvSpPr>
        <p:spPr>
          <a:xfrm>
            <a:off x="2231188" y="1418917"/>
            <a:ext cx="248273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MR10"/>
              </a:rPr>
              <a:t>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he camera focal length or its rough estimate is known.</a:t>
            </a:r>
            <a:r>
              <a:rPr lang="en-US" dirty="0"/>
              <a:t> </a:t>
            </a:r>
          </a:p>
          <a:p>
            <a:r>
              <a:rPr lang="en-US" dirty="0"/>
              <a:t>Side view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F49456-20B1-45EA-AF51-E89B0DE2BA82}"/>
              </a:ext>
            </a:extLst>
          </p:cNvPr>
          <p:cNvSpPr/>
          <p:nvPr/>
        </p:nvSpPr>
        <p:spPr>
          <a:xfrm>
            <a:off x="2120626" y="3824642"/>
            <a:ext cx="1312288" cy="1479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the camera translation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F10E6F-A05B-4C1C-AA85-9D893B0B0980}"/>
              </a:ext>
            </a:extLst>
          </p:cNvPr>
          <p:cNvSpPr/>
          <p:nvPr/>
        </p:nvSpPr>
        <p:spPr>
          <a:xfrm>
            <a:off x="67385" y="4123043"/>
            <a:ext cx="1483128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Assumption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4D2787-7128-414D-8BAA-B639D885AAE4}"/>
              </a:ext>
            </a:extLst>
          </p:cNvPr>
          <p:cNvCxnSpPr>
            <a:cxnSpLocks/>
          </p:cNvCxnSpPr>
          <p:nvPr/>
        </p:nvCxnSpPr>
        <p:spPr>
          <a:xfrm>
            <a:off x="838200" y="2307903"/>
            <a:ext cx="0" cy="181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18FC19-1150-4520-A259-D4C7AC926EBD}"/>
              </a:ext>
            </a:extLst>
          </p:cNvPr>
          <p:cNvCxnSpPr>
            <a:cxnSpLocks/>
          </p:cNvCxnSpPr>
          <p:nvPr/>
        </p:nvCxnSpPr>
        <p:spPr>
          <a:xfrm flipH="1">
            <a:off x="1335049" y="2721504"/>
            <a:ext cx="1049160" cy="1167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469048E-60CF-4B83-BBA1-B19AA19A84A7}"/>
              </a:ext>
            </a:extLst>
          </p:cNvPr>
          <p:cNvSpPr/>
          <p:nvPr/>
        </p:nvSpPr>
        <p:spPr>
          <a:xfrm>
            <a:off x="1580901" y="4377820"/>
            <a:ext cx="465513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AFEBF5-A4E4-4A1B-86E2-649926681A5A}"/>
              </a:ext>
            </a:extLst>
          </p:cNvPr>
          <p:cNvSpPr txBox="1"/>
          <p:nvPr/>
        </p:nvSpPr>
        <p:spPr>
          <a:xfrm>
            <a:off x="143090" y="5679340"/>
            <a:ext cx="199782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The person is standing parallel to the image plane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3CA2D4-B271-413B-BA5F-24660D11FC79}"/>
              </a:ext>
            </a:extLst>
          </p:cNvPr>
          <p:cNvCxnSpPr>
            <a:cxnSpLocks/>
          </p:cNvCxnSpPr>
          <p:nvPr/>
        </p:nvCxnSpPr>
        <p:spPr>
          <a:xfrm flipV="1">
            <a:off x="1496035" y="5280563"/>
            <a:ext cx="506140" cy="43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5288426-C998-4BE0-9B2E-37370B06E1E5}"/>
              </a:ext>
            </a:extLst>
          </p:cNvPr>
          <p:cNvSpPr/>
          <p:nvPr/>
        </p:nvSpPr>
        <p:spPr>
          <a:xfrm>
            <a:off x="3952458" y="3863444"/>
            <a:ext cx="1433403" cy="1479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Estimate depth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76ABAB-5475-4E24-A736-7AB6544DB41E}"/>
              </a:ext>
            </a:extLst>
          </p:cNvPr>
          <p:cNvSpPr txBox="1"/>
          <p:nvPr/>
        </p:nvSpPr>
        <p:spPr>
          <a:xfrm>
            <a:off x="2983613" y="2543370"/>
            <a:ext cx="167938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Via the ratio of similar triangles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7B2DB4-E1F7-45F1-8D0F-4B52875E2BBE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3823305" y="3189701"/>
            <a:ext cx="312024" cy="62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0A20F99-D8FA-40A1-9A27-4CD1EC0B8654}"/>
              </a:ext>
            </a:extLst>
          </p:cNvPr>
          <p:cNvSpPr txBox="1"/>
          <p:nvPr/>
        </p:nvSpPr>
        <p:spPr>
          <a:xfrm>
            <a:off x="5046272" y="2134807"/>
            <a:ext cx="159763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MR10"/>
              </a:rPr>
              <a:t>Torso length of mean SMPL shape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21B310F-AFFC-4DF2-8026-B30A55DC3097}"/>
              </a:ext>
            </a:extLst>
          </p:cNvPr>
          <p:cNvSpPr/>
          <p:nvPr/>
        </p:nvSpPr>
        <p:spPr>
          <a:xfrm>
            <a:off x="5229213" y="776419"/>
            <a:ext cx="1076325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SMPL-X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2ABBBF8D-15D0-417B-8E0D-2E24BEAECF2D}"/>
              </a:ext>
            </a:extLst>
          </p:cNvPr>
          <p:cNvSpPr/>
          <p:nvPr/>
        </p:nvSpPr>
        <p:spPr>
          <a:xfrm rot="5400000">
            <a:off x="5581650" y="1747981"/>
            <a:ext cx="387753" cy="352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0E9BB8F-7C3C-46DB-B65D-0B41559969BB}"/>
              </a:ext>
            </a:extLst>
          </p:cNvPr>
          <p:cNvCxnSpPr>
            <a:cxnSpLocks/>
          </p:cNvCxnSpPr>
          <p:nvPr/>
        </p:nvCxnSpPr>
        <p:spPr>
          <a:xfrm flipH="1">
            <a:off x="5229213" y="3088878"/>
            <a:ext cx="585391" cy="60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DD6523B-C0FE-4ACE-9EF2-AD359D33586C}"/>
              </a:ext>
            </a:extLst>
          </p:cNvPr>
          <p:cNvSpPr txBox="1"/>
          <p:nvPr/>
        </p:nvSpPr>
        <p:spPr>
          <a:xfrm>
            <a:off x="4272241" y="5696859"/>
            <a:ext cx="19978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Predicted 2D joints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2129A08-366C-418C-A87D-EB77B23BE4E1}"/>
              </a:ext>
            </a:extLst>
          </p:cNvPr>
          <p:cNvCxnSpPr>
            <a:cxnSpLocks/>
            <a:stCxn id="48" idx="0"/>
          </p:cNvCxnSpPr>
          <p:nvPr/>
        </p:nvCxnSpPr>
        <p:spPr>
          <a:xfrm flipH="1" flipV="1">
            <a:off x="4713922" y="5421819"/>
            <a:ext cx="557231" cy="27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EC26E32C-3908-41C4-BD86-788F2B89C7F5}"/>
              </a:ext>
            </a:extLst>
          </p:cNvPr>
          <p:cNvSpPr/>
          <p:nvPr/>
        </p:nvSpPr>
        <p:spPr>
          <a:xfrm>
            <a:off x="3475334" y="4465854"/>
            <a:ext cx="402441" cy="352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29E8AADD-DCAA-4415-8399-597751001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580" y="166819"/>
            <a:ext cx="4448175" cy="504825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4B06D09-1446-48B9-B583-06D900E57C32}"/>
              </a:ext>
            </a:extLst>
          </p:cNvPr>
          <p:cNvCxnSpPr>
            <a:cxnSpLocks/>
          </p:cNvCxnSpPr>
          <p:nvPr/>
        </p:nvCxnSpPr>
        <p:spPr>
          <a:xfrm>
            <a:off x="4768217" y="552036"/>
            <a:ext cx="48314" cy="3206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7984B40-E707-435A-80ED-C2DC81EFC897}"/>
              </a:ext>
            </a:extLst>
          </p:cNvPr>
          <p:cNvSpPr txBox="1"/>
          <p:nvPr/>
        </p:nvSpPr>
        <p:spPr>
          <a:xfrm>
            <a:off x="8716759" y="109628"/>
            <a:ext cx="15976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MR10"/>
              </a:rPr>
              <a:t>On torso joints</a:t>
            </a:r>
            <a:endParaRPr lang="en-US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3C342B0-0D39-4C2C-828B-C6D6E525731C}"/>
              </a:ext>
            </a:extLst>
          </p:cNvPr>
          <p:cNvCxnSpPr>
            <a:cxnSpLocks/>
            <a:stCxn id="62" idx="1"/>
            <a:endCxn id="55" idx="3"/>
          </p:cNvCxnSpPr>
          <p:nvPr/>
        </p:nvCxnSpPr>
        <p:spPr>
          <a:xfrm flipH="1">
            <a:off x="7945755" y="294294"/>
            <a:ext cx="771004" cy="12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CADCC53-B063-4079-B8B9-0AE69899AE34}"/>
              </a:ext>
            </a:extLst>
          </p:cNvPr>
          <p:cNvCxnSpPr>
            <a:cxnSpLocks/>
          </p:cNvCxnSpPr>
          <p:nvPr/>
        </p:nvCxnSpPr>
        <p:spPr>
          <a:xfrm flipV="1">
            <a:off x="3540845" y="5421819"/>
            <a:ext cx="620364" cy="22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C1D8694-EBD6-4278-914B-818E41EE779A}"/>
              </a:ext>
            </a:extLst>
          </p:cNvPr>
          <p:cNvGrpSpPr/>
          <p:nvPr/>
        </p:nvGrpSpPr>
        <p:grpSpPr>
          <a:xfrm>
            <a:off x="2184184" y="5706834"/>
            <a:ext cx="2043525" cy="369332"/>
            <a:chOff x="2117684" y="5706834"/>
            <a:chExt cx="2043525" cy="36933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6238078-707F-4034-9878-EB94FB4CA629}"/>
                </a:ext>
              </a:extLst>
            </p:cNvPr>
            <p:cNvSpPr txBox="1"/>
            <p:nvPr/>
          </p:nvSpPr>
          <p:spPr>
            <a:xfrm>
              <a:off x="2163386" y="5706834"/>
              <a:ext cx="1997823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MR10"/>
                </a:rPr>
                <a:t>  fix to mean shape</a:t>
              </a:r>
              <a:endParaRPr lang="en-US" dirty="0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6D96963B-DE41-4C46-B7C7-684AD0B1C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7684" y="5772437"/>
              <a:ext cx="200025" cy="238125"/>
            </a:xfrm>
            <a:prstGeom prst="rect">
              <a:avLst/>
            </a:prstGeom>
          </p:spPr>
        </p:pic>
      </p:grp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8271ABAB-9051-45B2-8FD9-5D9E8CE5C7D0}"/>
              </a:ext>
            </a:extLst>
          </p:cNvPr>
          <p:cNvSpPr/>
          <p:nvPr/>
        </p:nvSpPr>
        <p:spPr>
          <a:xfrm>
            <a:off x="5674119" y="4398971"/>
            <a:ext cx="827823" cy="419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C1FF61B-FD01-4684-BAE2-9B9EC4227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6114488"/>
            <a:ext cx="5362955" cy="63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78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BA73-DF67-4F2E-9BEB-54B78A260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hyper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F73F9-EDC9-4C6F-B51C-9F90E764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E7F301-5354-4AA0-9505-E1A43C04EC22}"/>
              </a:ext>
            </a:extLst>
          </p:cNvPr>
          <p:cNvSpPr/>
          <p:nvPr/>
        </p:nvSpPr>
        <p:spPr>
          <a:xfrm>
            <a:off x="1409698" y="3261235"/>
            <a:ext cx="6558645" cy="8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Small body parts like the hands and face </a:t>
            </a:r>
            <a:r>
              <a:rPr lang="en-US" sz="2000" dirty="0">
                <a:sym typeface="Wingdings" panose="05000000000000000000" pitchFamily="2" charset="2"/>
              </a:rPr>
              <a:t> a lot of </a:t>
            </a:r>
            <a:r>
              <a:rPr lang="en-US" sz="2000" dirty="0" err="1">
                <a:sym typeface="Wingdings" panose="05000000000000000000" pitchFamily="2" charset="2"/>
              </a:rPr>
              <a:t>keypoints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24DD00-B3FE-4124-A4DA-8162870B4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90" y="1961508"/>
            <a:ext cx="2619375" cy="400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34D644-14A2-4B34-B580-98E04A551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635" y="1690688"/>
            <a:ext cx="5276850" cy="94297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103299D-5626-4816-8D41-6C4CCF9A1B63}"/>
              </a:ext>
            </a:extLst>
          </p:cNvPr>
          <p:cNvSpPr/>
          <p:nvPr/>
        </p:nvSpPr>
        <p:spPr>
          <a:xfrm rot="5400000">
            <a:off x="4180114" y="2790788"/>
            <a:ext cx="457200" cy="383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50ECAE-11C3-49AF-995B-08C64F5EF7F8}"/>
              </a:ext>
            </a:extLst>
          </p:cNvPr>
          <p:cNvSpPr/>
          <p:nvPr/>
        </p:nvSpPr>
        <p:spPr>
          <a:xfrm rot="5400000">
            <a:off x="4180114" y="4240875"/>
            <a:ext cx="457200" cy="383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A3369F-4667-4305-80F8-B295F11B6502}"/>
              </a:ext>
            </a:extLst>
          </p:cNvPr>
          <p:cNvSpPr/>
          <p:nvPr/>
        </p:nvSpPr>
        <p:spPr>
          <a:xfrm>
            <a:off x="2476497" y="4645258"/>
            <a:ext cx="3619503" cy="796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Can dominated in Eq. 4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4BB804E-32A0-48AD-B442-E544FB167AE4}"/>
              </a:ext>
            </a:extLst>
          </p:cNvPr>
          <p:cNvSpPr/>
          <p:nvPr/>
        </p:nvSpPr>
        <p:spPr>
          <a:xfrm rot="5400000">
            <a:off x="4180114" y="5503468"/>
            <a:ext cx="457200" cy="383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A2EFED-F511-44CB-A926-3FD6992F5F28}"/>
              </a:ext>
            </a:extLst>
          </p:cNvPr>
          <p:cNvSpPr/>
          <p:nvPr/>
        </p:nvSpPr>
        <p:spPr>
          <a:xfrm>
            <a:off x="2598963" y="5977400"/>
            <a:ext cx="3619502" cy="8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optimum (bad </a:t>
            </a:r>
            <a:r>
              <a:rPr lang="en-US" sz="2000" dirty="0" err="1"/>
              <a:t>initializatiton</a:t>
            </a:r>
            <a:r>
              <a:rPr lang="en-US" sz="2000" dirty="0"/>
              <a:t>)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44B3A13-F4AE-4D68-BC2D-BF0CD47E642B}"/>
              </a:ext>
            </a:extLst>
          </p:cNvPr>
          <p:cNvSpPr/>
          <p:nvPr/>
        </p:nvSpPr>
        <p:spPr>
          <a:xfrm>
            <a:off x="6728732" y="6126567"/>
            <a:ext cx="457200" cy="383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D93572-96FA-4C27-ADA8-B1D66178276F}"/>
              </a:ext>
            </a:extLst>
          </p:cNvPr>
          <p:cNvSpPr/>
          <p:nvPr/>
        </p:nvSpPr>
        <p:spPr>
          <a:xfrm>
            <a:off x="7366906" y="5977400"/>
            <a:ext cx="2211161" cy="8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Weights for joints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2A15B40-3D52-4017-B38B-048AEE1F5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8350" y="5466804"/>
            <a:ext cx="323850" cy="3143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E865FA6-26E9-4287-9814-8D7F30BF4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200" y="5438650"/>
            <a:ext cx="2019300" cy="3143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737D976-B1B7-4F6C-A44C-B58E03BBC7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2779" y="5929544"/>
            <a:ext cx="342900" cy="3238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27D98F7-A70B-440C-8A89-1A9A1C83D1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4933" y="5907025"/>
            <a:ext cx="762000" cy="2952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63A1BC7-FF49-405A-B019-ED90988961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17541" y="6350241"/>
            <a:ext cx="333375" cy="3048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21000F9-4CC8-4C8F-8307-C21EE6F25C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25075" y="6286402"/>
            <a:ext cx="2066925" cy="323850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9B53B4C7-4BB7-4FBD-9BF3-690185C96B4F}"/>
              </a:ext>
            </a:extLst>
          </p:cNvPr>
          <p:cNvSpPr/>
          <p:nvPr/>
        </p:nvSpPr>
        <p:spPr>
          <a:xfrm rot="18567307">
            <a:off x="8502490" y="5297512"/>
            <a:ext cx="457200" cy="383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4C0CA8-776C-4250-9D43-30C72C75F576}"/>
              </a:ext>
            </a:extLst>
          </p:cNvPr>
          <p:cNvSpPr/>
          <p:nvPr/>
        </p:nvSpPr>
        <p:spPr>
          <a:xfrm>
            <a:off x="8622233" y="4229979"/>
            <a:ext cx="3069024" cy="8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Focus on  body pose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24AD5C-4989-4CD5-8446-8B98671B0390}"/>
              </a:ext>
            </a:extLst>
          </p:cNvPr>
          <p:cNvSpPr/>
          <p:nvPr/>
        </p:nvSpPr>
        <p:spPr>
          <a:xfrm>
            <a:off x="8957088" y="2694521"/>
            <a:ext cx="2335973" cy="8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Increase influence of hands arm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D776316B-2CF2-4078-B87D-8CBF133FBA32}"/>
              </a:ext>
            </a:extLst>
          </p:cNvPr>
          <p:cNvSpPr/>
          <p:nvPr/>
        </p:nvSpPr>
        <p:spPr>
          <a:xfrm rot="16200000">
            <a:off x="9949095" y="3665435"/>
            <a:ext cx="457200" cy="383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8F1EBE-8D6A-49A7-9A4D-1049675AC1FE}"/>
              </a:ext>
            </a:extLst>
          </p:cNvPr>
          <p:cNvSpPr/>
          <p:nvPr/>
        </p:nvSpPr>
        <p:spPr>
          <a:xfrm>
            <a:off x="8904468" y="1159063"/>
            <a:ext cx="2335973" cy="8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Facial KJ.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5F85104A-729F-4A90-855A-DDF04C1A0ED7}"/>
              </a:ext>
            </a:extLst>
          </p:cNvPr>
          <p:cNvSpPr/>
          <p:nvPr/>
        </p:nvSpPr>
        <p:spPr>
          <a:xfrm rot="16200000">
            <a:off x="9896475" y="2129977"/>
            <a:ext cx="457200" cy="383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30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2D11-1CC6-47F3-913F-8B7550FA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807CD-1EA8-4C5C-B797-2FD4621B7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datasets</a:t>
            </a:r>
          </a:p>
          <a:p>
            <a:pPr lvl="1"/>
            <a:r>
              <a:rPr lang="en-US" dirty="0"/>
              <a:t>NO dataset with ground-truth shape for bodies, hands and face together.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Create a dataset for evaluation.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Expressive hands and faces dataset (EHF)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FAEA4-EB91-4034-B76B-EE5042CC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143232-C3CE-44FE-9A89-25574EC0CD12}"/>
              </a:ext>
            </a:extLst>
          </p:cNvPr>
          <p:cNvSpPr/>
          <p:nvPr/>
        </p:nvSpPr>
        <p:spPr>
          <a:xfrm>
            <a:off x="2051960" y="3799832"/>
            <a:ext cx="2296886" cy="89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SMPL+H dataset [52]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30BE03F-6394-4242-B47E-85525DEE342F}"/>
              </a:ext>
            </a:extLst>
          </p:cNvPr>
          <p:cNvSpPr/>
          <p:nvPr/>
        </p:nvSpPr>
        <p:spPr>
          <a:xfrm>
            <a:off x="4611463" y="4056930"/>
            <a:ext cx="457200" cy="383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8D2710-26CB-4EC7-B08F-246BA2373545}"/>
              </a:ext>
            </a:extLst>
          </p:cNvPr>
          <p:cNvSpPr/>
          <p:nvPr/>
        </p:nvSpPr>
        <p:spPr>
          <a:xfrm>
            <a:off x="5331280" y="3799832"/>
            <a:ext cx="2296886" cy="89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RGB image per frame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14F7D16-DB2F-413E-88E4-E365B6C5D11C}"/>
              </a:ext>
            </a:extLst>
          </p:cNvPr>
          <p:cNvSpPr/>
          <p:nvPr/>
        </p:nvSpPr>
        <p:spPr>
          <a:xfrm>
            <a:off x="7890783" y="4056930"/>
            <a:ext cx="457200" cy="383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031C9C-1D0C-48C4-8CC1-B5113456E2D0}"/>
              </a:ext>
            </a:extLst>
          </p:cNvPr>
          <p:cNvSpPr/>
          <p:nvPr/>
        </p:nvSpPr>
        <p:spPr>
          <a:xfrm>
            <a:off x="8610600" y="3799832"/>
            <a:ext cx="2296886" cy="89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Align SMPL-X to 4D scans following [68]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CFF03A-36A6-4A1C-B2B1-C53C8DC2A6E8}"/>
              </a:ext>
            </a:extLst>
          </p:cNvPr>
          <p:cNvSpPr/>
          <p:nvPr/>
        </p:nvSpPr>
        <p:spPr>
          <a:xfrm>
            <a:off x="8610600" y="5263507"/>
            <a:ext cx="2296886" cy="89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Expert annotator manually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54BEBD4-0718-4B29-B1BC-5E4C4B2FE501}"/>
              </a:ext>
            </a:extLst>
          </p:cNvPr>
          <p:cNvSpPr/>
          <p:nvPr/>
        </p:nvSpPr>
        <p:spPr>
          <a:xfrm rot="5400000">
            <a:off x="9595760" y="4771987"/>
            <a:ext cx="457200" cy="383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E7CE4A2-8CC5-4919-99BA-1973EFC38938}"/>
              </a:ext>
            </a:extLst>
          </p:cNvPr>
          <p:cNvSpPr/>
          <p:nvPr/>
        </p:nvSpPr>
        <p:spPr>
          <a:xfrm rot="10800000">
            <a:off x="7851246" y="5520606"/>
            <a:ext cx="457200" cy="383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C7DA60-70C7-4C76-A429-8A372480564B}"/>
              </a:ext>
            </a:extLst>
          </p:cNvPr>
          <p:cNvSpPr/>
          <p:nvPr/>
        </p:nvSpPr>
        <p:spPr>
          <a:xfrm>
            <a:off x="5331280" y="5263506"/>
            <a:ext cx="2296886" cy="89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Pseudo ground truth</a:t>
            </a:r>
          </a:p>
          <a:p>
            <a:pPr algn="ctr"/>
            <a:r>
              <a:rPr lang="en-US" dirty="0"/>
              <a:t>(100 frames)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58E54A4-9AC8-40FE-B8B6-CE1AA5A7DE66}"/>
              </a:ext>
            </a:extLst>
          </p:cNvPr>
          <p:cNvSpPr/>
          <p:nvPr/>
        </p:nvSpPr>
        <p:spPr>
          <a:xfrm rot="10800000">
            <a:off x="4834541" y="5562750"/>
            <a:ext cx="273659" cy="341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B71ACC-C07E-4A2F-8618-F34777254605}"/>
              </a:ext>
            </a:extLst>
          </p:cNvPr>
          <p:cNvSpPr/>
          <p:nvPr/>
        </p:nvSpPr>
        <p:spPr>
          <a:xfrm>
            <a:off x="2314577" y="5312212"/>
            <a:ext cx="2296886" cy="89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Vertex-to-vertex error metric [48,62]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5827A4-0C9E-4C84-B303-637552766D01}"/>
              </a:ext>
            </a:extLst>
          </p:cNvPr>
          <p:cNvSpPr/>
          <p:nvPr/>
        </p:nvSpPr>
        <p:spPr>
          <a:xfrm>
            <a:off x="24920" y="5292271"/>
            <a:ext cx="1883036" cy="8980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Better than 3D joint error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F53F6D-ABE3-44B0-A63A-F7E536755742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1907956" y="5741307"/>
            <a:ext cx="406621" cy="1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193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84DD-B61A-4DFA-894A-642CB03A3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&amp; Quantitative evaluations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68CFA-B32C-43AE-B80F-6A4FE884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F79D32-42C4-4BB8-94A1-3954CCBCD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00" y="2802504"/>
            <a:ext cx="5276171" cy="32804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46AFBF-41F6-481B-BC38-A0B7454DB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210" y="2802504"/>
            <a:ext cx="6352790" cy="29730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A16CEE-2789-4736-85E7-3A550F88543B}"/>
              </a:ext>
            </a:extLst>
          </p:cNvPr>
          <p:cNvSpPr/>
          <p:nvPr/>
        </p:nvSpPr>
        <p:spPr>
          <a:xfrm>
            <a:off x="3274305" y="1554729"/>
            <a:ext cx="4138867" cy="8980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 less inputs than previous works</a:t>
            </a:r>
          </a:p>
        </p:txBody>
      </p:sp>
    </p:spTree>
    <p:extLst>
      <p:ext uri="{BB962C8B-B14F-4D97-AF65-F5344CB8AC3E}">
        <p14:creationId xmlns:p14="http://schemas.microsoft.com/office/powerpoint/2010/main" val="995841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6CBF4-A84A-4871-92A9-2C2307B7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CEDC3E-2CAC-45AA-B98B-5E950A9F5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233" y="0"/>
            <a:ext cx="5073876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31CD021-D2A9-4CFE-A151-10F8DEE39E1C}"/>
              </a:ext>
            </a:extLst>
          </p:cNvPr>
          <p:cNvSpPr/>
          <p:nvPr/>
        </p:nvSpPr>
        <p:spPr>
          <a:xfrm>
            <a:off x="4016829" y="575014"/>
            <a:ext cx="2307206" cy="8980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Neutral model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39E03A-03FB-4ACF-9FA8-3CDA30051B91}"/>
              </a:ext>
            </a:extLst>
          </p:cNvPr>
          <p:cNvSpPr/>
          <p:nvPr/>
        </p:nvSpPr>
        <p:spPr>
          <a:xfrm>
            <a:off x="4093027" y="4706143"/>
            <a:ext cx="2307206" cy="8980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Neutral model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1F89F-D508-4AC8-8378-F24C8A3BF47B}"/>
              </a:ext>
            </a:extLst>
          </p:cNvPr>
          <p:cNvSpPr/>
          <p:nvPr/>
        </p:nvSpPr>
        <p:spPr>
          <a:xfrm>
            <a:off x="4016829" y="2871502"/>
            <a:ext cx="2307206" cy="8980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specific model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BB7CCF-8E80-41D8-B965-3EA0C21EE0EC}"/>
              </a:ext>
            </a:extLst>
          </p:cNvPr>
          <p:cNvSpPr/>
          <p:nvPr/>
        </p:nvSpPr>
        <p:spPr>
          <a:xfrm>
            <a:off x="436277" y="2161209"/>
            <a:ext cx="2845765" cy="1420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SMPL-X: </a:t>
            </a:r>
            <a:br>
              <a:rPr lang="en-US" dirty="0"/>
            </a:br>
            <a:r>
              <a:rPr lang="en-US" dirty="0"/>
              <a:t>+No artifacts around the joints: elbows…</a:t>
            </a:r>
          </a:p>
          <a:p>
            <a:r>
              <a:rPr lang="en-US" dirty="0"/>
              <a:t>+Less inputs</a:t>
            </a:r>
          </a:p>
        </p:txBody>
      </p:sp>
    </p:spTree>
    <p:extLst>
      <p:ext uri="{BB962C8B-B14F-4D97-AF65-F5344CB8AC3E}">
        <p14:creationId xmlns:p14="http://schemas.microsoft.com/office/powerpoint/2010/main" val="102771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F2C2-2F53-4D02-AE9C-6D24848D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A5BC3-FCC4-4176-9215-FD46D22C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083EF4-C6CC-4103-B577-E98AF057BE2F}"/>
              </a:ext>
            </a:extLst>
          </p:cNvPr>
          <p:cNvSpPr/>
          <p:nvPr/>
        </p:nvSpPr>
        <p:spPr>
          <a:xfrm>
            <a:off x="2647603" y="3652644"/>
            <a:ext cx="1645920" cy="1034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SPML-X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D52F5A-4214-4B9E-A5E1-AF19EF4F3334}"/>
              </a:ext>
            </a:extLst>
          </p:cNvPr>
          <p:cNvSpPr/>
          <p:nvPr/>
        </p:nvSpPr>
        <p:spPr>
          <a:xfrm>
            <a:off x="142703" y="2313327"/>
            <a:ext cx="1645919" cy="1034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SMPL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6A1CC1-7FA6-4976-8F34-06F8BCBA5BC5}"/>
              </a:ext>
            </a:extLst>
          </p:cNvPr>
          <p:cNvSpPr/>
          <p:nvPr/>
        </p:nvSpPr>
        <p:spPr>
          <a:xfrm>
            <a:off x="142704" y="3652644"/>
            <a:ext cx="1645920" cy="1034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 pose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A4D6B8-7D61-468E-8BDD-38CFB707ADE8}"/>
              </a:ext>
            </a:extLst>
          </p:cNvPr>
          <p:cNvSpPr/>
          <p:nvPr/>
        </p:nvSpPr>
        <p:spPr>
          <a:xfrm>
            <a:off x="142704" y="4945576"/>
            <a:ext cx="1645920" cy="1034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Facial expression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E43488F-DE9D-4B7E-ABBE-DEDDFE9B65FF}"/>
              </a:ext>
            </a:extLst>
          </p:cNvPr>
          <p:cNvSpPr/>
          <p:nvPr/>
        </p:nvSpPr>
        <p:spPr>
          <a:xfrm>
            <a:off x="2128057" y="3807004"/>
            <a:ext cx="415637" cy="726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5C9B2D-511B-491E-87C8-62DA3ABE81AA}"/>
              </a:ext>
            </a:extLst>
          </p:cNvPr>
          <p:cNvSpPr/>
          <p:nvPr/>
        </p:nvSpPr>
        <p:spPr>
          <a:xfrm>
            <a:off x="4495106" y="3017399"/>
            <a:ext cx="1645920" cy="1034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SMPLify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71B549-3493-4C63-8895-17BCD6F2DA31}"/>
              </a:ext>
            </a:extLst>
          </p:cNvPr>
          <p:cNvSpPr/>
          <p:nvPr/>
        </p:nvSpPr>
        <p:spPr>
          <a:xfrm>
            <a:off x="9982200" y="3027499"/>
            <a:ext cx="1645920" cy="1034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SMPLify</a:t>
            </a:r>
            <a:r>
              <a:rPr lang="en-US" dirty="0"/>
              <a:t>-x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286203-35DA-4305-8998-5A89AE4204A9}"/>
              </a:ext>
            </a:extLst>
          </p:cNvPr>
          <p:cNvSpPr/>
          <p:nvPr/>
        </p:nvSpPr>
        <p:spPr>
          <a:xfrm>
            <a:off x="7034646" y="548544"/>
            <a:ext cx="1921625" cy="1034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2D features:</a:t>
            </a:r>
          </a:p>
          <a:p>
            <a:pPr algn="ctr"/>
            <a:r>
              <a:rPr lang="en-US" dirty="0"/>
              <a:t>Face/ hands/feet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BB613B-B2F3-497E-A858-EEC2BA776B2D}"/>
              </a:ext>
            </a:extLst>
          </p:cNvPr>
          <p:cNvSpPr/>
          <p:nvPr/>
        </p:nvSpPr>
        <p:spPr>
          <a:xfrm>
            <a:off x="7034646" y="1805201"/>
            <a:ext cx="1921625" cy="1034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Pose prior:</a:t>
            </a:r>
          </a:p>
          <a:p>
            <a:pPr algn="ctr"/>
            <a:r>
              <a:rPr lang="en-US" dirty="0"/>
              <a:t>Neural network on large </a:t>
            </a:r>
            <a:r>
              <a:rPr lang="en-US" dirty="0" err="1"/>
              <a:t>MoCap</a:t>
            </a:r>
            <a:r>
              <a:rPr lang="en-US" dirty="0"/>
              <a:t> dataset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64FF25-0B1D-4003-B04A-819225837D09}"/>
              </a:ext>
            </a:extLst>
          </p:cNvPr>
          <p:cNvSpPr/>
          <p:nvPr/>
        </p:nvSpPr>
        <p:spPr>
          <a:xfrm>
            <a:off x="7034646" y="3027724"/>
            <a:ext cx="1921625" cy="1034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interpenetration</a:t>
            </a:r>
          </a:p>
          <a:p>
            <a:pPr algn="ctr"/>
            <a:r>
              <a:rPr lang="en-US" dirty="0"/>
              <a:t>Fast + Accurate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084AA3-8451-4039-8882-5F274C70B9CC}"/>
              </a:ext>
            </a:extLst>
          </p:cNvPr>
          <p:cNvSpPr/>
          <p:nvPr/>
        </p:nvSpPr>
        <p:spPr>
          <a:xfrm>
            <a:off x="7034645" y="4208256"/>
            <a:ext cx="1921625" cy="1034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Automatically detect gender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003BCB-325C-4569-9E18-3344B8A498FF}"/>
              </a:ext>
            </a:extLst>
          </p:cNvPr>
          <p:cNvSpPr/>
          <p:nvPr/>
        </p:nvSpPr>
        <p:spPr>
          <a:xfrm>
            <a:off x="7034644" y="5430779"/>
            <a:ext cx="1921625" cy="1034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Pytorch</a:t>
            </a:r>
            <a:r>
              <a:rPr lang="en-US" dirty="0"/>
              <a:t> implementation</a:t>
            </a:r>
          </a:p>
          <a:p>
            <a:pPr algn="ctr"/>
            <a:r>
              <a:rPr lang="en-US" dirty="0"/>
              <a:t>X8 speed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BBA109C-9BAB-47DC-A8D2-24D0CA728E62}"/>
              </a:ext>
            </a:extLst>
          </p:cNvPr>
          <p:cNvSpPr/>
          <p:nvPr/>
        </p:nvSpPr>
        <p:spPr>
          <a:xfrm>
            <a:off x="9388877" y="3197338"/>
            <a:ext cx="415637" cy="726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EDCCEB50-5AC0-495B-BCAC-AC4D3D9D3F2E}"/>
              </a:ext>
            </a:extLst>
          </p:cNvPr>
          <p:cNvSpPr/>
          <p:nvPr/>
        </p:nvSpPr>
        <p:spPr>
          <a:xfrm>
            <a:off x="6400800" y="3347598"/>
            <a:ext cx="465513" cy="459406"/>
          </a:xfrm>
          <a:prstGeom prst="plus">
            <a:avLst>
              <a:gd name="adj" fmla="val 35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CDD590-1805-4D8E-9462-F8BC970EA87C}"/>
              </a:ext>
            </a:extLst>
          </p:cNvPr>
          <p:cNvSpPr/>
          <p:nvPr/>
        </p:nvSpPr>
        <p:spPr>
          <a:xfrm>
            <a:off x="9844347" y="136525"/>
            <a:ext cx="1921625" cy="21656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1. Compatibility with graphics software</a:t>
            </a:r>
          </a:p>
          <a:p>
            <a:r>
              <a:rPr lang="en-US" dirty="0"/>
              <a:t>2. Simple parametrization</a:t>
            </a:r>
          </a:p>
          <a:p>
            <a:r>
              <a:rPr lang="en-US" dirty="0"/>
              <a:t>3. Small size</a:t>
            </a:r>
          </a:p>
          <a:p>
            <a:r>
              <a:rPr lang="en-US" dirty="0"/>
              <a:t>4. Efficient</a:t>
            </a:r>
          </a:p>
          <a:p>
            <a:r>
              <a:rPr lang="en-US" dirty="0"/>
              <a:t>5. Differentiable</a:t>
            </a:r>
          </a:p>
        </p:txBody>
      </p:sp>
    </p:spTree>
    <p:extLst>
      <p:ext uri="{BB962C8B-B14F-4D97-AF65-F5344CB8AC3E}">
        <p14:creationId xmlns:p14="http://schemas.microsoft.com/office/powerpoint/2010/main" val="132150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5D34-9FAB-4387-84E4-AC6CD0CA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EC82D-684E-4321-9AE1-87AFA36FC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348D6-9446-4350-8C4B-D1C6A34F9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14ADF-85E5-4CDD-AE63-EE72B1ED9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852" y="2549525"/>
            <a:ext cx="10296525" cy="41719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137D2C8-54C7-4286-AE03-65C7A3814C20}"/>
              </a:ext>
            </a:extLst>
          </p:cNvPr>
          <p:cNvSpPr/>
          <p:nvPr/>
        </p:nvSpPr>
        <p:spPr>
          <a:xfrm>
            <a:off x="87086" y="3103223"/>
            <a:ext cx="1654346" cy="8980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Good 2D Joints Detector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6865F9-A036-4DF9-AA77-E0996F480632}"/>
              </a:ext>
            </a:extLst>
          </p:cNvPr>
          <p:cNvSpPr/>
          <p:nvPr/>
        </p:nvSpPr>
        <p:spPr>
          <a:xfrm>
            <a:off x="0" y="4964793"/>
            <a:ext cx="1654346" cy="8980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Bad 2D Joints Detector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11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34A2-ABFD-4A4B-ACA5-75599D97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C2F69-77CA-4BDE-8004-4318FB677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A1867-40E5-4AB4-88A7-D8378735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45F8B8-6734-4EBD-AEE6-4204626B8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9400"/>
            <a:ext cx="10413908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40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513E-F89A-415D-B235-85962B26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5B296-5852-4691-A9C5-B8DAB85D4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SMPL-X: model with body, face and hands.</a:t>
            </a:r>
          </a:p>
          <a:p>
            <a:r>
              <a:rPr lang="en-US" dirty="0" err="1"/>
              <a:t>SMPLify</a:t>
            </a:r>
            <a:r>
              <a:rPr lang="en-US" dirty="0"/>
              <a:t>-X: fit </a:t>
            </a:r>
            <a:r>
              <a:rPr lang="en-US" dirty="0">
                <a:sym typeface="Wingdings" panose="05000000000000000000" pitchFamily="2" charset="2"/>
              </a:rPr>
              <a:t>SMPL-X to single RGB image and 2D Open Pose joints.</a:t>
            </a:r>
          </a:p>
          <a:p>
            <a:r>
              <a:rPr lang="en-US" dirty="0">
                <a:sym typeface="Wingdings" panose="05000000000000000000" pitchFamily="2" charset="2"/>
              </a:rPr>
              <a:t>New body pose prior: fast and accurate</a:t>
            </a:r>
          </a:p>
          <a:p>
            <a:r>
              <a:rPr lang="en-US" dirty="0">
                <a:sym typeface="Wingdings" panose="05000000000000000000" pitchFamily="2" charset="2"/>
              </a:rPr>
              <a:t>Introduce a curated dataset with pseudo ground-truth.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5C052-64BA-466D-AD38-D39FED29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C5F18-2D3D-42CB-A1F0-9DCBB4E55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1F338-5550-4646-BC4B-54AF92913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A1877-E89C-4B88-8EB3-39BF369C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1B017B-B7C3-4D45-9987-8F4EB3597AD2}"/>
              </a:ext>
            </a:extLst>
          </p:cNvPr>
          <p:cNvSpPr/>
          <p:nvPr/>
        </p:nvSpPr>
        <p:spPr>
          <a:xfrm>
            <a:off x="1280160" y="3215092"/>
            <a:ext cx="1296785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Understand human behavior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708E1C-7DEC-4126-ADDA-4C31EF646777}"/>
              </a:ext>
            </a:extLst>
          </p:cNvPr>
          <p:cNvSpPr/>
          <p:nvPr/>
        </p:nvSpPr>
        <p:spPr>
          <a:xfrm>
            <a:off x="3507970" y="1934932"/>
            <a:ext cx="1296785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Capture major joints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039328-95F9-4837-8ABB-769945954C3E}"/>
              </a:ext>
            </a:extLst>
          </p:cNvPr>
          <p:cNvSpPr/>
          <p:nvPr/>
        </p:nvSpPr>
        <p:spPr>
          <a:xfrm>
            <a:off x="3507969" y="4074175"/>
            <a:ext cx="1296785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3D surface of body, hands and face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11B50D-1286-4D42-88ED-E098EB2DB0BA}"/>
              </a:ext>
            </a:extLst>
          </p:cNvPr>
          <p:cNvSpPr/>
          <p:nvPr/>
        </p:nvSpPr>
        <p:spPr>
          <a:xfrm>
            <a:off x="5735778" y="4074175"/>
            <a:ext cx="1296785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previous system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65E31E-0364-439A-B55C-284E5CED12E1}"/>
              </a:ext>
            </a:extLst>
          </p:cNvPr>
          <p:cNvSpPr/>
          <p:nvPr/>
        </p:nvSpPr>
        <p:spPr>
          <a:xfrm>
            <a:off x="8544789" y="4074175"/>
            <a:ext cx="1296785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FDB856-B5B9-4762-993E-E2E16224BB16}"/>
              </a:ext>
            </a:extLst>
          </p:cNvPr>
          <p:cNvSpPr/>
          <p:nvPr/>
        </p:nvSpPr>
        <p:spPr>
          <a:xfrm>
            <a:off x="7677599" y="2148840"/>
            <a:ext cx="1296785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Lack of 3D models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8498B4-7856-4A39-8427-425FA278405C}"/>
              </a:ext>
            </a:extLst>
          </p:cNvPr>
          <p:cNvSpPr/>
          <p:nvPr/>
        </p:nvSpPr>
        <p:spPr>
          <a:xfrm>
            <a:off x="9257016" y="2155219"/>
            <a:ext cx="1296785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Lack of rich 3D training data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96C55C0-8D83-4926-8AC1-E4B33B138CE5}"/>
              </a:ext>
            </a:extLst>
          </p:cNvPr>
          <p:cNvSpPr/>
          <p:nvPr/>
        </p:nvSpPr>
        <p:spPr>
          <a:xfrm rot="19408866">
            <a:off x="2834639" y="3030580"/>
            <a:ext cx="415636" cy="213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CCE83A-E6C5-44DC-8F04-B3440233812F}"/>
              </a:ext>
            </a:extLst>
          </p:cNvPr>
          <p:cNvSpPr/>
          <p:nvPr/>
        </p:nvSpPr>
        <p:spPr>
          <a:xfrm rot="1801512">
            <a:off x="2834639" y="4222370"/>
            <a:ext cx="415636" cy="213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C1FEA61-838D-4A12-88F1-699A245D6F29}"/>
              </a:ext>
            </a:extLst>
          </p:cNvPr>
          <p:cNvSpPr/>
          <p:nvPr/>
        </p:nvSpPr>
        <p:spPr>
          <a:xfrm>
            <a:off x="5062447" y="4615550"/>
            <a:ext cx="415636" cy="213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7E2DBCD-67F9-4420-A317-A06F55DAAD25}"/>
              </a:ext>
            </a:extLst>
          </p:cNvPr>
          <p:cNvSpPr/>
          <p:nvPr/>
        </p:nvSpPr>
        <p:spPr>
          <a:xfrm>
            <a:off x="7630730" y="4714255"/>
            <a:ext cx="415636" cy="213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A17B75B-5412-47B4-8309-1EEB2FC51BE1}"/>
              </a:ext>
            </a:extLst>
          </p:cNvPr>
          <p:cNvSpPr/>
          <p:nvPr/>
        </p:nvSpPr>
        <p:spPr>
          <a:xfrm rot="18185618">
            <a:off x="9286699" y="3641264"/>
            <a:ext cx="415636" cy="213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D690927-3ED7-4CF7-A07D-0971E4E3652A}"/>
              </a:ext>
            </a:extLst>
          </p:cNvPr>
          <p:cNvSpPr/>
          <p:nvPr/>
        </p:nvSpPr>
        <p:spPr>
          <a:xfrm rot="13550335">
            <a:off x="8766566" y="3661837"/>
            <a:ext cx="415636" cy="213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62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05C5-8F22-49F1-ABB7-0203A7764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SPMLify</a:t>
            </a:r>
            <a:r>
              <a:rPr lang="en-US" dirty="0"/>
              <a:t>-X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8BFB3-A5C0-4922-93AB-D40A5B839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CE06C-96FB-4BB5-B2A9-3D632160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19DE64-DD78-4A8D-8496-E1A8BD6D9827}"/>
              </a:ext>
            </a:extLst>
          </p:cNvPr>
          <p:cNvSpPr/>
          <p:nvPr/>
        </p:nvSpPr>
        <p:spPr>
          <a:xfrm>
            <a:off x="2272146" y="3382140"/>
            <a:ext cx="814647" cy="935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EA6303-A7AD-437A-9106-8F5F5CFDC93B}"/>
              </a:ext>
            </a:extLst>
          </p:cNvPr>
          <p:cNvSpPr/>
          <p:nvPr/>
        </p:nvSpPr>
        <p:spPr>
          <a:xfrm>
            <a:off x="3652059" y="3402922"/>
            <a:ext cx="814647" cy="935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pose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C71C3C-289B-49FD-9762-0AF79EC6B9CF}"/>
              </a:ext>
            </a:extLst>
          </p:cNvPr>
          <p:cNvSpPr/>
          <p:nvPr/>
        </p:nvSpPr>
        <p:spPr>
          <a:xfrm>
            <a:off x="5031973" y="3402922"/>
            <a:ext cx="1402078" cy="935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Fitting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915F8-0B36-45D8-AF5C-18F3C1C60011}"/>
              </a:ext>
            </a:extLst>
          </p:cNvPr>
          <p:cNvSpPr/>
          <p:nvPr/>
        </p:nvSpPr>
        <p:spPr>
          <a:xfrm>
            <a:off x="5173287" y="1733522"/>
            <a:ext cx="1030778" cy="935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SMPL-X</a:t>
            </a:r>
          </a:p>
          <a:p>
            <a:pPr algn="ctr"/>
            <a:r>
              <a:rPr lang="en-US" dirty="0"/>
              <a:t>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93F7CF-382E-4E62-B6B6-90881F496690}"/>
              </a:ext>
            </a:extLst>
          </p:cNvPr>
          <p:cNvSpPr/>
          <p:nvPr/>
        </p:nvSpPr>
        <p:spPr>
          <a:xfrm>
            <a:off x="6910647" y="2914231"/>
            <a:ext cx="3009207" cy="935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Better performing pose prior from large dataset [50,51]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6CD780-BDE6-4E1F-A59C-267E92FC605F}"/>
              </a:ext>
            </a:extLst>
          </p:cNvPr>
          <p:cNvSpPr/>
          <p:nvPr/>
        </p:nvSpPr>
        <p:spPr>
          <a:xfrm>
            <a:off x="6910646" y="4045021"/>
            <a:ext cx="3009207" cy="935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 self-interpenetration</a:t>
            </a:r>
          </a:p>
          <a:p>
            <a:pPr algn="ctr"/>
            <a:r>
              <a:rPr lang="en-US" dirty="0"/>
              <a:t>(still differentiable)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21C3A-90F0-4C96-A107-8ED533604048}"/>
              </a:ext>
            </a:extLst>
          </p:cNvPr>
          <p:cNvSpPr/>
          <p:nvPr/>
        </p:nvSpPr>
        <p:spPr>
          <a:xfrm>
            <a:off x="6910646" y="5250973"/>
            <a:ext cx="3009207" cy="935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Gender detector:</a:t>
            </a:r>
          </a:p>
          <a:p>
            <a:pPr algn="ctr"/>
            <a:r>
              <a:rPr lang="en-US" dirty="0"/>
              <a:t>Male/female/neutral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021EAFF-AF5E-4827-86EF-8103D8B52F67}"/>
              </a:ext>
            </a:extLst>
          </p:cNvPr>
          <p:cNvSpPr/>
          <p:nvPr/>
        </p:nvSpPr>
        <p:spPr>
          <a:xfrm>
            <a:off x="3147753" y="3742459"/>
            <a:ext cx="415636" cy="213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72D3DCB-463A-4EC3-9A62-9BA48B5EDF59}"/>
              </a:ext>
            </a:extLst>
          </p:cNvPr>
          <p:cNvSpPr/>
          <p:nvPr/>
        </p:nvSpPr>
        <p:spPr>
          <a:xfrm>
            <a:off x="4583084" y="3722616"/>
            <a:ext cx="415636" cy="213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F721EB1-2F13-4CC4-941A-40D5283E3C1D}"/>
              </a:ext>
            </a:extLst>
          </p:cNvPr>
          <p:cNvSpPr/>
          <p:nvPr/>
        </p:nvSpPr>
        <p:spPr>
          <a:xfrm rot="5400000">
            <a:off x="5476701" y="2953197"/>
            <a:ext cx="415636" cy="213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16A57E-6F55-4DC2-BFE8-380389970A70}"/>
              </a:ext>
            </a:extLst>
          </p:cNvPr>
          <p:cNvSpPr/>
          <p:nvPr/>
        </p:nvSpPr>
        <p:spPr>
          <a:xfrm>
            <a:off x="4998720" y="4863884"/>
            <a:ext cx="1402078" cy="935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3D body with hands and face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B8160C0-7B73-4770-8A8A-9E83319AF3E8}"/>
              </a:ext>
            </a:extLst>
          </p:cNvPr>
          <p:cNvSpPr/>
          <p:nvPr/>
        </p:nvSpPr>
        <p:spPr>
          <a:xfrm rot="5400000">
            <a:off x="5476701" y="4503061"/>
            <a:ext cx="415636" cy="213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6EE65D-B433-4E08-A87E-ACB0067E13B7}"/>
              </a:ext>
            </a:extLst>
          </p:cNvPr>
          <p:cNvCxnSpPr/>
          <p:nvPr/>
        </p:nvCxnSpPr>
        <p:spPr>
          <a:xfrm flipH="1">
            <a:off x="6467304" y="3429000"/>
            <a:ext cx="410090" cy="31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0C289E-AE67-498A-9FB4-E5850982DD10}"/>
              </a:ext>
            </a:extLst>
          </p:cNvPr>
          <p:cNvCxnSpPr>
            <a:cxnSpLocks/>
          </p:cNvCxnSpPr>
          <p:nvPr/>
        </p:nvCxnSpPr>
        <p:spPr>
          <a:xfrm flipH="1" flipV="1">
            <a:off x="6450677" y="3956367"/>
            <a:ext cx="410090" cy="494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7ADA8E-43F9-469B-AB31-E61DBA8CDD04}"/>
              </a:ext>
            </a:extLst>
          </p:cNvPr>
          <p:cNvCxnSpPr>
            <a:cxnSpLocks/>
          </p:cNvCxnSpPr>
          <p:nvPr/>
        </p:nvCxnSpPr>
        <p:spPr>
          <a:xfrm flipH="1" flipV="1">
            <a:off x="6400798" y="4402197"/>
            <a:ext cx="498762" cy="128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67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30C3-BAD4-4EC9-86EB-40A9B5DCB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41188-1503-48DF-B6FD-C1FB0C7D1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7E18D-D5A7-4D3A-A6B0-BE9E02B1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11261B-5030-4B20-8AC4-F3C319393BF3}"/>
              </a:ext>
            </a:extLst>
          </p:cNvPr>
          <p:cNvSpPr/>
          <p:nvPr/>
        </p:nvSpPr>
        <p:spPr>
          <a:xfrm>
            <a:off x="4400204" y="3429000"/>
            <a:ext cx="1695796" cy="964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evaluation 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B6EAFA-6797-476E-A70A-9CB9AF8A3A37}"/>
              </a:ext>
            </a:extLst>
          </p:cNvPr>
          <p:cNvSpPr/>
          <p:nvPr/>
        </p:nvSpPr>
        <p:spPr>
          <a:xfrm>
            <a:off x="2238895" y="2464724"/>
            <a:ext cx="1695796" cy="9642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Wide variety of poses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E3FA67-4DAB-49A2-96F7-09A2B984306E}"/>
              </a:ext>
            </a:extLst>
          </p:cNvPr>
          <p:cNvSpPr/>
          <p:nvPr/>
        </p:nvSpPr>
        <p:spPr>
          <a:xfrm>
            <a:off x="2238895" y="3585961"/>
            <a:ext cx="1695796" cy="9642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Wide variety of gesture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B8F04A-CEB8-4AD0-8B7A-C58072FF2D3A}"/>
              </a:ext>
            </a:extLst>
          </p:cNvPr>
          <p:cNvSpPr/>
          <p:nvPr/>
        </p:nvSpPr>
        <p:spPr>
          <a:xfrm>
            <a:off x="2238895" y="4707198"/>
            <a:ext cx="1695796" cy="9642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Wide variety of expressions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866FAE-8172-4690-9AB1-2134D641CC2B}"/>
              </a:ext>
            </a:extLst>
          </p:cNvPr>
          <p:cNvSpPr/>
          <p:nvPr/>
        </p:nvSpPr>
        <p:spPr>
          <a:xfrm>
            <a:off x="4749339" y="534960"/>
            <a:ext cx="1695796" cy="964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Human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58F907-1FF9-4A2E-A9AE-64BE59C087F5}"/>
              </a:ext>
            </a:extLst>
          </p:cNvPr>
          <p:cNvSpPr/>
          <p:nvPr/>
        </p:nvSpPr>
        <p:spPr>
          <a:xfrm>
            <a:off x="7043653" y="534960"/>
            <a:ext cx="1695796" cy="964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Scanning system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C91E13-DB54-4E77-BFAA-1E9E0D5E4E0E}"/>
              </a:ext>
            </a:extLst>
          </p:cNvPr>
          <p:cNvSpPr/>
          <p:nvPr/>
        </p:nvSpPr>
        <p:spPr>
          <a:xfrm>
            <a:off x="7043653" y="1952280"/>
            <a:ext cx="1695796" cy="964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Manually fitting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77DD3D-0DAC-450C-BDDF-63C59C126F99}"/>
              </a:ext>
            </a:extLst>
          </p:cNvPr>
          <p:cNvSpPr/>
          <p:nvPr/>
        </p:nvSpPr>
        <p:spPr>
          <a:xfrm>
            <a:off x="9437718" y="1952280"/>
            <a:ext cx="1695796" cy="964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SMPL-X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F0CDC9-967C-428F-B8C4-E733CE136AB7}"/>
              </a:ext>
            </a:extLst>
          </p:cNvPr>
          <p:cNvSpPr/>
          <p:nvPr/>
        </p:nvSpPr>
        <p:spPr>
          <a:xfrm>
            <a:off x="7043653" y="3416531"/>
            <a:ext cx="1695796" cy="964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Pseudo ground truth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3D9006-D346-415D-AFA1-E19B6764356B}"/>
              </a:ext>
            </a:extLst>
          </p:cNvPr>
          <p:cNvSpPr/>
          <p:nvPr/>
        </p:nvSpPr>
        <p:spPr>
          <a:xfrm>
            <a:off x="7043653" y="4980537"/>
            <a:ext cx="1695796" cy="964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Quantitative evaluation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4454E38-796C-4747-A318-F0AB6D4DE1AC}"/>
              </a:ext>
            </a:extLst>
          </p:cNvPr>
          <p:cNvSpPr/>
          <p:nvPr/>
        </p:nvSpPr>
        <p:spPr>
          <a:xfrm>
            <a:off x="6536576" y="910144"/>
            <a:ext cx="415636" cy="213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6189FAD-19FA-49DF-A2DE-7A76E5A5ABDE}"/>
              </a:ext>
            </a:extLst>
          </p:cNvPr>
          <p:cNvSpPr/>
          <p:nvPr/>
        </p:nvSpPr>
        <p:spPr>
          <a:xfrm rot="5400000">
            <a:off x="7701056" y="1583734"/>
            <a:ext cx="415636" cy="213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0AA8210-348B-4822-8874-5AACE4C495C7}"/>
              </a:ext>
            </a:extLst>
          </p:cNvPr>
          <p:cNvSpPr/>
          <p:nvPr/>
        </p:nvSpPr>
        <p:spPr>
          <a:xfrm rot="5400000">
            <a:off x="7701056" y="4506003"/>
            <a:ext cx="415636" cy="213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5CE0A78-7C8A-4284-B5C7-E61A1CC3A779}"/>
              </a:ext>
            </a:extLst>
          </p:cNvPr>
          <p:cNvSpPr/>
          <p:nvPr/>
        </p:nvSpPr>
        <p:spPr>
          <a:xfrm rot="10800000">
            <a:off x="8902660" y="2357770"/>
            <a:ext cx="415636" cy="213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C12A3AF-C5E6-4E3C-9A2C-47294E51FBAE}"/>
              </a:ext>
            </a:extLst>
          </p:cNvPr>
          <p:cNvSpPr/>
          <p:nvPr/>
        </p:nvSpPr>
        <p:spPr>
          <a:xfrm rot="10800000">
            <a:off x="6328758" y="3804184"/>
            <a:ext cx="415636" cy="213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A83E04-53DC-408B-9638-D94588BDFCE4}"/>
              </a:ext>
            </a:extLst>
          </p:cNvPr>
          <p:cNvCxnSpPr>
            <a:stCxn id="6" idx="3"/>
          </p:cNvCxnSpPr>
          <p:nvPr/>
        </p:nvCxnSpPr>
        <p:spPr>
          <a:xfrm>
            <a:off x="3934691" y="2946862"/>
            <a:ext cx="529258" cy="469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225AB2-29AD-4454-A951-F560BE547B9E}"/>
              </a:ext>
            </a:extLst>
          </p:cNvPr>
          <p:cNvCxnSpPr>
            <a:cxnSpLocks/>
          </p:cNvCxnSpPr>
          <p:nvPr/>
        </p:nvCxnSpPr>
        <p:spPr>
          <a:xfrm flipV="1">
            <a:off x="3900044" y="4537768"/>
            <a:ext cx="500160" cy="65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CF6EA8-D37B-4EC1-86DD-2839970B0ABB}"/>
              </a:ext>
            </a:extLst>
          </p:cNvPr>
          <p:cNvCxnSpPr>
            <a:cxnSpLocks/>
          </p:cNvCxnSpPr>
          <p:nvPr/>
        </p:nvCxnSpPr>
        <p:spPr>
          <a:xfrm flipV="1">
            <a:off x="3983870" y="4018092"/>
            <a:ext cx="366459" cy="111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0FB6DD1-1ACB-4B6B-B64B-834859A9A11C}"/>
              </a:ext>
            </a:extLst>
          </p:cNvPr>
          <p:cNvSpPr/>
          <p:nvPr/>
        </p:nvSpPr>
        <p:spPr>
          <a:xfrm rot="5400000">
            <a:off x="7683733" y="3089593"/>
            <a:ext cx="415636" cy="213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9BCCE-D01F-444E-8BD4-5184579C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FC1F9-568C-4A7E-A602-FE3D32195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922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Modeling the body</a:t>
            </a:r>
          </a:p>
          <a:p>
            <a:pPr lvl="1"/>
            <a:r>
              <a:rPr lang="en-US" dirty="0"/>
              <a:t>Faces model</a:t>
            </a:r>
          </a:p>
          <a:p>
            <a:pPr lvl="2"/>
            <a:r>
              <a:rPr lang="en-US" dirty="0"/>
              <a:t>FLAME [43], models the whole head</a:t>
            </a:r>
          </a:p>
          <a:p>
            <a:pPr lvl="2"/>
            <a:r>
              <a:rPr lang="en-US" dirty="0"/>
              <a:t>Captures 3D head rotations</a:t>
            </a:r>
          </a:p>
          <a:p>
            <a:pPr lvl="2"/>
            <a:r>
              <a:rPr lang="en-US" dirty="0"/>
              <a:t>Models the neck region</a:t>
            </a:r>
          </a:p>
          <a:p>
            <a:pPr lvl="2"/>
            <a:r>
              <a:rPr lang="en-US" dirty="0"/>
              <a:t>No correlations in face shape and body shape</a:t>
            </a:r>
          </a:p>
          <a:p>
            <a:pPr lvl="1"/>
            <a:r>
              <a:rPr lang="en-US" dirty="0"/>
              <a:t>Hands model</a:t>
            </a:r>
          </a:p>
          <a:p>
            <a:pPr lvl="2"/>
            <a:r>
              <a:rPr lang="en-US" dirty="0"/>
              <a:t>MANO [68]</a:t>
            </a:r>
          </a:p>
          <a:p>
            <a:pPr lvl="2"/>
            <a:r>
              <a:rPr lang="en-US" dirty="0"/>
              <a:t>Rich shape and pose space using 3D scans of 31 subjects</a:t>
            </a:r>
          </a:p>
          <a:p>
            <a:pPr lvl="2"/>
            <a:r>
              <a:rPr lang="en-US" dirty="0"/>
              <a:t>51 poses</a:t>
            </a:r>
          </a:p>
          <a:p>
            <a:pPr lvl="2"/>
            <a:r>
              <a:rPr lang="en-US" dirty="0"/>
              <a:t>Following SMPL formulation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765BE-2E4C-4EE1-8B62-06CB0B41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654848-9AE3-428D-A4A5-98CC8C3BF4F5}"/>
              </a:ext>
            </a:extLst>
          </p:cNvPr>
          <p:cNvSpPr txBox="1">
            <a:spLocks/>
          </p:cNvSpPr>
          <p:nvPr/>
        </p:nvSpPr>
        <p:spPr>
          <a:xfrm>
            <a:off x="6417425" y="1789141"/>
            <a:ext cx="5579225" cy="49323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Unified model</a:t>
            </a:r>
          </a:p>
          <a:p>
            <a:pPr lvl="2"/>
            <a:r>
              <a:rPr lang="en-US" dirty="0"/>
              <a:t>SMPL+H[68]</a:t>
            </a:r>
          </a:p>
          <a:p>
            <a:pPr lvl="1"/>
            <a:r>
              <a:rPr lang="en-US" dirty="0"/>
              <a:t>We start from </a:t>
            </a:r>
          </a:p>
          <a:p>
            <a:pPr lvl="2"/>
            <a:r>
              <a:rPr lang="en-US" dirty="0"/>
              <a:t>SMPL+H</a:t>
            </a:r>
          </a:p>
          <a:p>
            <a:pPr lvl="2"/>
            <a:r>
              <a:rPr lang="en-US" dirty="0"/>
              <a:t>FLAME</a:t>
            </a:r>
          </a:p>
          <a:p>
            <a:r>
              <a:rPr lang="en-US" dirty="0"/>
              <a:t>Inferring the body:</a:t>
            </a:r>
          </a:p>
          <a:p>
            <a:pPr lvl="1"/>
            <a:r>
              <a:rPr lang="en-US" dirty="0"/>
              <a:t>Estimate SMPL model from single image: [37,41,59,62]</a:t>
            </a:r>
          </a:p>
          <a:p>
            <a:pPr lvl="1"/>
            <a:r>
              <a:rPr lang="en-US" dirty="0"/>
              <a:t>In [36]:</a:t>
            </a:r>
          </a:p>
          <a:p>
            <a:pPr lvl="2"/>
            <a:r>
              <a:rPr lang="en-US" dirty="0"/>
              <a:t>Capture environment is complex: </a:t>
            </a:r>
          </a:p>
          <a:p>
            <a:pPr lvl="3"/>
            <a:r>
              <a:rPr lang="en-US" dirty="0"/>
              <a:t>140 VGA cameras for the body</a:t>
            </a:r>
          </a:p>
          <a:p>
            <a:pPr lvl="3"/>
            <a:r>
              <a:rPr lang="en-US" dirty="0"/>
              <a:t>480 VGA cameras for the feet</a:t>
            </a:r>
          </a:p>
          <a:p>
            <a:pPr lvl="3"/>
            <a:r>
              <a:rPr lang="en-US" dirty="0"/>
              <a:t>31 HD cameras for the face and hand </a:t>
            </a:r>
            <a:r>
              <a:rPr lang="en-US" dirty="0" err="1"/>
              <a:t>keypoints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 use a single RGB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37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7CA4-67CD-49B7-A277-3B52B179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29E0A-37F3-4F01-8138-98FF0335A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Unified model: SMPL-X</a:t>
            </a:r>
          </a:p>
          <a:p>
            <a:r>
              <a:rPr lang="en-US" dirty="0" err="1"/>
              <a:t>SMPLify</a:t>
            </a:r>
            <a:r>
              <a:rPr lang="en-US" dirty="0"/>
              <a:t>-X: SMPL-X from a single image</a:t>
            </a:r>
          </a:p>
          <a:p>
            <a:r>
              <a:rPr lang="en-US" dirty="0"/>
              <a:t>Variational Human Body Pose Prior</a:t>
            </a:r>
          </a:p>
          <a:p>
            <a:r>
              <a:rPr lang="en-US" dirty="0"/>
              <a:t>Collision </a:t>
            </a:r>
            <a:r>
              <a:rPr lang="en-US" dirty="0" err="1"/>
              <a:t>penalizer</a:t>
            </a:r>
            <a:endParaRPr lang="en-US" dirty="0"/>
          </a:p>
          <a:p>
            <a:r>
              <a:rPr lang="en-US" dirty="0"/>
              <a:t>Deep Gender Classifier</a:t>
            </a:r>
          </a:p>
          <a:p>
            <a:r>
              <a:rPr lang="en-US" dirty="0" err="1"/>
              <a:t>Optimizatiton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0C72B-AF73-4888-A0B5-8280CE0C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56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A29B5-2D7A-4054-BE29-812398D4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model: SMPL-X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A3D7D-367B-40F0-B616-D1408B80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88672E-5673-4937-9A21-5A73E4483DD3}"/>
              </a:ext>
            </a:extLst>
          </p:cNvPr>
          <p:cNvSpPr/>
          <p:nvPr/>
        </p:nvSpPr>
        <p:spPr>
          <a:xfrm>
            <a:off x="2575559" y="3082579"/>
            <a:ext cx="4752283" cy="1429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SMPL-X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29C0F5-9214-40B4-BF52-A820A033EE10}"/>
              </a:ext>
            </a:extLst>
          </p:cNvPr>
          <p:cNvSpPr/>
          <p:nvPr/>
        </p:nvSpPr>
        <p:spPr>
          <a:xfrm>
            <a:off x="48491" y="1263536"/>
            <a:ext cx="2229196" cy="605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= 10475 vertices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07C67B-3499-4067-A51C-5C6B9E3DAF52}"/>
              </a:ext>
            </a:extLst>
          </p:cNvPr>
          <p:cNvSpPr/>
          <p:nvPr/>
        </p:nvSpPr>
        <p:spPr>
          <a:xfrm>
            <a:off x="2575560" y="1327167"/>
            <a:ext cx="1579418" cy="57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 = 54 joints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6C089-8F42-4D94-AF26-C53E5CBBE470}"/>
              </a:ext>
            </a:extLst>
          </p:cNvPr>
          <p:cNvSpPr/>
          <p:nvPr/>
        </p:nvSpPr>
        <p:spPr>
          <a:xfrm>
            <a:off x="6535535" y="245646"/>
            <a:ext cx="1579418" cy="11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Neck</a:t>
            </a:r>
          </a:p>
          <a:p>
            <a:pPr algn="ctr"/>
            <a:r>
              <a:rPr lang="en-US" dirty="0"/>
              <a:t>Jaw</a:t>
            </a:r>
          </a:p>
          <a:p>
            <a:pPr algn="ctr"/>
            <a:r>
              <a:rPr lang="en-US" dirty="0"/>
              <a:t>Eyeballs</a:t>
            </a:r>
          </a:p>
          <a:p>
            <a:pPr algn="ctr"/>
            <a:r>
              <a:rPr lang="en-US" dirty="0"/>
              <a:t>Fingers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A9F145-A72B-4601-9F33-6A9E32FD8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232" y="3759013"/>
            <a:ext cx="1466850" cy="400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FCF0B3-FAB1-47A2-9D24-F6E2EDCD8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650" y="3827002"/>
            <a:ext cx="2905125" cy="2762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49E377-5C5B-4864-80E0-6B016EFAD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009" y="5594464"/>
            <a:ext cx="1143000" cy="3619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3EB8C6-F7D0-4600-A2BE-82DA476F8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634" y="5632564"/>
            <a:ext cx="714375" cy="3238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18BD26E-0CE8-4BA9-BE90-1DAAF43C9112}"/>
              </a:ext>
            </a:extLst>
          </p:cNvPr>
          <p:cNvSpPr/>
          <p:nvPr/>
        </p:nvSpPr>
        <p:spPr>
          <a:xfrm>
            <a:off x="495300" y="6207600"/>
            <a:ext cx="1579418" cy="57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 joints + global rotation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5BF731-9D72-4E92-AAB0-E2A9C6A3D5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3616" y="5632564"/>
            <a:ext cx="2428875" cy="3429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A838C10-0FEE-401A-853D-C9CDAB51E6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5560" y="6021862"/>
            <a:ext cx="2828925" cy="3714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55BDB89-AA25-4E42-A96D-C471A603E1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3616" y="6439735"/>
            <a:ext cx="4171950" cy="3524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A5C890A-3629-4E50-9097-839446A106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81550" y="5041945"/>
            <a:ext cx="1200150" cy="4095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598D16-9D0A-4B8F-9AC9-9D72AC9C2A7C}"/>
              </a:ext>
            </a:extLst>
          </p:cNvPr>
          <p:cNvSpPr txBox="1"/>
          <p:nvPr/>
        </p:nvSpPr>
        <p:spPr>
          <a:xfrm>
            <a:off x="5332268" y="5062066"/>
            <a:ext cx="3985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body, face and hands shape parameters</a:t>
            </a:r>
            <a:r>
              <a:rPr lang="en-US" dirty="0"/>
              <a:t>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AC0C570-FA4E-410D-AA35-BAE73FB335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09879" y="4689827"/>
            <a:ext cx="1152525" cy="3905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642CE82-2D8B-4F8D-A562-8F8C25E22A12}"/>
              </a:ext>
            </a:extLst>
          </p:cNvPr>
          <p:cNvSpPr txBox="1"/>
          <p:nvPr/>
        </p:nvSpPr>
        <p:spPr>
          <a:xfrm>
            <a:off x="7574626" y="4711020"/>
            <a:ext cx="348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The facial expression parameters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1B2394-2862-4FA8-A68B-364E9AC306D6}"/>
              </a:ext>
            </a:extLst>
          </p:cNvPr>
          <p:cNvCxnSpPr>
            <a:stCxn id="16" idx="0"/>
          </p:cNvCxnSpPr>
          <p:nvPr/>
        </p:nvCxnSpPr>
        <p:spPr>
          <a:xfrm flipV="1">
            <a:off x="927822" y="4159063"/>
            <a:ext cx="2181138" cy="147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6EBD82-0777-4F70-81C9-45BFF6130E68}"/>
              </a:ext>
            </a:extLst>
          </p:cNvPr>
          <p:cNvCxnSpPr>
            <a:cxnSpLocks/>
          </p:cNvCxnSpPr>
          <p:nvPr/>
        </p:nvCxnSpPr>
        <p:spPr>
          <a:xfrm flipH="1" flipV="1">
            <a:off x="3581660" y="4256103"/>
            <a:ext cx="619645" cy="69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EC2FDC1-78FA-4B90-8D58-4249453D8502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3949673" y="4241050"/>
            <a:ext cx="2360206" cy="644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54A8382-264E-4EB7-9701-756075476411}"/>
              </a:ext>
            </a:extLst>
          </p:cNvPr>
          <p:cNvCxnSpPr>
            <a:cxnSpLocks/>
          </p:cNvCxnSpPr>
          <p:nvPr/>
        </p:nvCxnSpPr>
        <p:spPr>
          <a:xfrm>
            <a:off x="1006795" y="1877201"/>
            <a:ext cx="1615437" cy="120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CE93B82-5940-4831-9ED3-87D9239DBA2A}"/>
              </a:ext>
            </a:extLst>
          </p:cNvPr>
          <p:cNvCxnSpPr>
            <a:cxnSpLocks/>
          </p:cNvCxnSpPr>
          <p:nvPr/>
        </p:nvCxnSpPr>
        <p:spPr>
          <a:xfrm>
            <a:off x="3032764" y="1847543"/>
            <a:ext cx="1615437" cy="120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473E8E8-F488-4E48-B697-9816154313FA}"/>
              </a:ext>
            </a:extLst>
          </p:cNvPr>
          <p:cNvCxnSpPr>
            <a:cxnSpLocks/>
          </p:cNvCxnSpPr>
          <p:nvPr/>
        </p:nvCxnSpPr>
        <p:spPr>
          <a:xfrm flipH="1">
            <a:off x="4269969" y="1161114"/>
            <a:ext cx="2039910" cy="548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4755EEC4-6552-48FA-A30C-792B643143E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24400" y="1785235"/>
            <a:ext cx="74676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6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23081</TotalTime>
  <Words>1509</Words>
  <Application>Microsoft Office PowerPoint</Application>
  <PresentationFormat>와이드스크린</PresentationFormat>
  <Paragraphs>359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CMMI10</vt:lpstr>
      <vt:lpstr>CMR10</vt:lpstr>
      <vt:lpstr>NimbusRomNo9L-Regu</vt:lpstr>
      <vt:lpstr>Noto Sans</vt:lpstr>
      <vt:lpstr>Arial</vt:lpstr>
      <vt:lpstr>Calibri</vt:lpstr>
      <vt:lpstr>Calibri Light</vt:lpstr>
      <vt:lpstr>Office Theme</vt:lpstr>
      <vt:lpstr>Expressive Body Capture: 3D Hands, Face, and Body from a Single Image</vt:lpstr>
      <vt:lpstr>Introduction</vt:lpstr>
      <vt:lpstr>Introduction</vt:lpstr>
      <vt:lpstr>Introduction</vt:lpstr>
      <vt:lpstr>SPMLify-X</vt:lpstr>
      <vt:lpstr>Introduction</vt:lpstr>
      <vt:lpstr>Related work</vt:lpstr>
      <vt:lpstr>Technical approach:</vt:lpstr>
      <vt:lpstr>Unified model: SMPL-X</vt:lpstr>
      <vt:lpstr>Unified model: SMPL-X</vt:lpstr>
      <vt:lpstr>PowerPoint 프레젠테이션</vt:lpstr>
      <vt:lpstr>SMPL-X</vt:lpstr>
      <vt:lpstr>MANO PCA pose space</vt:lpstr>
      <vt:lpstr>SMPLify-X: SMPL-X from a single image</vt:lpstr>
      <vt:lpstr>Data term</vt:lpstr>
      <vt:lpstr>Variational human body pose prior</vt:lpstr>
      <vt:lpstr>Variational human body pose prior</vt:lpstr>
      <vt:lpstr>Variational human body pose prior</vt:lpstr>
      <vt:lpstr>Collision penalizer</vt:lpstr>
      <vt:lpstr>Collision penalizer</vt:lpstr>
      <vt:lpstr>BVH</vt:lpstr>
      <vt:lpstr>Formular </vt:lpstr>
      <vt:lpstr>Deep Gender Classifier</vt:lpstr>
      <vt:lpstr>Optimization</vt:lpstr>
      <vt:lpstr>Optimization</vt:lpstr>
      <vt:lpstr>Optimization: hyper parameters</vt:lpstr>
      <vt:lpstr>Experiments</vt:lpstr>
      <vt:lpstr>Qualitative &amp; Quantitative evaluations</vt:lpstr>
      <vt:lpstr>PowerPoint 프레젠테이션</vt:lpstr>
      <vt:lpstr>Hand only</vt:lpstr>
      <vt:lpstr>Qualitative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Global Flow Local Attention</dc:title>
  <dc:creator>DELL</dc:creator>
  <cp:lastModifiedBy>윤영식</cp:lastModifiedBy>
  <cp:revision>491</cp:revision>
  <dcterms:created xsi:type="dcterms:W3CDTF">2020-11-12T06:51:18Z</dcterms:created>
  <dcterms:modified xsi:type="dcterms:W3CDTF">2021-07-27T03:50:13Z</dcterms:modified>
</cp:coreProperties>
</file>