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66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74F99-4547-42EE-9FCD-022696AC82A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9C6FA-AF26-4BFB-9A28-8CA26FA50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2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SESAME discriminator</a:t>
            </a:r>
            <a:r>
              <a:rPr lang="ko-KR" altLang="en-US" dirty="0"/>
              <a:t>는 </a:t>
            </a:r>
            <a:r>
              <a:rPr lang="en-US" altLang="ko-KR" dirty="0"/>
              <a:t>SPADE</a:t>
            </a:r>
            <a:r>
              <a:rPr lang="ko-KR" altLang="en-US" dirty="0"/>
              <a:t>의 영향을 받았나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9C6FA-AF26-4BFB-9A28-8CA26FA502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8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Layout = segment 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9C6FA-AF26-4BFB-9A28-8CA26FA502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5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9C6FA-AF26-4BFB-9A28-8CA26FA502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2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A8442-471A-D074-8B51-744CC0DB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C6917-6F09-8796-FB25-79AACBB25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6F731-46C1-1D36-4BC5-F70C38DC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1E670-AF74-6DFC-D564-0A953566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1DC90-48BC-19FF-8FBC-4FE8C7F0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8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EC775-2490-D838-E54C-4C4E9B59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5CF81-AF1D-64BB-DAA2-F2C7CCDE2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25C60-FC03-AFE9-EDD3-2D2DFDC9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E2057-8B98-FC09-A17D-174D1B9C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1A3E6-7F2D-726A-1DB5-3898C8C8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4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0F391-5F3A-87CC-F06C-CFB341836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4B939-443D-AEF3-828A-EB6DCAFEA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D939-085C-C09A-D2C3-6C0E261D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31279-31DF-5D87-97E6-C75AE6EF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1D410-B9C7-6573-F782-93F4DFF7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769F1-3C21-31A5-A27A-D3773A9F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D1B5A-D4FA-8061-FC19-4D622579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07EF7-C6E1-27BD-1120-AC8510AB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1A8CE-0BC4-DD79-F1B6-5B3BEC9C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50D4E-F5EC-5BD2-8299-06BA925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A1D45-1DF2-6C13-6AF5-57E7C507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BE746-C7FA-3E31-9F3E-DE55F0A9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3798B-FCDA-BFC4-85C2-9207FBF6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B1235-ACF7-229B-B337-AFE51E35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FA57E-523D-A9EB-9F91-1BC5897D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7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66BAC-FE96-563D-683D-9589884F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3C63F-FD77-D642-08FD-37C6D9EA9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E3D2D0-65A5-396C-478E-C9402E3A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AD51F-BF4B-2061-E1CE-CCBDAFF4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AD57B-50D4-F22C-85AF-7374FFDD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7480B-6FB9-4DE6-F483-387D88AA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2C057-993A-3DCF-3A4C-D32F8221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88C14-0DCC-DAFF-592A-36EF4B92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A0EAA-D64E-0807-26A2-935EEF70D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AC5B9D-3B2F-B73D-025C-46F1F4972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DCF9D-8368-8F79-AFFB-96DA8FCC9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47DAAD-92BB-7987-31EF-D6DCC104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64F59-E58C-4859-B2A7-86388C27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1A7B8-088F-4DD9-CF5D-A13B9F03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9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8239A-DFD0-C7A3-3A41-B64AB1E0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C2C65-44F9-E906-EF2E-661CC3B0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450463-89DB-40D4-98F3-12136F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B27DB2-DA5C-CB42-582A-3B830C7A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E2BD68-795D-F780-7A60-84F22FD5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E0018-AE04-34D2-D046-4D50E9AA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87592-EEFF-D12F-B163-05CD8B02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6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DC833-EE44-691A-DA1F-2DC50D1D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FDBAE-528C-E777-F03C-4AEB3408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3F037-28CB-FDE0-F7CB-1CDF9063C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5DAB9-A7B9-7852-6964-F069D318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9E514-F151-DE4B-6AAE-D3B3E1C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304C7-00DA-CCB8-2161-5B34A857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EE1E6-47C3-F817-3733-6ED19298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2DBF9-8FE1-EFCF-2EA2-E89C14484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8B6B2E-0464-3F72-3AA8-4A7F42CB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5E880-C107-069F-DA54-5601FF1D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844AE-C80C-4869-DAC5-FBDEA312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CD3F63-8B23-B28F-D8DE-C9662118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3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CEDD79-B74E-2192-2E4F-395D433C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38F69-6090-45B8-C83B-39E6E474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7AF8E-EECA-C2CD-4745-12F70888A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9638-751B-490D-B9CB-04F5E296FD5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3E7E1-5E1A-E8F9-46AF-660295086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5DA03-8D60-14B7-F970-A6A0F190F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4A6A-DD47-85E8-F9CA-63EA6F78E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9860"/>
            <a:ext cx="9144000" cy="1412716"/>
          </a:xfrm>
        </p:spPr>
        <p:txBody>
          <a:bodyPr/>
          <a:lstStyle/>
          <a:p>
            <a:r>
              <a:rPr lang="en-US" altLang="ko-KR" b="1" dirty="0"/>
              <a:t>SESAME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D3392-EB30-0FD1-5089-F47100F63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600" b="1" dirty="0"/>
              <a:t>Semantic Editing of Scenes</a:t>
            </a:r>
          </a:p>
          <a:p>
            <a:r>
              <a:rPr lang="en-US" altLang="ko-KR" sz="2200" dirty="0"/>
              <a:t>by Adding, Manipulating or Erasing objects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9633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1395F-DB20-14C7-EDAE-32298917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655" y="727970"/>
            <a:ext cx="5190661" cy="5788240"/>
          </a:xfrm>
        </p:spPr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입력은 </a:t>
            </a:r>
            <a:r>
              <a:rPr lang="en-US" altLang="ko-KR" dirty="0"/>
              <a:t>RGB color</a:t>
            </a:r>
            <a:r>
              <a:rPr lang="ko-KR" altLang="en-US" dirty="0"/>
              <a:t>와 </a:t>
            </a:r>
            <a:r>
              <a:rPr lang="en-US" altLang="ko-KR" dirty="0"/>
              <a:t>one-hot encoding </a:t>
            </a:r>
            <a:r>
              <a:rPr lang="ko-KR" altLang="en-US" dirty="0"/>
              <a:t>된 </a:t>
            </a:r>
            <a:r>
              <a:rPr lang="en-US" altLang="ko-KR" dirty="0"/>
              <a:t>semantic vector(?)</a:t>
            </a:r>
          </a:p>
          <a:p>
            <a:endParaRPr lang="en-US" altLang="ko-KR" dirty="0"/>
          </a:p>
          <a:p>
            <a:r>
              <a:rPr lang="en-US" altLang="ko-KR" dirty="0"/>
              <a:t>Encoder</a:t>
            </a:r>
            <a:r>
              <a:rPr lang="ko-KR" altLang="en-US" dirty="0"/>
              <a:t>는 </a:t>
            </a:r>
            <a:r>
              <a:rPr lang="en-US" altLang="ko-KR" dirty="0"/>
              <a:t>contextual </a:t>
            </a:r>
            <a:r>
              <a:rPr lang="ko-KR" altLang="en-US" dirty="0"/>
              <a:t>정보 추출</a:t>
            </a:r>
            <a:r>
              <a:rPr lang="en-US" altLang="ko-KR" dirty="0"/>
              <a:t>, decoder</a:t>
            </a:r>
            <a:r>
              <a:rPr lang="ko-KR" altLang="en-US" dirty="0"/>
              <a:t>는 </a:t>
            </a:r>
            <a:r>
              <a:rPr lang="en-US" altLang="ko-KR" dirty="0"/>
              <a:t>SPADE block</a:t>
            </a:r>
            <a:r>
              <a:rPr lang="ko-KR" altLang="en-US" dirty="0"/>
              <a:t>으로 </a:t>
            </a:r>
            <a:r>
              <a:rPr lang="en-US" altLang="ko-KR" dirty="0"/>
              <a:t>semantic </a:t>
            </a:r>
            <a:r>
              <a:rPr lang="ko-KR" altLang="en-US" dirty="0"/>
              <a:t>정보 결합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넓은 </a:t>
            </a:r>
            <a:r>
              <a:rPr lang="en-US" altLang="ko-KR" dirty="0"/>
              <a:t>receptive field</a:t>
            </a:r>
            <a:r>
              <a:rPr lang="ko-KR" altLang="en-US" dirty="0"/>
              <a:t>를 위해 </a:t>
            </a:r>
            <a:r>
              <a:rPr lang="en-US" altLang="ko-KR" dirty="0"/>
              <a:t>dilated conv</a:t>
            </a:r>
            <a:r>
              <a:rPr lang="ko-KR" altLang="en-US" dirty="0"/>
              <a:t>를 </a:t>
            </a:r>
            <a:r>
              <a:rPr lang="en-US" altLang="ko-KR" dirty="0"/>
              <a:t>generator </a:t>
            </a:r>
            <a:r>
              <a:rPr lang="ko-KR" altLang="en-US" dirty="0"/>
              <a:t>양 끝단에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8CC602-CCF0-920E-60AC-4BEEACB1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6" y="790913"/>
            <a:ext cx="5485105" cy="4284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2D8845-DE2E-5446-892F-922C698A062E}"/>
              </a:ext>
            </a:extLst>
          </p:cNvPr>
          <p:cNvSpPr txBox="1"/>
          <p:nvPr/>
        </p:nvSpPr>
        <p:spPr>
          <a:xfrm>
            <a:off x="816745" y="5335480"/>
            <a:ext cx="495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[17]: Perceptual Losses for Real-Time Style Transfer and Super-Resolution</a:t>
            </a:r>
          </a:p>
          <a:p>
            <a:endParaRPr lang="en-US" altLang="ko-KR" dirty="0"/>
          </a:p>
          <a:p>
            <a:r>
              <a:rPr lang="en-US" altLang="ko-KR" dirty="0"/>
              <a:t>pix2pixhd</a:t>
            </a:r>
            <a:r>
              <a:rPr lang="ko-KR" altLang="en-US" dirty="0"/>
              <a:t> </a:t>
            </a:r>
            <a:r>
              <a:rPr lang="en-US" altLang="ko-KR" dirty="0"/>
              <a:t>generator</a:t>
            </a:r>
            <a:r>
              <a:rPr lang="ko-KR" altLang="en-US" dirty="0"/>
              <a:t>가 참고했던 논문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7F4F7B-CBD3-8DAB-1C0B-3DE60742D820}"/>
              </a:ext>
            </a:extLst>
          </p:cNvPr>
          <p:cNvSpPr/>
          <p:nvPr/>
        </p:nvSpPr>
        <p:spPr>
          <a:xfrm>
            <a:off x="1899821" y="2210540"/>
            <a:ext cx="2450237" cy="39061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467FB-1B0D-54E6-8CB5-B73A997F79C6}"/>
              </a:ext>
            </a:extLst>
          </p:cNvPr>
          <p:cNvSpPr txBox="1"/>
          <p:nvPr/>
        </p:nvSpPr>
        <p:spPr>
          <a:xfrm>
            <a:off x="27187" y="2251959"/>
            <a:ext cx="235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Loss</a:t>
            </a:r>
            <a:r>
              <a:rPr lang="ko-KR" altLang="en-US" sz="1400" dirty="0"/>
              <a:t>가 어떻게 구해질까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775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814D5-9ABD-0D22-7213-FE7473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784" y="1825625"/>
            <a:ext cx="4589016" cy="4351338"/>
          </a:xfrm>
        </p:spPr>
        <p:txBody>
          <a:bodyPr/>
          <a:lstStyle/>
          <a:p>
            <a:r>
              <a:rPr lang="en-US" altLang="ko-KR" dirty="0" err="1"/>
              <a:t>PatchGAN</a:t>
            </a:r>
            <a:r>
              <a:rPr lang="ko-KR" altLang="en-US" dirty="0"/>
              <a:t> </a:t>
            </a:r>
            <a:r>
              <a:rPr lang="en-US" altLang="ko-KR" dirty="0"/>
              <a:t>discriminator</a:t>
            </a:r>
            <a:r>
              <a:rPr lang="ko-KR" altLang="en-US" dirty="0"/>
              <a:t>는 </a:t>
            </a:r>
            <a:r>
              <a:rPr lang="en-US" altLang="ko-KR" dirty="0"/>
              <a:t>local patch</a:t>
            </a:r>
            <a:r>
              <a:rPr lang="ko-KR" altLang="en-US" dirty="0"/>
              <a:t>에만 집중하여 </a:t>
            </a:r>
            <a:r>
              <a:rPr lang="en-US" altLang="ko-KR" dirty="0"/>
              <a:t>detail</a:t>
            </a:r>
            <a:r>
              <a:rPr lang="ko-KR" altLang="en-US" dirty="0"/>
              <a:t> 향상에 도움을 주었다</a:t>
            </a:r>
            <a:r>
              <a:rPr lang="en-US" altLang="ko-KR" dirty="0"/>
              <a:t>. + multiscale</a:t>
            </a:r>
          </a:p>
          <a:p>
            <a:endParaRPr lang="en-US" altLang="ko-KR" dirty="0"/>
          </a:p>
          <a:p>
            <a:r>
              <a:rPr lang="en-US" altLang="ko-KR" dirty="0"/>
              <a:t>Instance normalization </a:t>
            </a:r>
            <a:r>
              <a:rPr lang="ko-KR" altLang="en-US" dirty="0"/>
              <a:t>대신 </a:t>
            </a:r>
            <a:r>
              <a:rPr lang="en-US" altLang="ko-KR" dirty="0"/>
              <a:t>spectral normalization</a:t>
            </a:r>
            <a:r>
              <a:rPr lang="ko-KR" altLang="en-US"/>
              <a:t>을 사용하면 학습을 안정화된다고 함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4CC8F6-FEA1-1574-8E59-E224D6878809}"/>
              </a:ext>
            </a:extLst>
          </p:cNvPr>
          <p:cNvGrpSpPr/>
          <p:nvPr/>
        </p:nvGrpSpPr>
        <p:grpSpPr>
          <a:xfrm>
            <a:off x="243827" y="2345980"/>
            <a:ext cx="6334527" cy="2471631"/>
            <a:chOff x="101784" y="810144"/>
            <a:chExt cx="6334527" cy="24716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D199CD8-B817-C7CA-1DE4-5C80A6A10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84" y="1634021"/>
              <a:ext cx="6334527" cy="164775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C6BDDC-D0B0-84AD-23DA-2DB4A24FC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84" y="810144"/>
              <a:ext cx="6334527" cy="958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54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3507-BE02-D1C0-3DBC-3E657D5C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329" y="1233996"/>
            <a:ext cx="3604334" cy="4942967"/>
          </a:xfrm>
        </p:spPr>
        <p:txBody>
          <a:bodyPr/>
          <a:lstStyle/>
          <a:p>
            <a:r>
              <a:rPr lang="en-US" altLang="ko-KR" dirty="0"/>
              <a:t>Patch </a:t>
            </a:r>
            <a:r>
              <a:rPr lang="ko-KR" altLang="en-US" dirty="0"/>
              <a:t>기반이 아닌 </a:t>
            </a:r>
            <a:r>
              <a:rPr lang="en-US" altLang="ko-KR" dirty="0"/>
              <a:t>discriminator</a:t>
            </a:r>
            <a:r>
              <a:rPr lang="ko-KR" altLang="en-US" dirty="0"/>
              <a:t>이므로 </a:t>
            </a:r>
            <a:r>
              <a:rPr lang="en-US" altLang="ko-KR" dirty="0"/>
              <a:t>scalar </a:t>
            </a:r>
            <a:r>
              <a:rPr lang="ko-KR" altLang="en-US" dirty="0"/>
              <a:t>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우측으로 갈 수록 성능 향상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06764D-56BC-4B6D-9E56-850F7FC6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69" y="692783"/>
            <a:ext cx="6516844" cy="2265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A198D6-D0EE-0256-78A1-A7B9F5D2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" y="2911193"/>
            <a:ext cx="6516844" cy="3134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88D77-DBBA-E31D-8498-90E16F8D6AC9}"/>
              </a:ext>
            </a:extLst>
          </p:cNvPr>
          <p:cNvSpPr txBox="1"/>
          <p:nvPr/>
        </p:nvSpPr>
        <p:spPr>
          <a:xfrm>
            <a:off x="1109709" y="6045788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[29]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8B98D-B710-1561-6875-6584D69214A0}"/>
              </a:ext>
            </a:extLst>
          </p:cNvPr>
          <p:cNvSpPr txBox="1"/>
          <p:nvPr/>
        </p:nvSpPr>
        <p:spPr>
          <a:xfrm>
            <a:off x="2521258" y="6045788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[39]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826BC-5392-BC11-0DDB-D013EF2E3461}"/>
              </a:ext>
            </a:extLst>
          </p:cNvPr>
          <p:cNvSpPr txBox="1"/>
          <p:nvPr/>
        </p:nvSpPr>
        <p:spPr>
          <a:xfrm>
            <a:off x="5663954" y="6045788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76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ED931-2AEE-5645-53E2-E801545C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1"/>
            <a:ext cx="10515600" cy="244834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앞에서 </a:t>
            </a:r>
            <a:r>
              <a:rPr lang="en-US" altLang="ko-KR" dirty="0"/>
              <a:t>patch </a:t>
            </a:r>
            <a:r>
              <a:rPr lang="ko-KR" altLang="en-US" dirty="0"/>
              <a:t>기반이 아닌 </a:t>
            </a:r>
            <a:r>
              <a:rPr lang="en-US" altLang="ko-KR" dirty="0"/>
              <a:t>discriminator</a:t>
            </a:r>
            <a:r>
              <a:rPr lang="ko-KR" altLang="en-US" dirty="0"/>
              <a:t>에서 단순히 </a:t>
            </a:r>
            <a:r>
              <a:rPr lang="en-US" altLang="ko-KR" dirty="0" err="1"/>
              <a:t>rgb</a:t>
            </a:r>
            <a:r>
              <a:rPr lang="ko-KR" altLang="en-US" dirty="0"/>
              <a:t>와 </a:t>
            </a:r>
            <a:r>
              <a:rPr lang="en-US" altLang="ko-KR" dirty="0"/>
              <a:t>semantic label</a:t>
            </a:r>
            <a:r>
              <a:rPr lang="ko-KR" altLang="en-US" dirty="0"/>
              <a:t>을 </a:t>
            </a:r>
            <a:r>
              <a:rPr lang="en-US" altLang="ko-KR" dirty="0"/>
              <a:t>concatenate</a:t>
            </a:r>
            <a:r>
              <a:rPr lang="ko-KR" altLang="en-US" dirty="0"/>
              <a:t>하지 않는 것이 성능 향상이 있었다는 것을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입력단에서 </a:t>
            </a:r>
            <a:r>
              <a:rPr lang="en-US" altLang="ko-KR" dirty="0"/>
              <a:t>concatenate</a:t>
            </a:r>
            <a:r>
              <a:rPr lang="ko-KR" altLang="en-US" dirty="0"/>
              <a:t>하는 </a:t>
            </a:r>
            <a:r>
              <a:rPr lang="en-US" altLang="ko-KR" dirty="0"/>
              <a:t>Patch GAN discriminator</a:t>
            </a:r>
            <a:r>
              <a:rPr lang="ko-KR" altLang="en-US" dirty="0"/>
              <a:t>를 수정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E2B1FF-FC1A-CE22-A1FE-85E6CB36349F}"/>
              </a:ext>
            </a:extLst>
          </p:cNvPr>
          <p:cNvGrpSpPr/>
          <p:nvPr/>
        </p:nvGrpSpPr>
        <p:grpSpPr>
          <a:xfrm>
            <a:off x="1506624" y="1148234"/>
            <a:ext cx="8021169" cy="2280766"/>
            <a:chOff x="281506" y="992071"/>
            <a:chExt cx="8021169" cy="22807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18B7095-9961-28E5-AE8D-73943EE5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506" y="992071"/>
              <a:ext cx="7811590" cy="16671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1174F28-28F8-A0B7-8E5B-D746BB049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506" y="2634573"/>
              <a:ext cx="8021169" cy="638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785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15ADD-5ED5-5474-68A0-3BBF8BF8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6" y="1154097"/>
            <a:ext cx="5050654" cy="5022866"/>
          </a:xfrm>
        </p:spPr>
        <p:txBody>
          <a:bodyPr/>
          <a:lstStyle/>
          <a:p>
            <a:r>
              <a:rPr lang="ko-KR" altLang="en-US" dirty="0"/>
              <a:t>독립적인 </a:t>
            </a:r>
            <a:r>
              <a:rPr lang="en-US" altLang="ko-KR" dirty="0"/>
              <a:t>RGB stream</a:t>
            </a:r>
            <a:r>
              <a:rPr lang="ko-KR" altLang="en-US" dirty="0"/>
              <a:t>과 </a:t>
            </a:r>
            <a:r>
              <a:rPr lang="en-US" altLang="ko-KR" dirty="0"/>
              <a:t>Semantic label stream</a:t>
            </a:r>
            <a:r>
              <a:rPr lang="ko-KR" altLang="en-US" dirty="0"/>
              <a:t>으로 나뉨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Semantic feature</a:t>
            </a:r>
            <a:r>
              <a:rPr lang="ko-KR" altLang="en-US" dirty="0"/>
              <a:t>를 </a:t>
            </a:r>
            <a:r>
              <a:rPr lang="en-US" altLang="ko-KR" dirty="0"/>
              <a:t>RGB feature</a:t>
            </a:r>
            <a:r>
              <a:rPr lang="ko-KR" altLang="en-US" dirty="0"/>
              <a:t>에 적용</a:t>
            </a:r>
            <a:r>
              <a:rPr lang="en-US" altLang="ko-KR" dirty="0"/>
              <a:t>(scale)</a:t>
            </a:r>
            <a:r>
              <a:rPr lang="ko-KR" altLang="en-US" dirty="0"/>
              <a:t>하기 전에 </a:t>
            </a:r>
            <a:r>
              <a:rPr lang="en-US" altLang="ko-KR" dirty="0"/>
              <a:t>Sum Global Pooling</a:t>
            </a:r>
            <a:r>
              <a:rPr lang="ko-KR" altLang="en-US" dirty="0"/>
              <a:t>을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Fake/true</a:t>
            </a:r>
            <a:r>
              <a:rPr lang="ko-KR" altLang="en-US" dirty="0"/>
              <a:t>의 </a:t>
            </a:r>
            <a:r>
              <a:rPr lang="en-US" altLang="ko-KR" dirty="0"/>
              <a:t>semantic label stream(condition) </a:t>
            </a:r>
            <a:r>
              <a:rPr lang="ko-KR" altLang="en-US" dirty="0"/>
              <a:t>입력은 동일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092EC4-7AC6-DD9D-47BF-51AADFE1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5" y="1468579"/>
            <a:ext cx="5704635" cy="36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6E1D56-7429-DF41-7B26-512D3123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97" y="363235"/>
            <a:ext cx="7573432" cy="5144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292406-DEFF-21E3-9959-A89BDD29F2A9}"/>
              </a:ext>
            </a:extLst>
          </p:cNvPr>
          <p:cNvSpPr txBox="1"/>
          <p:nvPr/>
        </p:nvSpPr>
        <p:spPr>
          <a:xfrm>
            <a:off x="1864311" y="5797118"/>
            <a:ext cx="806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Edit </a:t>
            </a:r>
            <a:r>
              <a:rPr lang="ko-KR" altLang="en-US" dirty="0"/>
              <a:t>하지 않는 부분 즉 </a:t>
            </a:r>
            <a:r>
              <a:rPr lang="en-US" altLang="ko-KR" dirty="0"/>
              <a:t>fake/true</a:t>
            </a:r>
            <a:r>
              <a:rPr lang="ko-KR" altLang="en-US" dirty="0"/>
              <a:t>의 공통분모에 해당 하는 </a:t>
            </a:r>
            <a:r>
              <a:rPr lang="en-US" altLang="ko-KR" dirty="0"/>
              <a:t>patch </a:t>
            </a:r>
            <a:r>
              <a:rPr lang="ko-KR" altLang="en-US" dirty="0" err="1"/>
              <a:t>기댓값은</a:t>
            </a:r>
            <a:r>
              <a:rPr lang="ko-KR" altLang="en-US" dirty="0"/>
              <a:t> </a:t>
            </a:r>
            <a:r>
              <a:rPr lang="en-US" altLang="ko-KR" dirty="0"/>
              <a:t>receptive field</a:t>
            </a:r>
            <a:r>
              <a:rPr lang="ko-KR" altLang="en-US" dirty="0"/>
              <a:t>가 모두 </a:t>
            </a:r>
            <a:r>
              <a:rPr lang="en-US" altLang="ko-KR" dirty="0"/>
              <a:t>edit</a:t>
            </a:r>
            <a:r>
              <a:rPr lang="ko-KR" altLang="en-US" dirty="0"/>
              <a:t>부분이 아니면 </a:t>
            </a:r>
            <a:r>
              <a:rPr lang="en-US" altLang="ko-KR" dirty="0"/>
              <a:t>1</a:t>
            </a:r>
            <a:r>
              <a:rPr lang="ko-KR" altLang="en-US" dirty="0"/>
              <a:t>이어야 하지 않나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67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949FA1-E1B1-AEA9-A3AD-2D9C67E54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757" y="1953133"/>
            <a:ext cx="8678486" cy="4096322"/>
          </a:xfrm>
        </p:spPr>
      </p:pic>
    </p:spTree>
    <p:extLst>
      <p:ext uri="{BB962C8B-B14F-4D97-AF65-F5344CB8AC3E}">
        <p14:creationId xmlns:p14="http://schemas.microsoft.com/office/powerpoint/2010/main" val="323992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C03A-8042-5103-B09B-2712E05E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ALIAS(image generation)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136A8C-E961-E207-028D-8498BED9E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91" y="1805176"/>
            <a:ext cx="6737098" cy="5052824"/>
          </a:xfrm>
        </p:spPr>
      </p:pic>
    </p:spTree>
    <p:extLst>
      <p:ext uri="{BB962C8B-B14F-4D97-AF65-F5344CB8AC3E}">
        <p14:creationId xmlns:p14="http://schemas.microsoft.com/office/powerpoint/2010/main" val="277453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5BAA5-8018-FE7A-B8C0-03F6912F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985" y="964734"/>
            <a:ext cx="5257800" cy="5212229"/>
          </a:xfrm>
        </p:spPr>
        <p:txBody>
          <a:bodyPr/>
          <a:lstStyle/>
          <a:p>
            <a:r>
              <a:rPr lang="ko-KR" altLang="en-US" dirty="0"/>
              <a:t>이전 연구에서는 단순히 하나의 이미지만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Pixel level</a:t>
            </a:r>
            <a:r>
              <a:rPr lang="ko-KR" altLang="en-US" dirty="0"/>
              <a:t>에서 의미론적 정보를 추가</a:t>
            </a:r>
            <a:r>
              <a:rPr lang="en-US" altLang="ko-KR" dirty="0"/>
              <a:t>, </a:t>
            </a:r>
            <a:r>
              <a:rPr lang="ko-KR" altLang="en-US" dirty="0"/>
              <a:t>조정</a:t>
            </a:r>
            <a:r>
              <a:rPr lang="en-US" altLang="ko-KR" dirty="0"/>
              <a:t>, </a:t>
            </a:r>
            <a:r>
              <a:rPr lang="ko-KR" altLang="en-US" dirty="0"/>
              <a:t>제거하여 이미지를 편집하는 것이 목적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SESAME</a:t>
            </a:r>
            <a:r>
              <a:rPr lang="ko-KR" altLang="en-US" dirty="0"/>
              <a:t> </a:t>
            </a:r>
            <a:r>
              <a:rPr lang="en-US" altLang="ko-KR" dirty="0"/>
              <a:t>discriminator</a:t>
            </a:r>
            <a:r>
              <a:rPr lang="ko-KR" altLang="en-US" dirty="0"/>
              <a:t>는 </a:t>
            </a:r>
            <a:r>
              <a:rPr lang="en-US" altLang="ko-KR" dirty="0"/>
              <a:t>image</a:t>
            </a:r>
            <a:r>
              <a:rPr lang="ko-KR" altLang="en-US" dirty="0"/>
              <a:t>와 </a:t>
            </a:r>
            <a:r>
              <a:rPr lang="en-US" altLang="ko-KR" dirty="0"/>
              <a:t>semantic</a:t>
            </a:r>
            <a:r>
              <a:rPr lang="ko-KR" altLang="en-US" dirty="0"/>
              <a:t>를 단순 연결하는 것이 아니라 독립적으로 처리 후 </a:t>
            </a:r>
            <a:r>
              <a:rPr lang="en-US" altLang="ko-KR" dirty="0"/>
              <a:t>semantic </a:t>
            </a:r>
            <a:r>
              <a:rPr lang="ko-KR" altLang="en-US" dirty="0"/>
              <a:t>결과로 </a:t>
            </a:r>
            <a:r>
              <a:rPr lang="en-US" altLang="ko-KR" dirty="0"/>
              <a:t>image </a:t>
            </a:r>
            <a:r>
              <a:rPr lang="ko-KR" altLang="en-US" dirty="0"/>
              <a:t>결과 조정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E092778-124F-3BDD-8E8B-691B2E75FC59}"/>
              </a:ext>
            </a:extLst>
          </p:cNvPr>
          <p:cNvGrpSpPr/>
          <p:nvPr/>
        </p:nvGrpSpPr>
        <p:grpSpPr>
          <a:xfrm>
            <a:off x="149038" y="1332888"/>
            <a:ext cx="6630325" cy="4192223"/>
            <a:chOff x="2170785" y="475838"/>
            <a:chExt cx="6630325" cy="419222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27B0B2F-B0CE-2917-E811-44FE8758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0785" y="3286743"/>
              <a:ext cx="6630325" cy="13813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8491C9-72E5-6256-8284-1680FB8A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1828" y="475838"/>
              <a:ext cx="6477904" cy="2953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5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05336-3915-7821-A976-8B44D5D9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110" y="1118586"/>
            <a:ext cx="4757690" cy="505837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Image manipulation</a:t>
            </a:r>
            <a:r>
              <a:rPr lang="ko-KR" altLang="en-US" dirty="0"/>
              <a:t>은 이미지에서 특정 </a:t>
            </a:r>
            <a:r>
              <a:rPr lang="en-US" altLang="ko-KR" dirty="0"/>
              <a:t>class </a:t>
            </a:r>
            <a:r>
              <a:rPr lang="ko-KR" altLang="en-US" dirty="0"/>
              <a:t>또는 </a:t>
            </a:r>
            <a:r>
              <a:rPr lang="en-US" altLang="ko-KR" dirty="0"/>
              <a:t>semantic </a:t>
            </a:r>
            <a:r>
              <a:rPr lang="ko-KR" altLang="en-US" dirty="0"/>
              <a:t>인스턴스를 추가</a:t>
            </a:r>
            <a:r>
              <a:rPr lang="en-US" altLang="ko-KR" dirty="0"/>
              <a:t>,</a:t>
            </a:r>
            <a:r>
              <a:rPr lang="ko-KR" altLang="en-US" dirty="0"/>
              <a:t> 제거</a:t>
            </a:r>
            <a:r>
              <a:rPr lang="en-US" altLang="ko-KR" dirty="0"/>
              <a:t>, </a:t>
            </a:r>
            <a:r>
              <a:rPr lang="ko-KR" altLang="en-US" dirty="0"/>
              <a:t>변경하는 것을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image generation</a:t>
            </a:r>
            <a:r>
              <a:rPr lang="ko-KR" altLang="en-US" dirty="0"/>
              <a:t>과 달리 </a:t>
            </a:r>
            <a:r>
              <a:rPr lang="en-US" altLang="ko-KR" dirty="0"/>
              <a:t>image manipulation</a:t>
            </a:r>
            <a:r>
              <a:rPr lang="ko-KR" altLang="en-US" dirty="0"/>
              <a:t>은 </a:t>
            </a:r>
            <a:r>
              <a:rPr lang="en-US" altLang="ko-KR" dirty="0"/>
              <a:t>real pixel</a:t>
            </a:r>
            <a:r>
              <a:rPr lang="ko-KR" altLang="en-US" dirty="0"/>
              <a:t>을 유지해야 하면서 대응되는 </a:t>
            </a:r>
            <a:r>
              <a:rPr lang="en-US" altLang="ko-KR" dirty="0"/>
              <a:t>texture</a:t>
            </a:r>
            <a:r>
              <a:rPr lang="ko-KR" altLang="en-US" dirty="0"/>
              <a:t>들을 생성해야 하므로 더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적당한 데이터셋이 없다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7306E9-B61A-C28D-EC39-1A8B1D7C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0" y="925515"/>
            <a:ext cx="2476846" cy="390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B2B532-3838-147C-BB6B-C004F9B4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91" y="1437665"/>
            <a:ext cx="6174835" cy="34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ADAC9-5B97-6A78-FF61-CDFA30A8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944" y="1154097"/>
            <a:ext cx="4890856" cy="5022866"/>
          </a:xfrm>
        </p:spPr>
        <p:txBody>
          <a:bodyPr/>
          <a:lstStyle/>
          <a:p>
            <a:r>
              <a:rPr lang="en-US" altLang="ko-KR" dirty="0"/>
              <a:t>Edit</a:t>
            </a:r>
            <a:r>
              <a:rPr lang="ko-KR" altLang="en-US" dirty="0"/>
              <a:t>할 부분을 </a:t>
            </a:r>
            <a:r>
              <a:rPr lang="en-US" altLang="ko-KR" dirty="0" err="1"/>
              <a:t>inpaint</a:t>
            </a:r>
            <a:r>
              <a:rPr lang="en-US" altLang="ko-KR" dirty="0"/>
              <a:t> =&gt; </a:t>
            </a:r>
            <a:r>
              <a:rPr lang="ko-KR" altLang="en-US" dirty="0"/>
              <a:t>수정할 부분의 </a:t>
            </a:r>
            <a:r>
              <a:rPr lang="en-US" altLang="ko-KR" dirty="0"/>
              <a:t>pixel</a:t>
            </a:r>
            <a:r>
              <a:rPr lang="ko-KR" altLang="en-US" dirty="0"/>
              <a:t>을 </a:t>
            </a:r>
            <a:r>
              <a:rPr lang="en-US" altLang="ko-KR" dirty="0"/>
              <a:t>mask &amp; </a:t>
            </a:r>
            <a:r>
              <a:rPr lang="ko-KR" altLang="en-US" dirty="0"/>
              <a:t>제거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Inpaint</a:t>
            </a:r>
            <a:r>
              <a:rPr lang="en-US" altLang="ko-KR" dirty="0"/>
              <a:t> image + manipulate semantic layout</a:t>
            </a:r>
          </a:p>
          <a:p>
            <a:endParaRPr lang="en-US" altLang="ko-KR" dirty="0"/>
          </a:p>
          <a:p>
            <a:r>
              <a:rPr lang="ko-KR" altLang="en-US" dirty="0"/>
              <a:t>수정할 영역의 </a:t>
            </a:r>
            <a:r>
              <a:rPr lang="en-US" altLang="ko-KR" dirty="0"/>
              <a:t>label</a:t>
            </a:r>
            <a:r>
              <a:rPr lang="ko-KR" altLang="en-US" dirty="0"/>
              <a:t>만 제공 </a:t>
            </a:r>
            <a:r>
              <a:rPr lang="en-US" altLang="ko-KR" dirty="0"/>
              <a:t>=&gt; </a:t>
            </a:r>
            <a:r>
              <a:rPr lang="ko-KR" altLang="en-US" dirty="0"/>
              <a:t>실험적으로 더 좋음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96EBC8-9CE6-8849-DA8A-D7ABEE85D5B1}"/>
              </a:ext>
            </a:extLst>
          </p:cNvPr>
          <p:cNvGrpSpPr/>
          <p:nvPr/>
        </p:nvGrpSpPr>
        <p:grpSpPr>
          <a:xfrm>
            <a:off x="92926" y="1347192"/>
            <a:ext cx="6370018" cy="4163615"/>
            <a:chOff x="220327" y="1393793"/>
            <a:chExt cx="6370018" cy="41636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933E027-2F02-C3B0-8E6C-34C8ADFE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27" y="2663301"/>
              <a:ext cx="6370018" cy="28941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88D6072-8C75-96C6-933A-B59C00B82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97" y="1393793"/>
              <a:ext cx="6038430" cy="1459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CD880-574D-8C76-82FC-C41321F1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17" y="94688"/>
            <a:ext cx="10515600" cy="101015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[12]Hong et al.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873D237-D800-848C-1216-7583B09C8FCD}"/>
              </a:ext>
            </a:extLst>
          </p:cNvPr>
          <p:cNvGrpSpPr/>
          <p:nvPr/>
        </p:nvGrpSpPr>
        <p:grpSpPr>
          <a:xfrm>
            <a:off x="242070" y="623555"/>
            <a:ext cx="11707859" cy="6139757"/>
            <a:chOff x="242070" y="623555"/>
            <a:chExt cx="11707859" cy="61397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656EAB6-EDEE-D4D7-88F4-C22F595A7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070" y="623555"/>
              <a:ext cx="11707859" cy="425826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95AE432-64C5-9BBC-038E-D87DAA3EC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6870" y="4881824"/>
              <a:ext cx="5207499" cy="1452967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61D64F-60F2-F8F1-0CD3-81574F240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763" y="3888419"/>
              <a:ext cx="696897" cy="107491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7FD57-DE12-C00C-6878-4DC3DC8C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9" y="3888419"/>
              <a:ext cx="402455" cy="107491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DD73483-E331-7DD6-1570-7FA0E01A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4369" y="4724143"/>
              <a:ext cx="4854966" cy="2039169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58D96E1-0983-3B65-7749-B0509D4D1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0284" y="3169328"/>
              <a:ext cx="76523" cy="175324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9B11BF6-A909-B92A-B400-087B8BA78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1844" y="3011794"/>
              <a:ext cx="1824020" cy="219364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34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79238-582A-EA5E-2305-F9FC4F28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9" y="4412201"/>
            <a:ext cx="10208581" cy="176476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이전 연구에서</a:t>
            </a:r>
            <a:r>
              <a:rPr lang="en-US" altLang="ko-KR" dirty="0"/>
              <a:t>true/fake image</a:t>
            </a:r>
            <a:r>
              <a:rPr lang="ko-KR" altLang="en-US" dirty="0"/>
              <a:t>를 </a:t>
            </a:r>
            <a:r>
              <a:rPr lang="en-US" altLang="ko-KR" dirty="0"/>
              <a:t>semantic </a:t>
            </a:r>
            <a:r>
              <a:rPr lang="ko-KR" altLang="en-US" dirty="0"/>
              <a:t>정보와 </a:t>
            </a:r>
            <a:r>
              <a:rPr lang="en-US" altLang="ko-KR" dirty="0"/>
              <a:t>concatenate</a:t>
            </a:r>
            <a:r>
              <a:rPr lang="ko-KR" altLang="en-US" dirty="0"/>
              <a:t>하여 </a:t>
            </a:r>
            <a:r>
              <a:rPr lang="en-US" altLang="ko-KR" dirty="0"/>
              <a:t>Patch GAN discriminator</a:t>
            </a:r>
            <a:r>
              <a:rPr lang="ko-KR" altLang="en-US" dirty="0"/>
              <a:t>의 입력으로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최선이 아님</a:t>
            </a:r>
            <a:r>
              <a:rPr lang="en-US" altLang="ko-KR" dirty="0"/>
              <a:t>??(12</a:t>
            </a:r>
            <a:r>
              <a:rPr lang="ko-KR" altLang="en-US" dirty="0"/>
              <a:t>슬라이드와 연관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2EB8316-D886-FF4F-6C04-FB788F08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58" y="909394"/>
            <a:ext cx="727811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1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B0BF9-BAC0-954F-9CD7-F29CD2FA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932" y="1669002"/>
            <a:ext cx="5947299" cy="360433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Patch GAN discriminator</a:t>
            </a:r>
            <a:r>
              <a:rPr lang="ko-KR" altLang="en-US" sz="2400" dirty="0"/>
              <a:t>는 </a:t>
            </a:r>
            <a:r>
              <a:rPr lang="en-US" altLang="ko-KR" sz="2400" dirty="0"/>
              <a:t>input  label</a:t>
            </a:r>
            <a:r>
              <a:rPr lang="ko-KR" altLang="en-US" sz="2400" dirty="0"/>
              <a:t>과 </a:t>
            </a:r>
            <a:r>
              <a:rPr lang="en-US" altLang="ko-KR" sz="2400" dirty="0"/>
              <a:t>generate image</a:t>
            </a:r>
            <a:r>
              <a:rPr lang="ko-KR" altLang="en-US" sz="2400" dirty="0"/>
              <a:t>간 </a:t>
            </a:r>
            <a:r>
              <a:rPr lang="en-US" altLang="ko-KR" sz="2400" dirty="0"/>
              <a:t>spatial semantic alignment</a:t>
            </a:r>
            <a:r>
              <a:rPr lang="ko-KR" altLang="en-US" sz="2400" dirty="0"/>
              <a:t>를 시키지 못함</a:t>
            </a:r>
            <a:r>
              <a:rPr lang="en-US" altLang="ko-KR" sz="2400" dirty="0"/>
              <a:t>??</a:t>
            </a:r>
          </a:p>
          <a:p>
            <a:endParaRPr lang="en-US" altLang="ko-KR" sz="2400" dirty="0"/>
          </a:p>
          <a:p>
            <a:r>
              <a:rPr lang="en-US" altLang="ko-KR" sz="2400" dirty="0"/>
              <a:t>SPADE block </a:t>
            </a:r>
            <a:r>
              <a:rPr lang="ko-KR" altLang="en-US" sz="2400" dirty="0"/>
              <a:t>처럼 </a:t>
            </a:r>
            <a:r>
              <a:rPr lang="en-US" altLang="ko-KR" sz="2400" dirty="0"/>
              <a:t>semantic </a:t>
            </a:r>
            <a:r>
              <a:rPr lang="ko-KR" altLang="en-US" sz="2400" dirty="0"/>
              <a:t>정보를 처리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각 </a:t>
            </a:r>
            <a:r>
              <a:rPr lang="en-US" altLang="ko-KR" sz="2400" dirty="0" err="1"/>
              <a:t>upsampling</a:t>
            </a:r>
            <a:r>
              <a:rPr lang="en-US" altLang="ko-KR" sz="2400" dirty="0"/>
              <a:t> layer(feature </a:t>
            </a:r>
            <a:r>
              <a:rPr lang="ko-KR" altLang="en-US" sz="2400" dirty="0"/>
              <a:t>피라미드</a:t>
            </a:r>
            <a:r>
              <a:rPr lang="en-US" altLang="ko-KR" sz="2400" dirty="0"/>
              <a:t>)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real/fake score</a:t>
            </a:r>
            <a:r>
              <a:rPr lang="ko-KR" altLang="en-US" sz="2400" dirty="0"/>
              <a:t>와 </a:t>
            </a:r>
            <a:r>
              <a:rPr lang="en-US" altLang="ko-KR" sz="2400" dirty="0"/>
              <a:t>label</a:t>
            </a:r>
            <a:r>
              <a:rPr lang="ko-KR" altLang="en-US" sz="2400" dirty="0"/>
              <a:t>과 얼마나 일치하는지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F1ADC2-A48D-D486-2E3A-5B983C74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30" y="270635"/>
            <a:ext cx="6478339" cy="128730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F1502B-1743-AF8C-F748-686541C943DC}"/>
              </a:ext>
            </a:extLst>
          </p:cNvPr>
          <p:cNvGrpSpPr/>
          <p:nvPr/>
        </p:nvGrpSpPr>
        <p:grpSpPr>
          <a:xfrm>
            <a:off x="393565" y="4717427"/>
            <a:ext cx="5449306" cy="1951961"/>
            <a:chOff x="2025692" y="499693"/>
            <a:chExt cx="6846042" cy="234035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43626E-7BF0-7886-6BB5-BCDB7AB3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9659" y="499693"/>
              <a:ext cx="5143500" cy="2857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0615DD2-01B3-05F6-3520-200B8F0DC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5692" y="766005"/>
              <a:ext cx="6846042" cy="2074047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B974CA4D-E28F-03EA-D518-E2FF3D937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65" y="1502415"/>
            <a:ext cx="3677163" cy="3048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5DA00-2A36-3473-CCBD-1B0B51820236}"/>
              </a:ext>
            </a:extLst>
          </p:cNvPr>
          <p:cNvSpPr txBox="1"/>
          <p:nvPr/>
        </p:nvSpPr>
        <p:spPr>
          <a:xfrm>
            <a:off x="9401452" y="55041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[26]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BE772-8743-AA14-B163-C2119DB495FE}"/>
              </a:ext>
            </a:extLst>
          </p:cNvPr>
          <p:cNvSpPr txBox="1"/>
          <p:nvPr/>
        </p:nvSpPr>
        <p:spPr>
          <a:xfrm>
            <a:off x="374916" y="2841961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[26]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08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A16EB-2DF9-5643-4A72-1A448113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086" y="1825625"/>
            <a:ext cx="51292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Edit</a:t>
            </a:r>
            <a:r>
              <a:rPr lang="ko-KR" altLang="en-US" dirty="0"/>
              <a:t> 영역의 </a:t>
            </a:r>
            <a:r>
              <a:rPr lang="en-US" altLang="ko-KR" dirty="0"/>
              <a:t>pixel</a:t>
            </a:r>
            <a:r>
              <a:rPr lang="ko-KR" altLang="en-US" dirty="0"/>
              <a:t>은 </a:t>
            </a:r>
            <a:r>
              <a:rPr lang="en-US" altLang="ko-KR" dirty="0"/>
              <a:t>semantic information</a:t>
            </a:r>
            <a:r>
              <a:rPr lang="ko-KR" altLang="en-US" dirty="0"/>
              <a:t>을 따라야 하고 </a:t>
            </a:r>
            <a:r>
              <a:rPr lang="en-US" altLang="ko-KR" dirty="0"/>
              <a:t>edit </a:t>
            </a:r>
            <a:r>
              <a:rPr lang="ko-KR" altLang="en-US" dirty="0"/>
              <a:t>영역이 아닌 부분은 수정 전 이미지와 일치해야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Encoder-Decoder </a:t>
            </a:r>
            <a:r>
              <a:rPr lang="ko-KR" altLang="en-US" dirty="0"/>
              <a:t>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Dilated convolution(</a:t>
            </a:r>
            <a:r>
              <a:rPr lang="ko-KR" altLang="en-US" dirty="0"/>
              <a:t>큰 </a:t>
            </a:r>
            <a:r>
              <a:rPr lang="en-US" altLang="ko-KR" dirty="0"/>
              <a:t>receptive filed), SPADE layer</a:t>
            </a:r>
          </a:p>
          <a:p>
            <a:endParaRPr lang="en-US" altLang="ko-KR" dirty="0"/>
          </a:p>
          <a:p>
            <a:r>
              <a:rPr lang="en-US" altLang="ko-KR" dirty="0"/>
              <a:t>Two stream patch discriminator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EF53E-9333-41A3-CCA2-9D7C301E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2" y="915493"/>
            <a:ext cx="5552626" cy="25135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32D452-A553-FE3A-0A08-AA8434EC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2" y="3663455"/>
            <a:ext cx="4712827" cy="25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2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449</Words>
  <Application>Microsoft Office PowerPoint</Application>
  <PresentationFormat>와이드스크린</PresentationFormat>
  <Paragraphs>69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SESAME</vt:lpstr>
      <vt:lpstr>vs ALIAS(image generation)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SESAME</dc:title>
  <dc:creator>윤영식</dc:creator>
  <cp:lastModifiedBy>윤영식</cp:lastModifiedBy>
  <cp:revision>12</cp:revision>
  <dcterms:created xsi:type="dcterms:W3CDTF">2022-06-19T06:54:26Z</dcterms:created>
  <dcterms:modified xsi:type="dcterms:W3CDTF">2022-06-22T04:45:41Z</dcterms:modified>
</cp:coreProperties>
</file>