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72" r:id="rId12"/>
    <p:sldId id="268" r:id="rId13"/>
    <p:sldId id="269" r:id="rId14"/>
    <p:sldId id="270" r:id="rId15"/>
    <p:sldId id="271" r:id="rId16"/>
    <p:sldId id="266" r:id="rId17"/>
    <p:sldId id="26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74F99-4547-42EE-9FCD-022696AC82A3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9C6FA-AF26-4BFB-9A28-8CA26FA50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29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SESAME discriminator</a:t>
            </a:r>
            <a:r>
              <a:rPr lang="ko-KR" altLang="en-US" dirty="0"/>
              <a:t>는 </a:t>
            </a:r>
            <a:r>
              <a:rPr lang="en-US" altLang="ko-KR" dirty="0"/>
              <a:t>SPADE</a:t>
            </a:r>
            <a:r>
              <a:rPr lang="ko-KR" altLang="en-US" dirty="0"/>
              <a:t>의 영향을 받았나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9C6FA-AF26-4BFB-9A28-8CA26FA502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683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Layout = segment map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9C6FA-AF26-4BFB-9A28-8CA26FA502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756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9C6FA-AF26-4BFB-9A28-8CA26FA502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825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A8442-471A-D074-8B51-744CC0DB3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1C6917-6F09-8796-FB25-79AACBB25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6F731-46C1-1D36-4BC5-F70C38DC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9638-751B-490D-B9CB-04F5E296FD5C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1E670-AF74-6DFC-D564-0A953566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1DC90-48BC-19FF-8FBC-4FE8C7F0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DAD-835B-48E8-81B4-27F8B65EF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8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EC775-2490-D838-E54C-4C4E9B59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C5CF81-AF1D-64BB-DAA2-F2C7CCDE2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925C60-FC03-AFE9-EDD3-2D2DFDC9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9638-751B-490D-B9CB-04F5E296FD5C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AE2057-8B98-FC09-A17D-174D1B9C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71A3E6-7F2D-726A-1DB5-3898C8C8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DAD-835B-48E8-81B4-27F8B65EF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54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80F391-5F3A-87CC-F06C-CFB341836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D4B939-443D-AEF3-828A-EB6DCAFEA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4D939-085C-C09A-D2C3-6C0E261D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9638-751B-490D-B9CB-04F5E296FD5C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31279-31DF-5D87-97E6-C75AE6EF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31D410-B9C7-6573-F782-93F4DFF7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DAD-835B-48E8-81B4-27F8B65EF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65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769F1-3C21-31A5-A27A-D3773A9F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D1B5A-D4FA-8061-FC19-4D6225790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407EF7-C6E1-27BD-1120-AC8510AB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9638-751B-490D-B9CB-04F5E296FD5C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81A8CE-0BC4-DD79-F1B6-5B3BEC9C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350D4E-F5EC-5BD2-8299-06BA9258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DAD-835B-48E8-81B4-27F8B65EF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54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A1D45-1DF2-6C13-6AF5-57E7C507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FBE746-C7FA-3E31-9F3E-DE55F0A95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3798B-FCDA-BFC4-85C2-9207FBF6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9638-751B-490D-B9CB-04F5E296FD5C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CB1235-ACF7-229B-B337-AFE51E35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FA57E-523D-A9EB-9F91-1BC5897D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DAD-835B-48E8-81B4-27F8B65EF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67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66BAC-FE96-563D-683D-9589884F7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3C63F-FD77-D642-08FD-37C6D9EA9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E3D2D0-65A5-396C-478E-C9402E3AE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DAD51F-BF4B-2061-E1CE-CCBDAFF4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9638-751B-490D-B9CB-04F5E296FD5C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8AD57B-50D4-F22C-85AF-7374FFDD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27480B-6FB9-4DE6-F483-387D88AA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DAD-835B-48E8-81B4-27F8B65EF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26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2C057-993A-3DCF-3A4C-D32F8221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88C14-0DCC-DAFF-592A-36EF4B92E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BA0EAA-D64E-0807-26A2-935EEF70D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AC5B9D-3B2F-B73D-025C-46F1F4972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1DCF9D-8368-8F79-AFFB-96DA8FCC9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47DAAD-92BB-7987-31EF-D6DCC104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9638-751B-490D-B9CB-04F5E296FD5C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264F59-E58C-4859-B2A7-86388C27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81A7B8-088F-4DD9-CF5D-A13B9F03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DAD-835B-48E8-81B4-27F8B65EF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19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8239A-DFD0-C7A3-3A41-B64AB1E0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3C2C65-44F9-E906-EF2E-661CC3B0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9638-751B-490D-B9CB-04F5E296FD5C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450463-89DB-40D4-98F3-12136F30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B27DB2-DA5C-CB42-582A-3B830C7A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DAD-835B-48E8-81B4-27F8B65EF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40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E2BD68-795D-F780-7A60-84F22FD5B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9638-751B-490D-B9CB-04F5E296FD5C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1E0018-AE04-34D2-D046-4D50E9AA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787592-EEFF-D12F-B163-05CD8B02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DAD-835B-48E8-81B4-27F8B65EF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16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DC833-EE44-691A-DA1F-2DC50D1D3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FDBAE-528C-E777-F03C-4AEB3408E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E3F037-28CB-FDE0-F7CB-1CDF9063C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55DAB9-A7B9-7852-6964-F069D318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9638-751B-490D-B9CB-04F5E296FD5C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F9E514-F151-DE4B-6AAE-D3B3E1CD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8304C7-00DA-CCB8-2161-5B34A857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DAD-835B-48E8-81B4-27F8B65EF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08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EE1E6-47C3-F817-3733-6ED192985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C2DBF9-8FE1-EFCF-2EA2-E89C14484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8B6B2E-0464-3F72-3AA8-4A7F42CB7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85E880-C107-069F-DA54-5601FF1DB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9638-751B-490D-B9CB-04F5E296FD5C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1844AE-C80C-4869-DAC5-FBDEA312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CD3F63-8B23-B28F-D8DE-C9662118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DAD-835B-48E8-81B4-27F8B65EF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3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CEDD79-B74E-2192-2E4F-395D433C5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38F69-6090-45B8-C83B-39E6E4749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7AF8E-EECA-C2CD-4745-12F70888A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F9638-751B-490D-B9CB-04F5E296FD5C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3E7E1-5E1A-E8F9-46AF-660295086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5DA03-8D60-14B7-F970-A6A0F190F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43DAD-835B-48E8-81B4-27F8B65EF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07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4A6A-DD47-85E8-F9CA-63EA6F78E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9860"/>
            <a:ext cx="9144000" cy="1412716"/>
          </a:xfrm>
        </p:spPr>
        <p:txBody>
          <a:bodyPr/>
          <a:lstStyle/>
          <a:p>
            <a:r>
              <a:rPr lang="en-US" altLang="ko-KR" b="1" dirty="0"/>
              <a:t>SESAME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2D3392-EB30-0FD1-5089-F47100F63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600" b="1" dirty="0"/>
              <a:t>Semantic Editing of Scenes</a:t>
            </a:r>
          </a:p>
          <a:p>
            <a:r>
              <a:rPr lang="en-US" altLang="ko-KR" sz="2200"/>
              <a:t>by </a:t>
            </a:r>
            <a:r>
              <a:rPr lang="en-US" altLang="ko-KR" sz="2200" dirty="0"/>
              <a:t>Adding, Manipulating or </a:t>
            </a:r>
            <a:r>
              <a:rPr lang="en-US" altLang="ko-KR" sz="2200"/>
              <a:t>Erasing objects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496337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1395F-DB20-14C7-EDAE-322989172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655" y="727970"/>
            <a:ext cx="5190661" cy="5788240"/>
          </a:xfrm>
        </p:spPr>
        <p:txBody>
          <a:bodyPr>
            <a:normAutofit/>
          </a:bodyPr>
          <a:lstStyle/>
          <a:p>
            <a:r>
              <a:rPr lang="en-US" altLang="ko-KR" dirty="0"/>
              <a:t>Generator </a:t>
            </a:r>
            <a:r>
              <a:rPr lang="ko-KR" altLang="en-US" dirty="0"/>
              <a:t>입력은 </a:t>
            </a:r>
            <a:r>
              <a:rPr lang="en-US" altLang="ko-KR" dirty="0"/>
              <a:t>RGB color</a:t>
            </a:r>
            <a:r>
              <a:rPr lang="ko-KR" altLang="en-US" dirty="0"/>
              <a:t>와 </a:t>
            </a:r>
            <a:r>
              <a:rPr lang="en-US" altLang="ko-KR" dirty="0"/>
              <a:t>one-hot encoding </a:t>
            </a:r>
            <a:r>
              <a:rPr lang="ko-KR" altLang="en-US" dirty="0"/>
              <a:t>된 </a:t>
            </a:r>
            <a:r>
              <a:rPr lang="en-US" altLang="ko-KR" dirty="0"/>
              <a:t>semantic vector(?)</a:t>
            </a:r>
          </a:p>
          <a:p>
            <a:endParaRPr lang="en-US" altLang="ko-KR" dirty="0"/>
          </a:p>
          <a:p>
            <a:r>
              <a:rPr lang="en-US" altLang="ko-KR" dirty="0"/>
              <a:t>Encoder</a:t>
            </a:r>
            <a:r>
              <a:rPr lang="ko-KR" altLang="en-US" dirty="0"/>
              <a:t>는 </a:t>
            </a:r>
            <a:r>
              <a:rPr lang="en-US" altLang="ko-KR" dirty="0"/>
              <a:t>contextual </a:t>
            </a:r>
            <a:r>
              <a:rPr lang="ko-KR" altLang="en-US" dirty="0"/>
              <a:t>정보 추출</a:t>
            </a:r>
            <a:r>
              <a:rPr lang="en-US" altLang="ko-KR" dirty="0"/>
              <a:t>, decoder</a:t>
            </a:r>
            <a:r>
              <a:rPr lang="ko-KR" altLang="en-US" dirty="0"/>
              <a:t>는 </a:t>
            </a:r>
            <a:r>
              <a:rPr lang="en-US" altLang="ko-KR"/>
              <a:t>SPADE block</a:t>
            </a:r>
            <a:r>
              <a:rPr lang="ko-KR" altLang="en-US" dirty="0"/>
              <a:t>으로 </a:t>
            </a:r>
            <a:r>
              <a:rPr lang="en-US" altLang="ko-KR" dirty="0"/>
              <a:t>semantic </a:t>
            </a:r>
            <a:r>
              <a:rPr lang="ko-KR" altLang="en-US" dirty="0"/>
              <a:t>정보 결합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넓은 </a:t>
            </a:r>
            <a:r>
              <a:rPr lang="en-US" altLang="ko-KR" dirty="0"/>
              <a:t>receptive field</a:t>
            </a:r>
            <a:r>
              <a:rPr lang="ko-KR" altLang="en-US" dirty="0"/>
              <a:t>를 위해 </a:t>
            </a:r>
            <a:r>
              <a:rPr lang="en-US" altLang="ko-KR" dirty="0"/>
              <a:t>dilated conv</a:t>
            </a:r>
            <a:r>
              <a:rPr lang="ko-KR" altLang="en-US" dirty="0"/>
              <a:t>를 </a:t>
            </a:r>
            <a:r>
              <a:rPr lang="en-US" altLang="ko-KR" dirty="0"/>
              <a:t>generator </a:t>
            </a:r>
            <a:r>
              <a:rPr lang="ko-KR" altLang="en-US" dirty="0"/>
              <a:t>양 끝단에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8CC602-CCF0-920E-60AC-4BEEACB1E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36" y="790913"/>
            <a:ext cx="5485105" cy="42844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2D8845-DE2E-5446-892F-922C698A062E}"/>
              </a:ext>
            </a:extLst>
          </p:cNvPr>
          <p:cNvSpPr txBox="1"/>
          <p:nvPr/>
        </p:nvSpPr>
        <p:spPr>
          <a:xfrm>
            <a:off x="816745" y="5335480"/>
            <a:ext cx="4953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[17]: Perceptual Losses for Real-Time Style Transfer and Super-Resolution</a:t>
            </a:r>
          </a:p>
          <a:p>
            <a:endParaRPr lang="en-US" altLang="ko-KR" dirty="0"/>
          </a:p>
          <a:p>
            <a:r>
              <a:rPr lang="en-US" altLang="ko-KR" dirty="0"/>
              <a:t>pix2pixhd</a:t>
            </a:r>
            <a:r>
              <a:rPr lang="ko-KR" altLang="en-US" dirty="0"/>
              <a:t> </a:t>
            </a:r>
            <a:r>
              <a:rPr lang="en-US" altLang="ko-KR" dirty="0"/>
              <a:t>generator</a:t>
            </a:r>
            <a:r>
              <a:rPr lang="ko-KR" altLang="en-US" dirty="0"/>
              <a:t>가 참고했던 논문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7F4F7B-CBD3-8DAB-1C0B-3DE60742D820}"/>
              </a:ext>
            </a:extLst>
          </p:cNvPr>
          <p:cNvSpPr/>
          <p:nvPr/>
        </p:nvSpPr>
        <p:spPr>
          <a:xfrm>
            <a:off x="1899821" y="2210540"/>
            <a:ext cx="2450237" cy="39061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754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99A6790-C5B8-14B2-3BDE-CA8F4E9D5BFE}"/>
              </a:ext>
            </a:extLst>
          </p:cNvPr>
          <p:cNvSpPr/>
          <p:nvPr/>
        </p:nvSpPr>
        <p:spPr>
          <a:xfrm>
            <a:off x="323175" y="1844842"/>
            <a:ext cx="466934" cy="2061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dirty="0" err="1"/>
              <a:t>Conv_init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37A7C38-F3EC-779A-1215-1DC5B7FBE029}"/>
              </a:ext>
            </a:extLst>
          </p:cNvPr>
          <p:cNvSpPr/>
          <p:nvPr/>
        </p:nvSpPr>
        <p:spPr>
          <a:xfrm>
            <a:off x="1051144" y="1844842"/>
            <a:ext cx="466934" cy="20613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dirty="0"/>
              <a:t>Conv_down_0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35C0EE1-7646-2A7B-884F-8C9E1A3C6B52}"/>
              </a:ext>
            </a:extLst>
          </p:cNvPr>
          <p:cNvSpPr/>
          <p:nvPr/>
        </p:nvSpPr>
        <p:spPr>
          <a:xfrm>
            <a:off x="1859011" y="1844842"/>
            <a:ext cx="466934" cy="20613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dirty="0"/>
              <a:t>Conv_down_1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94F064F-FB7E-178B-D996-ADE029EFD4C2}"/>
              </a:ext>
            </a:extLst>
          </p:cNvPr>
          <p:cNvSpPr/>
          <p:nvPr/>
        </p:nvSpPr>
        <p:spPr>
          <a:xfrm>
            <a:off x="2622489" y="1844842"/>
            <a:ext cx="466934" cy="20613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dirty="0"/>
              <a:t>Res_blk_0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93C1667-6079-85CA-797D-9CECEC12658D}"/>
              </a:ext>
            </a:extLst>
          </p:cNvPr>
          <p:cNvSpPr/>
          <p:nvPr/>
        </p:nvSpPr>
        <p:spPr>
          <a:xfrm>
            <a:off x="3439234" y="1844842"/>
            <a:ext cx="466934" cy="20613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/>
              <a:t>Res_blk</a:t>
            </a:r>
            <a:r>
              <a:rPr lang="en-US" altLang="ko-KR" dirty="0"/>
              <a:t>_1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CA37090-90C1-6A75-73B9-A9410D5A430C}"/>
              </a:ext>
            </a:extLst>
          </p:cNvPr>
          <p:cNvSpPr/>
          <p:nvPr/>
        </p:nvSpPr>
        <p:spPr>
          <a:xfrm>
            <a:off x="4220467" y="1844842"/>
            <a:ext cx="466934" cy="20613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/>
              <a:t>Res_blk</a:t>
            </a:r>
            <a:r>
              <a:rPr lang="en-US" altLang="ko-KR" dirty="0"/>
              <a:t>_2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C1013B3-20C9-083C-3F5D-F2182543C306}"/>
              </a:ext>
            </a:extLst>
          </p:cNvPr>
          <p:cNvSpPr/>
          <p:nvPr/>
        </p:nvSpPr>
        <p:spPr>
          <a:xfrm>
            <a:off x="5028334" y="1844842"/>
            <a:ext cx="466934" cy="20613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/>
              <a:t>Res_blk</a:t>
            </a:r>
            <a:r>
              <a:rPr lang="en-US" altLang="ko-KR" dirty="0"/>
              <a:t>_3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625B335-663F-8136-D4B6-4F0BAB65FD90}"/>
              </a:ext>
            </a:extLst>
          </p:cNvPr>
          <p:cNvSpPr/>
          <p:nvPr/>
        </p:nvSpPr>
        <p:spPr>
          <a:xfrm>
            <a:off x="5818445" y="1844842"/>
            <a:ext cx="466934" cy="20613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dirty="0"/>
              <a:t>SPADE_0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06FAD98-9B07-DED3-5C9B-C9D8014B9960}"/>
              </a:ext>
            </a:extLst>
          </p:cNvPr>
          <p:cNvSpPr/>
          <p:nvPr/>
        </p:nvSpPr>
        <p:spPr>
          <a:xfrm>
            <a:off x="6670702" y="1844842"/>
            <a:ext cx="466934" cy="20613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dirty="0"/>
              <a:t>SPADE_1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D265F11-4FB1-699A-0BDB-F713F22C94C4}"/>
              </a:ext>
            </a:extLst>
          </p:cNvPr>
          <p:cNvSpPr/>
          <p:nvPr/>
        </p:nvSpPr>
        <p:spPr>
          <a:xfrm>
            <a:off x="7522959" y="1844842"/>
            <a:ext cx="466934" cy="20613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dirty="0"/>
              <a:t>SPADE_2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6AB13F9-F0AB-E626-7643-4DF09C827242}"/>
              </a:ext>
            </a:extLst>
          </p:cNvPr>
          <p:cNvSpPr/>
          <p:nvPr/>
        </p:nvSpPr>
        <p:spPr>
          <a:xfrm>
            <a:off x="8375216" y="1844842"/>
            <a:ext cx="466934" cy="20613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dirty="0"/>
              <a:t>SPADE_3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72F95E6-EEDE-3F0E-E5FE-F82D44F0961A}"/>
              </a:ext>
            </a:extLst>
          </p:cNvPr>
          <p:cNvSpPr/>
          <p:nvPr/>
        </p:nvSpPr>
        <p:spPr>
          <a:xfrm>
            <a:off x="9164703" y="1844842"/>
            <a:ext cx="466934" cy="20613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dirty="0"/>
              <a:t>SPADE_4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A5F660A-19A3-132A-4EF2-5322C445606F}"/>
              </a:ext>
            </a:extLst>
          </p:cNvPr>
          <p:cNvSpPr/>
          <p:nvPr/>
        </p:nvSpPr>
        <p:spPr>
          <a:xfrm>
            <a:off x="9933479" y="1844842"/>
            <a:ext cx="466934" cy="20613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dirty="0"/>
              <a:t>SPADE_up_0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44A470A-16A6-C60C-F73C-CCF6313A3D84}"/>
              </a:ext>
            </a:extLst>
          </p:cNvPr>
          <p:cNvSpPr/>
          <p:nvPr/>
        </p:nvSpPr>
        <p:spPr>
          <a:xfrm>
            <a:off x="10702255" y="1844842"/>
            <a:ext cx="466934" cy="20613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dirty="0"/>
              <a:t>SPADE_up_1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940890E-15B9-626D-D52A-3323B828B5DD}"/>
              </a:ext>
            </a:extLst>
          </p:cNvPr>
          <p:cNvSpPr/>
          <p:nvPr/>
        </p:nvSpPr>
        <p:spPr>
          <a:xfrm>
            <a:off x="11421348" y="1844842"/>
            <a:ext cx="466934" cy="2061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dirty="0" err="1"/>
              <a:t>Conv_img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4AE558-00D7-CDEA-7D18-9F50F6CC095B}"/>
              </a:ext>
            </a:extLst>
          </p:cNvPr>
          <p:cNvSpPr txBox="1"/>
          <p:nvPr/>
        </p:nvSpPr>
        <p:spPr>
          <a:xfrm>
            <a:off x="957461" y="1278385"/>
            <a:ext cx="654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Down</a:t>
            </a:r>
          </a:p>
          <a:p>
            <a:pPr algn="ctr"/>
            <a:r>
              <a:rPr lang="en-US" altLang="ko-KR" sz="1100" dirty="0"/>
              <a:t>sample</a:t>
            </a:r>
            <a:endParaRPr lang="ko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7BE084-C08A-CE88-D2F5-3B36D7425C22}"/>
              </a:ext>
            </a:extLst>
          </p:cNvPr>
          <p:cNvSpPr txBox="1"/>
          <p:nvPr/>
        </p:nvSpPr>
        <p:spPr>
          <a:xfrm>
            <a:off x="1765328" y="1278385"/>
            <a:ext cx="654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Down</a:t>
            </a:r>
          </a:p>
          <a:p>
            <a:pPr algn="ctr"/>
            <a:r>
              <a:rPr lang="en-US" altLang="ko-KR" sz="1100" dirty="0"/>
              <a:t>sample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6EEE01-FA3E-E40D-790C-497AF804BDC2}"/>
              </a:ext>
            </a:extLst>
          </p:cNvPr>
          <p:cNvSpPr txBox="1"/>
          <p:nvPr/>
        </p:nvSpPr>
        <p:spPr>
          <a:xfrm>
            <a:off x="9866430" y="1278385"/>
            <a:ext cx="654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Up</a:t>
            </a:r>
          </a:p>
          <a:p>
            <a:pPr algn="ctr"/>
            <a:r>
              <a:rPr lang="en-US" altLang="ko-KR" sz="1100" dirty="0"/>
              <a:t>sample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9BA88F-6A80-BA7E-1A50-B151E571D66D}"/>
              </a:ext>
            </a:extLst>
          </p:cNvPr>
          <p:cNvSpPr txBox="1"/>
          <p:nvPr/>
        </p:nvSpPr>
        <p:spPr>
          <a:xfrm>
            <a:off x="10617450" y="1278385"/>
            <a:ext cx="654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Up</a:t>
            </a:r>
          </a:p>
          <a:p>
            <a:pPr algn="ctr"/>
            <a:r>
              <a:rPr lang="en-US" altLang="ko-KR" sz="1100" dirty="0"/>
              <a:t>sample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9591B8-09D8-0F2E-2519-43630326A493}"/>
              </a:ext>
            </a:extLst>
          </p:cNvPr>
          <p:cNvSpPr txBox="1"/>
          <p:nvPr/>
        </p:nvSpPr>
        <p:spPr>
          <a:xfrm>
            <a:off x="2454" y="1844842"/>
            <a:ext cx="353943" cy="21661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100" dirty="0"/>
              <a:t>[B,184,1024,1024]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FAA554-812A-B4BD-5EFE-4CA30D17B74E}"/>
              </a:ext>
            </a:extLst>
          </p:cNvPr>
          <p:cNvSpPr txBox="1"/>
          <p:nvPr/>
        </p:nvSpPr>
        <p:spPr>
          <a:xfrm>
            <a:off x="750465" y="1844842"/>
            <a:ext cx="353943" cy="21661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100" dirty="0"/>
              <a:t>[B,64,1024,1024]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B5E2BD-2736-B9E9-E982-544BCB115F43}"/>
              </a:ext>
            </a:extLst>
          </p:cNvPr>
          <p:cNvSpPr txBox="1"/>
          <p:nvPr/>
        </p:nvSpPr>
        <p:spPr>
          <a:xfrm>
            <a:off x="1513946" y="1844842"/>
            <a:ext cx="353943" cy="21661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100" dirty="0"/>
              <a:t>[B,128,512,512]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396CA7-9811-55DA-9AEE-C7078DE27D5C}"/>
              </a:ext>
            </a:extLst>
          </p:cNvPr>
          <p:cNvSpPr txBox="1"/>
          <p:nvPr/>
        </p:nvSpPr>
        <p:spPr>
          <a:xfrm>
            <a:off x="2312935" y="1844842"/>
            <a:ext cx="353943" cy="21661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100" dirty="0"/>
              <a:t>[B,256,256,256]</a:t>
            </a:r>
            <a:endParaRPr lang="ko-KR" alt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6647F8-CAC2-8B25-1540-0446CD927099}"/>
              </a:ext>
            </a:extLst>
          </p:cNvPr>
          <p:cNvSpPr txBox="1"/>
          <p:nvPr/>
        </p:nvSpPr>
        <p:spPr>
          <a:xfrm>
            <a:off x="3111924" y="1844842"/>
            <a:ext cx="353943" cy="21661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100" dirty="0"/>
              <a:t>[B,256,256,256]</a:t>
            </a:r>
            <a:endParaRPr lang="ko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8F56BD-A6B6-1286-9467-753269597A84}"/>
              </a:ext>
            </a:extLst>
          </p:cNvPr>
          <p:cNvSpPr txBox="1"/>
          <p:nvPr/>
        </p:nvSpPr>
        <p:spPr>
          <a:xfrm>
            <a:off x="3901412" y="1844842"/>
            <a:ext cx="353943" cy="21661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100" dirty="0"/>
              <a:t>[B,256,256,256]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FB7FC3-778A-7D3C-C6DF-7E3F3CFF27BF}"/>
              </a:ext>
            </a:extLst>
          </p:cNvPr>
          <p:cNvSpPr txBox="1"/>
          <p:nvPr/>
        </p:nvSpPr>
        <p:spPr>
          <a:xfrm>
            <a:off x="4682645" y="1844842"/>
            <a:ext cx="353943" cy="21661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100" dirty="0"/>
              <a:t>[B,256,256,256]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156991-EB69-7677-8CF3-836D24CB738C}"/>
              </a:ext>
            </a:extLst>
          </p:cNvPr>
          <p:cNvSpPr txBox="1"/>
          <p:nvPr/>
        </p:nvSpPr>
        <p:spPr>
          <a:xfrm>
            <a:off x="5481669" y="1844842"/>
            <a:ext cx="353943" cy="21661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100" dirty="0"/>
              <a:t>[B,256,256,256]</a:t>
            </a:r>
            <a:endParaRPr lang="ko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D18E9B-6466-3CCA-44E0-01584FC27ABB}"/>
              </a:ext>
            </a:extLst>
          </p:cNvPr>
          <p:cNvSpPr txBox="1"/>
          <p:nvPr/>
        </p:nvSpPr>
        <p:spPr>
          <a:xfrm>
            <a:off x="6316759" y="1844842"/>
            <a:ext cx="353943" cy="21661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100" dirty="0"/>
              <a:t>[B,256,256,256]</a:t>
            </a:r>
            <a:endParaRPr lang="ko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E47ADA-1C28-EFBA-311D-2AEEA7882F32}"/>
              </a:ext>
            </a:extLst>
          </p:cNvPr>
          <p:cNvSpPr txBox="1"/>
          <p:nvPr/>
        </p:nvSpPr>
        <p:spPr>
          <a:xfrm>
            <a:off x="7177311" y="1844842"/>
            <a:ext cx="353943" cy="21661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100" dirty="0"/>
              <a:t>[B,256,256,256]</a:t>
            </a:r>
            <a:endParaRPr lang="ko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F3CEC6-521A-14A3-2377-F208364359CB}"/>
              </a:ext>
            </a:extLst>
          </p:cNvPr>
          <p:cNvSpPr txBox="1"/>
          <p:nvPr/>
        </p:nvSpPr>
        <p:spPr>
          <a:xfrm>
            <a:off x="7986277" y="1844842"/>
            <a:ext cx="353943" cy="21661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100" dirty="0"/>
              <a:t>[B,256,256,256]</a:t>
            </a:r>
            <a:endParaRPr lang="ko-KR" altLang="en-US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14CCB9-4E12-11C5-8318-4D8599F84CE1}"/>
              </a:ext>
            </a:extLst>
          </p:cNvPr>
          <p:cNvSpPr txBox="1"/>
          <p:nvPr/>
        </p:nvSpPr>
        <p:spPr>
          <a:xfrm>
            <a:off x="8837394" y="1844842"/>
            <a:ext cx="353943" cy="21661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100" dirty="0"/>
              <a:t>[B,256,256,256]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B9A12C-F4B5-7A73-C5D8-6A78DF97B03C}"/>
              </a:ext>
            </a:extLst>
          </p:cNvPr>
          <p:cNvSpPr txBox="1"/>
          <p:nvPr/>
        </p:nvSpPr>
        <p:spPr>
          <a:xfrm>
            <a:off x="9600824" y="1844842"/>
            <a:ext cx="353943" cy="21661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100" dirty="0"/>
              <a:t>[B,256,256,256]</a:t>
            </a:r>
            <a:endParaRPr lang="ko-KR" altLang="en-US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6398E9-53CB-3EFF-232E-A3D388A8D1DB}"/>
              </a:ext>
            </a:extLst>
          </p:cNvPr>
          <p:cNvSpPr txBox="1"/>
          <p:nvPr/>
        </p:nvSpPr>
        <p:spPr>
          <a:xfrm>
            <a:off x="10385607" y="1844842"/>
            <a:ext cx="353943" cy="21661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100" dirty="0"/>
              <a:t>[B,128,512,512]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FF6320-899C-672E-57D2-A2979642E31F}"/>
              </a:ext>
            </a:extLst>
          </p:cNvPr>
          <p:cNvSpPr txBox="1"/>
          <p:nvPr/>
        </p:nvSpPr>
        <p:spPr>
          <a:xfrm>
            <a:off x="11140856" y="1844842"/>
            <a:ext cx="353943" cy="21661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100" dirty="0"/>
              <a:t>[B,64,1024,1024]</a:t>
            </a:r>
            <a:endParaRPr lang="ko-KR" altLang="en-US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B39844-C193-F309-4865-1D5E623A0E47}"/>
              </a:ext>
            </a:extLst>
          </p:cNvPr>
          <p:cNvSpPr txBox="1"/>
          <p:nvPr/>
        </p:nvSpPr>
        <p:spPr>
          <a:xfrm>
            <a:off x="11870613" y="1844842"/>
            <a:ext cx="353943" cy="21661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100" dirty="0"/>
              <a:t>[B,3,1024,1024]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4120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814D5-9ABD-0D22-7213-FE7473A0C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4784" y="1825625"/>
            <a:ext cx="4589016" cy="4351338"/>
          </a:xfrm>
        </p:spPr>
        <p:txBody>
          <a:bodyPr/>
          <a:lstStyle/>
          <a:p>
            <a:r>
              <a:rPr lang="en-US" altLang="ko-KR" dirty="0" err="1"/>
              <a:t>PatchGAN</a:t>
            </a:r>
            <a:r>
              <a:rPr lang="ko-KR" altLang="en-US" dirty="0"/>
              <a:t> </a:t>
            </a:r>
            <a:r>
              <a:rPr lang="en-US" altLang="ko-KR" dirty="0"/>
              <a:t>discriminator</a:t>
            </a:r>
            <a:r>
              <a:rPr lang="ko-KR" altLang="en-US" dirty="0"/>
              <a:t>는 </a:t>
            </a:r>
            <a:r>
              <a:rPr lang="en-US" altLang="ko-KR" dirty="0"/>
              <a:t>local patch</a:t>
            </a:r>
            <a:r>
              <a:rPr lang="ko-KR" altLang="en-US" dirty="0"/>
              <a:t>에만 집중하여 </a:t>
            </a:r>
            <a:r>
              <a:rPr lang="en-US" altLang="ko-KR" dirty="0"/>
              <a:t>detail</a:t>
            </a:r>
            <a:r>
              <a:rPr lang="ko-KR" altLang="en-US" dirty="0"/>
              <a:t> 향상에 도움을 주었다</a:t>
            </a:r>
            <a:r>
              <a:rPr lang="en-US" altLang="ko-KR" dirty="0"/>
              <a:t>. + multiscale</a:t>
            </a:r>
          </a:p>
          <a:p>
            <a:endParaRPr lang="en-US" altLang="ko-KR" dirty="0"/>
          </a:p>
          <a:p>
            <a:r>
              <a:rPr lang="en-US" altLang="ko-KR" dirty="0"/>
              <a:t>Instance normalization </a:t>
            </a:r>
            <a:r>
              <a:rPr lang="ko-KR" altLang="en-US" dirty="0"/>
              <a:t>대신 </a:t>
            </a:r>
            <a:r>
              <a:rPr lang="en-US" altLang="ko-KR" dirty="0"/>
              <a:t>spectral normalization</a:t>
            </a:r>
            <a:r>
              <a:rPr lang="ko-KR" altLang="en-US"/>
              <a:t>을 사용하면 학습을 안정화된다고 함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24CC8F6-FEA1-1574-8E59-E224D6878809}"/>
              </a:ext>
            </a:extLst>
          </p:cNvPr>
          <p:cNvGrpSpPr/>
          <p:nvPr/>
        </p:nvGrpSpPr>
        <p:grpSpPr>
          <a:xfrm>
            <a:off x="243827" y="2345980"/>
            <a:ext cx="6334527" cy="2471631"/>
            <a:chOff x="101784" y="810144"/>
            <a:chExt cx="6334527" cy="247163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D199CD8-B817-C7CA-1DE4-5C80A6A10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784" y="1634021"/>
              <a:ext cx="6334527" cy="164775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CC6BDDC-D0B0-84AD-23DA-2DB4A24FC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784" y="810144"/>
              <a:ext cx="6334527" cy="9583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0542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1A3507-BE02-D1C0-3DBC-3E657D5C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329" y="1233996"/>
            <a:ext cx="3604334" cy="4942967"/>
          </a:xfrm>
        </p:spPr>
        <p:txBody>
          <a:bodyPr/>
          <a:lstStyle/>
          <a:p>
            <a:r>
              <a:rPr lang="en-US" altLang="ko-KR" dirty="0"/>
              <a:t>Patch </a:t>
            </a:r>
            <a:r>
              <a:rPr lang="ko-KR" altLang="en-US" dirty="0"/>
              <a:t>기반이 아닌 </a:t>
            </a:r>
            <a:r>
              <a:rPr lang="en-US" altLang="ko-KR" dirty="0"/>
              <a:t>discriminator</a:t>
            </a:r>
            <a:r>
              <a:rPr lang="ko-KR" altLang="en-US" dirty="0"/>
              <a:t>이므로 </a:t>
            </a:r>
            <a:r>
              <a:rPr lang="en-US" altLang="ko-KR" dirty="0"/>
              <a:t>scalar </a:t>
            </a:r>
            <a:r>
              <a:rPr lang="ko-KR" altLang="en-US" dirty="0"/>
              <a:t>값을 반환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우측으로 갈 수록 성능 향상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06764D-56BC-4B6D-9E56-850F7FC60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69" y="692783"/>
            <a:ext cx="6516844" cy="22656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A198D6-D0EE-0256-78A1-A7B9F5D23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91" y="2911193"/>
            <a:ext cx="6516844" cy="31345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988D77-DBBA-E31D-8498-90E16F8D6AC9}"/>
              </a:ext>
            </a:extLst>
          </p:cNvPr>
          <p:cNvSpPr txBox="1"/>
          <p:nvPr/>
        </p:nvSpPr>
        <p:spPr>
          <a:xfrm>
            <a:off x="1109709" y="6045788"/>
            <a:ext cx="67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[29]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8B98D-B710-1561-6875-6584D69214A0}"/>
              </a:ext>
            </a:extLst>
          </p:cNvPr>
          <p:cNvSpPr txBox="1"/>
          <p:nvPr/>
        </p:nvSpPr>
        <p:spPr>
          <a:xfrm>
            <a:off x="2521258" y="6045788"/>
            <a:ext cx="67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[39]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826BC-5392-BC11-0DDB-D013EF2E3461}"/>
              </a:ext>
            </a:extLst>
          </p:cNvPr>
          <p:cNvSpPr txBox="1"/>
          <p:nvPr/>
        </p:nvSpPr>
        <p:spPr>
          <a:xfrm>
            <a:off x="5663954" y="6045788"/>
            <a:ext cx="67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[31]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763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2ED931-2AEE-5645-53E2-E801545C9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8621"/>
            <a:ext cx="10515600" cy="2448342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앞에서 </a:t>
            </a:r>
            <a:r>
              <a:rPr lang="en-US" altLang="ko-KR" dirty="0"/>
              <a:t>patch </a:t>
            </a:r>
            <a:r>
              <a:rPr lang="ko-KR" altLang="en-US" dirty="0"/>
              <a:t>기반이 아닌 </a:t>
            </a:r>
            <a:r>
              <a:rPr lang="en-US" altLang="ko-KR" dirty="0"/>
              <a:t>discriminator</a:t>
            </a:r>
            <a:r>
              <a:rPr lang="ko-KR" altLang="en-US" dirty="0"/>
              <a:t>에서 </a:t>
            </a:r>
            <a:r>
              <a:rPr lang="ko-KR" altLang="en-US"/>
              <a:t>단순히 </a:t>
            </a:r>
            <a:r>
              <a:rPr lang="en-US" altLang="ko-KR"/>
              <a:t>rgb</a:t>
            </a:r>
            <a:r>
              <a:rPr lang="ko-KR" altLang="en-US"/>
              <a:t>와 </a:t>
            </a:r>
            <a:r>
              <a:rPr lang="en-US" altLang="ko-KR"/>
              <a:t>semantic label</a:t>
            </a:r>
            <a:r>
              <a:rPr lang="ko-KR" altLang="en-US" dirty="0"/>
              <a:t>을 </a:t>
            </a:r>
            <a:r>
              <a:rPr lang="en-US" altLang="ko-KR" dirty="0"/>
              <a:t>concatenate</a:t>
            </a:r>
            <a:r>
              <a:rPr lang="ko-KR" altLang="en-US" dirty="0"/>
              <a:t>하지 않는 것이 성능 향상이 있었다는 것을 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단순히 입력단에서 </a:t>
            </a:r>
            <a:r>
              <a:rPr lang="en-US" altLang="ko-KR" dirty="0"/>
              <a:t>concatenate</a:t>
            </a:r>
            <a:r>
              <a:rPr lang="ko-KR" altLang="en-US" dirty="0"/>
              <a:t>하는 </a:t>
            </a:r>
            <a:r>
              <a:rPr lang="en-US" altLang="ko-KR" dirty="0"/>
              <a:t>Patch GAN discriminator</a:t>
            </a:r>
            <a:r>
              <a:rPr lang="ko-KR" altLang="en-US" dirty="0"/>
              <a:t>를 수정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2E2B1FF-FC1A-CE22-A1FE-85E6CB36349F}"/>
              </a:ext>
            </a:extLst>
          </p:cNvPr>
          <p:cNvGrpSpPr/>
          <p:nvPr/>
        </p:nvGrpSpPr>
        <p:grpSpPr>
          <a:xfrm>
            <a:off x="1506624" y="1148234"/>
            <a:ext cx="8021169" cy="2280766"/>
            <a:chOff x="281506" y="992071"/>
            <a:chExt cx="8021169" cy="228076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18B7095-9961-28E5-AE8D-73943EE5E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506" y="992071"/>
              <a:ext cx="7811590" cy="166710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1174F28-28F8-A0B7-8E5B-D746BB049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506" y="2634573"/>
              <a:ext cx="8021169" cy="638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7850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15ADD-5ED5-5474-68A0-3BBF8BF86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46" y="1154097"/>
            <a:ext cx="5050654" cy="5022866"/>
          </a:xfrm>
        </p:spPr>
        <p:txBody>
          <a:bodyPr/>
          <a:lstStyle/>
          <a:p>
            <a:r>
              <a:rPr lang="ko-KR" altLang="en-US" dirty="0"/>
              <a:t>독립적인 </a:t>
            </a:r>
            <a:r>
              <a:rPr lang="en-US" altLang="ko-KR" dirty="0"/>
              <a:t>RGB stream</a:t>
            </a:r>
            <a:r>
              <a:rPr lang="ko-KR" altLang="en-US" dirty="0"/>
              <a:t>과 </a:t>
            </a:r>
            <a:r>
              <a:rPr lang="en-US" altLang="ko-KR"/>
              <a:t>Semantic label </a:t>
            </a:r>
            <a:r>
              <a:rPr lang="en-US" altLang="ko-KR" dirty="0"/>
              <a:t>stream</a:t>
            </a:r>
            <a:r>
              <a:rPr lang="ko-KR" altLang="en-US" dirty="0"/>
              <a:t>으로 나뉨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Semantic feature</a:t>
            </a:r>
            <a:r>
              <a:rPr lang="ko-KR" altLang="en-US" dirty="0"/>
              <a:t>를 </a:t>
            </a:r>
            <a:r>
              <a:rPr lang="en-US" altLang="ko-KR" dirty="0"/>
              <a:t>RGB feature</a:t>
            </a:r>
            <a:r>
              <a:rPr lang="ko-KR" altLang="en-US" dirty="0"/>
              <a:t>에 적용</a:t>
            </a:r>
            <a:r>
              <a:rPr lang="en-US" altLang="ko-KR" dirty="0"/>
              <a:t>(scale)</a:t>
            </a:r>
            <a:r>
              <a:rPr lang="ko-KR" altLang="en-US" dirty="0"/>
              <a:t>하기 전에 </a:t>
            </a:r>
            <a:r>
              <a:rPr lang="en-US" altLang="ko-KR"/>
              <a:t>Sum Global </a:t>
            </a:r>
            <a:r>
              <a:rPr lang="en-US" altLang="ko-KR" dirty="0"/>
              <a:t>Pooling</a:t>
            </a:r>
            <a:r>
              <a:rPr lang="ko-KR" altLang="en-US" dirty="0"/>
              <a:t>을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Fake/true</a:t>
            </a:r>
            <a:r>
              <a:rPr lang="ko-KR" altLang="en-US" dirty="0"/>
              <a:t>의 </a:t>
            </a:r>
            <a:r>
              <a:rPr lang="en-US" altLang="ko-KR"/>
              <a:t>semantic label </a:t>
            </a:r>
            <a:r>
              <a:rPr lang="en-US" altLang="ko-KR" dirty="0"/>
              <a:t>stream(condition) </a:t>
            </a:r>
            <a:r>
              <a:rPr lang="ko-KR" altLang="en-US" dirty="0"/>
              <a:t>입력은 동일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092EC4-7AC6-DD9D-47BF-51AADFE11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25" y="1468579"/>
            <a:ext cx="5704635" cy="369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0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56E1D56-7429-DF41-7B26-512D31236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997" y="363235"/>
            <a:ext cx="7573432" cy="51442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292406-DEFF-21E3-9959-A89BDD29F2A9}"/>
              </a:ext>
            </a:extLst>
          </p:cNvPr>
          <p:cNvSpPr txBox="1"/>
          <p:nvPr/>
        </p:nvSpPr>
        <p:spPr>
          <a:xfrm>
            <a:off x="1864311" y="5797118"/>
            <a:ext cx="8060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Edit </a:t>
            </a:r>
            <a:r>
              <a:rPr lang="ko-KR" altLang="en-US" dirty="0"/>
              <a:t>하지 않는 부분 즉 </a:t>
            </a:r>
            <a:r>
              <a:rPr lang="en-US" altLang="ko-KR" dirty="0"/>
              <a:t>fake/true</a:t>
            </a:r>
            <a:r>
              <a:rPr lang="ko-KR" altLang="en-US" dirty="0"/>
              <a:t>의 공통분모에 해당 하는 </a:t>
            </a:r>
            <a:r>
              <a:rPr lang="en-US" altLang="ko-KR" dirty="0"/>
              <a:t>patch </a:t>
            </a:r>
            <a:r>
              <a:rPr lang="ko-KR" altLang="en-US" dirty="0" err="1"/>
              <a:t>기댓값은</a:t>
            </a:r>
            <a:r>
              <a:rPr lang="ko-KR" altLang="en-US" dirty="0"/>
              <a:t> </a:t>
            </a:r>
            <a:r>
              <a:rPr lang="en-US" altLang="ko-KR" dirty="0"/>
              <a:t>receptive field</a:t>
            </a:r>
            <a:r>
              <a:rPr lang="ko-KR" altLang="en-US" dirty="0"/>
              <a:t>가 모두 </a:t>
            </a:r>
            <a:r>
              <a:rPr lang="en-US" altLang="ko-KR" dirty="0"/>
              <a:t>edit</a:t>
            </a:r>
            <a:r>
              <a:rPr lang="ko-KR" altLang="en-US" dirty="0"/>
              <a:t>부분이 아니면 </a:t>
            </a:r>
            <a:r>
              <a:rPr lang="en-US" altLang="ko-KR" dirty="0"/>
              <a:t>1</a:t>
            </a:r>
            <a:r>
              <a:rPr lang="ko-KR" altLang="en-US" dirty="0"/>
              <a:t>이어야 하지 않나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678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D949FA1-E1B1-AEA9-A3AD-2D9C67E54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757" y="1953133"/>
            <a:ext cx="8678486" cy="4096322"/>
          </a:xfrm>
        </p:spPr>
      </p:pic>
    </p:spTree>
    <p:extLst>
      <p:ext uri="{BB962C8B-B14F-4D97-AF65-F5344CB8AC3E}">
        <p14:creationId xmlns:p14="http://schemas.microsoft.com/office/powerpoint/2010/main" val="323992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AC03A-8042-5103-B09B-2712E05E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ALIAS(image generation)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1136A8C-E961-E207-028D-8498BED9E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391" y="1805176"/>
            <a:ext cx="6737098" cy="5052824"/>
          </a:xfrm>
        </p:spPr>
      </p:pic>
    </p:spTree>
    <p:extLst>
      <p:ext uri="{BB962C8B-B14F-4D97-AF65-F5344CB8AC3E}">
        <p14:creationId xmlns:p14="http://schemas.microsoft.com/office/powerpoint/2010/main" val="277453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5BAA5-8018-FE7A-B8C0-03F6912F5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985" y="964734"/>
            <a:ext cx="5257800" cy="5212229"/>
          </a:xfrm>
        </p:spPr>
        <p:txBody>
          <a:bodyPr/>
          <a:lstStyle/>
          <a:p>
            <a:r>
              <a:rPr lang="ko-KR" altLang="en-US" dirty="0"/>
              <a:t>이전 연구에서는 단순히 하나의 이미지만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Pixel level</a:t>
            </a:r>
            <a:r>
              <a:rPr lang="ko-KR" altLang="en-US" dirty="0"/>
              <a:t>에서 의미론적 정보를 추가</a:t>
            </a:r>
            <a:r>
              <a:rPr lang="en-US" altLang="ko-KR" dirty="0"/>
              <a:t>, </a:t>
            </a:r>
            <a:r>
              <a:rPr lang="ko-KR" altLang="en-US" dirty="0"/>
              <a:t>조정</a:t>
            </a:r>
            <a:r>
              <a:rPr lang="en-US" altLang="ko-KR" dirty="0"/>
              <a:t>, </a:t>
            </a:r>
            <a:r>
              <a:rPr lang="ko-KR" altLang="en-US" dirty="0"/>
              <a:t>제거하여 이미지를 편집하는 것이 목적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SESAME</a:t>
            </a:r>
            <a:r>
              <a:rPr lang="ko-KR" altLang="en-US" dirty="0"/>
              <a:t> </a:t>
            </a:r>
            <a:r>
              <a:rPr lang="en-US" altLang="ko-KR" dirty="0"/>
              <a:t>discriminator</a:t>
            </a:r>
            <a:r>
              <a:rPr lang="ko-KR" altLang="en-US" dirty="0"/>
              <a:t>는 </a:t>
            </a:r>
            <a:r>
              <a:rPr lang="en-US" altLang="ko-KR" dirty="0"/>
              <a:t>image</a:t>
            </a:r>
            <a:r>
              <a:rPr lang="ko-KR" altLang="en-US" dirty="0"/>
              <a:t>와 </a:t>
            </a:r>
            <a:r>
              <a:rPr lang="en-US" altLang="ko-KR" dirty="0"/>
              <a:t>semantic</a:t>
            </a:r>
            <a:r>
              <a:rPr lang="ko-KR" altLang="en-US" dirty="0"/>
              <a:t>를 단순 연결하는 것이 아니라 독립적으로 처리 후 </a:t>
            </a:r>
            <a:r>
              <a:rPr lang="en-US" altLang="ko-KR" dirty="0"/>
              <a:t>semantic </a:t>
            </a:r>
            <a:r>
              <a:rPr lang="ko-KR" altLang="en-US" dirty="0"/>
              <a:t>결과로 </a:t>
            </a:r>
            <a:r>
              <a:rPr lang="en-US" altLang="ko-KR" dirty="0"/>
              <a:t>image </a:t>
            </a:r>
            <a:r>
              <a:rPr lang="ko-KR" altLang="en-US" dirty="0"/>
              <a:t>결과 조정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E092778-124F-3BDD-8E8B-691B2E75FC59}"/>
              </a:ext>
            </a:extLst>
          </p:cNvPr>
          <p:cNvGrpSpPr/>
          <p:nvPr/>
        </p:nvGrpSpPr>
        <p:grpSpPr>
          <a:xfrm>
            <a:off x="149038" y="1332888"/>
            <a:ext cx="6630325" cy="4192223"/>
            <a:chOff x="2170785" y="475838"/>
            <a:chExt cx="6630325" cy="419222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27B0B2F-B0CE-2917-E811-44FE87585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0785" y="3286743"/>
              <a:ext cx="6630325" cy="138131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88491C9-72E5-6256-8284-1680FB8A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21828" y="475838"/>
              <a:ext cx="6477904" cy="2953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35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05336-3915-7821-A976-8B44D5D99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6110" y="1118586"/>
            <a:ext cx="4757690" cy="5058377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Image manipulation</a:t>
            </a:r>
            <a:r>
              <a:rPr lang="ko-KR" altLang="en-US" dirty="0"/>
              <a:t>은 이미지에서 특정 </a:t>
            </a:r>
            <a:r>
              <a:rPr lang="en-US" altLang="ko-KR" dirty="0"/>
              <a:t>class </a:t>
            </a:r>
            <a:r>
              <a:rPr lang="ko-KR" altLang="en-US" dirty="0"/>
              <a:t>또는 </a:t>
            </a:r>
            <a:r>
              <a:rPr lang="en-US" altLang="ko-KR" dirty="0"/>
              <a:t>semantic </a:t>
            </a:r>
            <a:r>
              <a:rPr lang="ko-KR" altLang="en-US" dirty="0"/>
              <a:t>인스턴스를 추가</a:t>
            </a:r>
            <a:r>
              <a:rPr lang="en-US" altLang="ko-KR" dirty="0"/>
              <a:t>,</a:t>
            </a:r>
            <a:r>
              <a:rPr lang="ko-KR" altLang="en-US" dirty="0"/>
              <a:t> 제거</a:t>
            </a:r>
            <a:r>
              <a:rPr lang="en-US" altLang="ko-KR" dirty="0"/>
              <a:t>, </a:t>
            </a:r>
            <a:r>
              <a:rPr lang="ko-KR" altLang="en-US" dirty="0"/>
              <a:t>변경하는 것을 의미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image generation</a:t>
            </a:r>
            <a:r>
              <a:rPr lang="ko-KR" altLang="en-US" dirty="0"/>
              <a:t>과 달리 </a:t>
            </a:r>
            <a:r>
              <a:rPr lang="en-US" altLang="ko-KR" dirty="0"/>
              <a:t>image manipulation</a:t>
            </a:r>
            <a:r>
              <a:rPr lang="ko-KR" altLang="en-US" dirty="0"/>
              <a:t>은 </a:t>
            </a:r>
            <a:r>
              <a:rPr lang="en-US" altLang="ko-KR" dirty="0"/>
              <a:t>real pixel</a:t>
            </a:r>
            <a:r>
              <a:rPr lang="ko-KR" altLang="en-US" dirty="0"/>
              <a:t>을 유지해야 하면서 대응되는 </a:t>
            </a:r>
            <a:r>
              <a:rPr lang="en-US" altLang="ko-KR" dirty="0"/>
              <a:t>texture</a:t>
            </a:r>
            <a:r>
              <a:rPr lang="ko-KR" altLang="en-US" dirty="0"/>
              <a:t>들을 생성해야 하므로 더 어렵다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적당한 데이터셋이 없다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7306E9-B61A-C28D-EC39-1A8B1D7C8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00" y="925515"/>
            <a:ext cx="2476846" cy="3905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B2B532-3838-147C-BB6B-C004F9B4A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91" y="1437665"/>
            <a:ext cx="6174835" cy="349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9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5ADAC9-5B97-6A78-FF61-CDFA30A8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944" y="1154097"/>
            <a:ext cx="4890856" cy="5022866"/>
          </a:xfrm>
        </p:spPr>
        <p:txBody>
          <a:bodyPr/>
          <a:lstStyle/>
          <a:p>
            <a:r>
              <a:rPr lang="en-US" altLang="ko-KR" dirty="0"/>
              <a:t>Edit</a:t>
            </a:r>
            <a:r>
              <a:rPr lang="ko-KR" altLang="en-US" dirty="0"/>
              <a:t>할 부분을 </a:t>
            </a:r>
            <a:r>
              <a:rPr lang="en-US" altLang="ko-KR" dirty="0" err="1"/>
              <a:t>inpaint</a:t>
            </a:r>
            <a:r>
              <a:rPr lang="en-US" altLang="ko-KR" dirty="0"/>
              <a:t> =&gt; </a:t>
            </a:r>
            <a:r>
              <a:rPr lang="ko-KR" altLang="en-US" dirty="0"/>
              <a:t>수정할 부분의 </a:t>
            </a:r>
            <a:r>
              <a:rPr lang="en-US" altLang="ko-KR" dirty="0"/>
              <a:t>pixel</a:t>
            </a:r>
            <a:r>
              <a:rPr lang="ko-KR" altLang="en-US" dirty="0"/>
              <a:t>을 </a:t>
            </a:r>
            <a:r>
              <a:rPr lang="en-US" altLang="ko-KR" dirty="0"/>
              <a:t>mask &amp; </a:t>
            </a:r>
            <a:r>
              <a:rPr lang="ko-KR" altLang="en-US" dirty="0"/>
              <a:t>제거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Inpaint</a:t>
            </a:r>
            <a:r>
              <a:rPr lang="en-US" altLang="ko-KR" dirty="0"/>
              <a:t> image + manipulate semantic layout</a:t>
            </a:r>
          </a:p>
          <a:p>
            <a:endParaRPr lang="en-US" altLang="ko-KR" dirty="0"/>
          </a:p>
          <a:p>
            <a:r>
              <a:rPr lang="ko-KR" altLang="en-US" dirty="0"/>
              <a:t>수정할 </a:t>
            </a:r>
            <a:r>
              <a:rPr lang="ko-KR" altLang="en-US"/>
              <a:t>영역의 </a:t>
            </a:r>
            <a:r>
              <a:rPr lang="en-US" altLang="ko-KR"/>
              <a:t>label</a:t>
            </a:r>
            <a:r>
              <a:rPr lang="ko-KR" altLang="en-US" dirty="0"/>
              <a:t>만 제공 </a:t>
            </a:r>
            <a:r>
              <a:rPr lang="en-US" altLang="ko-KR" dirty="0"/>
              <a:t>=&gt; </a:t>
            </a:r>
            <a:r>
              <a:rPr lang="ko-KR" altLang="en-US" dirty="0"/>
              <a:t>실험적으로 더 좋음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296EBC8-9CE6-8849-DA8A-D7ABEE85D5B1}"/>
              </a:ext>
            </a:extLst>
          </p:cNvPr>
          <p:cNvGrpSpPr/>
          <p:nvPr/>
        </p:nvGrpSpPr>
        <p:grpSpPr>
          <a:xfrm>
            <a:off x="92926" y="1347192"/>
            <a:ext cx="6370018" cy="4163615"/>
            <a:chOff x="220327" y="1393793"/>
            <a:chExt cx="6370018" cy="416361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933E027-2F02-C3B0-8E6C-34C8ADFE8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327" y="2663301"/>
              <a:ext cx="6370018" cy="289410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88D6072-8C75-96C6-933A-B59C00B82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797" y="1393793"/>
              <a:ext cx="6038430" cy="14598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17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CD880-574D-8C76-82FC-C41321F1C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417" y="94688"/>
            <a:ext cx="10515600" cy="101015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[12]Hong et al.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873D237-D800-848C-1216-7583B09C8FCD}"/>
              </a:ext>
            </a:extLst>
          </p:cNvPr>
          <p:cNvGrpSpPr/>
          <p:nvPr/>
        </p:nvGrpSpPr>
        <p:grpSpPr>
          <a:xfrm>
            <a:off x="242070" y="623555"/>
            <a:ext cx="11707859" cy="6139757"/>
            <a:chOff x="242070" y="623555"/>
            <a:chExt cx="11707859" cy="613975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656EAB6-EDEE-D4D7-88F4-C22F595A7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070" y="623555"/>
              <a:ext cx="11707859" cy="425826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95AE432-64C5-9BBC-038E-D87DAA3EC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6870" y="4881824"/>
              <a:ext cx="5207499" cy="1452967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061D64F-60F2-F8F1-0CD3-81574F240A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1763" y="3888419"/>
              <a:ext cx="696897" cy="1074911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657FD57-DE12-C00C-6878-4DC3DC8C11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5999" y="3888419"/>
              <a:ext cx="402455" cy="1074911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BDD73483-E331-7DD6-1570-7FA0E01A2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74369" y="4724143"/>
              <a:ext cx="4854966" cy="2039169"/>
            </a:xfrm>
            <a:prstGeom prst="rect">
              <a:avLst/>
            </a:prstGeom>
          </p:spPr>
        </p:pic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58D96E1-0983-3B65-7749-B0509D4D1F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50284" y="3169328"/>
              <a:ext cx="76523" cy="1753249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9B11BF6-A909-B92A-B400-087B8BA784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1844" y="3011794"/>
              <a:ext cx="1824020" cy="2193641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834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779238-582A-EA5E-2305-F9FC4F281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219" y="4412201"/>
            <a:ext cx="10208581" cy="1764761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이전 연구에서</a:t>
            </a:r>
            <a:r>
              <a:rPr lang="en-US" altLang="ko-KR" dirty="0"/>
              <a:t>true/fake image</a:t>
            </a:r>
            <a:r>
              <a:rPr lang="ko-KR" altLang="en-US" dirty="0"/>
              <a:t>를 </a:t>
            </a:r>
            <a:r>
              <a:rPr lang="en-US" altLang="ko-KR" dirty="0"/>
              <a:t>semantic </a:t>
            </a:r>
            <a:r>
              <a:rPr lang="ko-KR" altLang="en-US" dirty="0"/>
              <a:t>정보와 </a:t>
            </a:r>
            <a:r>
              <a:rPr lang="en-US" altLang="ko-KR" dirty="0"/>
              <a:t>concatenate</a:t>
            </a:r>
            <a:r>
              <a:rPr lang="ko-KR" altLang="en-US" dirty="0"/>
              <a:t>하여 </a:t>
            </a:r>
            <a:r>
              <a:rPr lang="en-US" altLang="ko-KR" dirty="0"/>
              <a:t>Patch GAN discriminator</a:t>
            </a:r>
            <a:r>
              <a:rPr lang="ko-KR" altLang="en-US" dirty="0"/>
              <a:t>의 입력으로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이는 최선이 아님</a:t>
            </a:r>
            <a:r>
              <a:rPr lang="en-US" altLang="ko-KR" dirty="0"/>
              <a:t>??(12</a:t>
            </a:r>
            <a:r>
              <a:rPr lang="ko-KR" altLang="en-US" dirty="0"/>
              <a:t>슬라이드와 연관</a:t>
            </a:r>
            <a:r>
              <a:rPr lang="en-US" altLang="ko-KR" dirty="0"/>
              <a:t>?)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2EB8316-D886-FF4F-6C04-FB788F08A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958" y="909394"/>
            <a:ext cx="7278116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1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BB0BF9-BAC0-954F-9CD7-F29CD2FAF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932" y="1669002"/>
            <a:ext cx="5947299" cy="360433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Patch GAN discriminator</a:t>
            </a:r>
            <a:r>
              <a:rPr lang="ko-KR" altLang="en-US" sz="2400" dirty="0"/>
              <a:t>는 </a:t>
            </a:r>
            <a:r>
              <a:rPr lang="en-US" altLang="ko-KR" sz="2400"/>
              <a:t>input  label</a:t>
            </a:r>
            <a:r>
              <a:rPr lang="ko-KR" altLang="en-US" sz="2400" dirty="0"/>
              <a:t>과 </a:t>
            </a:r>
            <a:r>
              <a:rPr lang="en-US" altLang="ko-KR" sz="2400" dirty="0"/>
              <a:t>generate image</a:t>
            </a:r>
            <a:r>
              <a:rPr lang="ko-KR" altLang="en-US" sz="2400" dirty="0"/>
              <a:t>간 </a:t>
            </a:r>
            <a:r>
              <a:rPr lang="en-US" altLang="ko-KR" sz="2400" dirty="0"/>
              <a:t>spatial semantic alignment</a:t>
            </a:r>
            <a:r>
              <a:rPr lang="ko-KR" altLang="en-US" sz="2400" dirty="0"/>
              <a:t>를 시키지 못함</a:t>
            </a:r>
            <a:r>
              <a:rPr lang="en-US" altLang="ko-KR" sz="2400" dirty="0"/>
              <a:t>??</a:t>
            </a:r>
          </a:p>
          <a:p>
            <a:endParaRPr lang="en-US" altLang="ko-KR" sz="2400" dirty="0"/>
          </a:p>
          <a:p>
            <a:r>
              <a:rPr lang="en-US" altLang="ko-KR" sz="2400"/>
              <a:t>SPADE block </a:t>
            </a:r>
            <a:r>
              <a:rPr lang="ko-KR" altLang="en-US" sz="2400" dirty="0"/>
              <a:t>처럼 </a:t>
            </a:r>
            <a:r>
              <a:rPr lang="en-US" altLang="ko-KR" sz="2400" dirty="0"/>
              <a:t>semantic </a:t>
            </a:r>
            <a:r>
              <a:rPr lang="ko-KR" altLang="en-US" sz="2400" dirty="0"/>
              <a:t>정보를 처리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각 </a:t>
            </a:r>
            <a:r>
              <a:rPr lang="en-US" altLang="ko-KR" sz="2400" dirty="0" err="1"/>
              <a:t>upsampling</a:t>
            </a:r>
            <a:r>
              <a:rPr lang="en-US" altLang="ko-KR" sz="2400" dirty="0"/>
              <a:t> layer(feature </a:t>
            </a:r>
            <a:r>
              <a:rPr lang="ko-KR" altLang="en-US" sz="2400" dirty="0"/>
              <a:t>피라미드</a:t>
            </a:r>
            <a:r>
              <a:rPr lang="en-US" altLang="ko-KR" sz="2400" dirty="0"/>
              <a:t>)</a:t>
            </a:r>
            <a:r>
              <a:rPr lang="ko-KR" altLang="en-US" sz="2400" dirty="0"/>
              <a:t>에서는 </a:t>
            </a:r>
            <a:r>
              <a:rPr lang="en-US" altLang="ko-KR" sz="2400" dirty="0"/>
              <a:t>real/fake score</a:t>
            </a:r>
            <a:r>
              <a:rPr lang="ko-KR" altLang="en-US" sz="2400"/>
              <a:t>와 </a:t>
            </a:r>
            <a:r>
              <a:rPr lang="en-US" altLang="ko-KR" sz="2400"/>
              <a:t>label</a:t>
            </a:r>
            <a:r>
              <a:rPr lang="ko-KR" altLang="en-US" sz="2400" dirty="0"/>
              <a:t>과 얼마나 일치하는지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9F1ADC2-A48D-D486-2E3A-5B983C740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830" y="270635"/>
            <a:ext cx="6478339" cy="1287309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F1502B-1743-AF8C-F748-686541C943DC}"/>
              </a:ext>
            </a:extLst>
          </p:cNvPr>
          <p:cNvGrpSpPr/>
          <p:nvPr/>
        </p:nvGrpSpPr>
        <p:grpSpPr>
          <a:xfrm>
            <a:off x="393565" y="4717427"/>
            <a:ext cx="5449306" cy="1951961"/>
            <a:chOff x="2025692" y="499693"/>
            <a:chExt cx="6846042" cy="234035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543626E-7BF0-7886-6BB5-BCDB7AB3B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9659" y="499693"/>
              <a:ext cx="5143500" cy="28575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0615DD2-01B3-05F6-3520-200B8F0DC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5692" y="766005"/>
              <a:ext cx="6846042" cy="2074047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B974CA4D-E28F-03EA-D518-E2FF3D937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965" y="1502415"/>
            <a:ext cx="3677163" cy="3048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C5DA00-2A36-3473-CCBD-1B0B51820236}"/>
              </a:ext>
            </a:extLst>
          </p:cNvPr>
          <p:cNvSpPr txBox="1"/>
          <p:nvPr/>
        </p:nvSpPr>
        <p:spPr>
          <a:xfrm>
            <a:off x="9401452" y="55041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[26]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ABE772-8743-AA14-B163-C2119DB495FE}"/>
              </a:ext>
            </a:extLst>
          </p:cNvPr>
          <p:cNvSpPr txBox="1"/>
          <p:nvPr/>
        </p:nvSpPr>
        <p:spPr>
          <a:xfrm>
            <a:off x="374916" y="2841961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[26]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086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A16EB-2DF9-5643-4A72-1A4481139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5086" y="1825625"/>
            <a:ext cx="512925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Edit</a:t>
            </a:r>
            <a:r>
              <a:rPr lang="ko-KR" altLang="en-US" dirty="0"/>
              <a:t> 영역의 </a:t>
            </a:r>
            <a:r>
              <a:rPr lang="en-US" altLang="ko-KR" dirty="0"/>
              <a:t>pixel</a:t>
            </a:r>
            <a:r>
              <a:rPr lang="ko-KR" altLang="en-US" dirty="0"/>
              <a:t>은 </a:t>
            </a:r>
            <a:r>
              <a:rPr lang="en-US" altLang="ko-KR" dirty="0"/>
              <a:t>semantic information</a:t>
            </a:r>
            <a:r>
              <a:rPr lang="ko-KR" altLang="en-US" dirty="0"/>
              <a:t>을 따라야 하고 </a:t>
            </a:r>
            <a:r>
              <a:rPr lang="en-US" altLang="ko-KR" dirty="0"/>
              <a:t>edit </a:t>
            </a:r>
            <a:r>
              <a:rPr lang="ko-KR" altLang="en-US" dirty="0"/>
              <a:t>영역이 아닌 부분은 수정 전 이미지와 일치해야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Encoder-Decoder </a:t>
            </a:r>
            <a:r>
              <a:rPr lang="ko-KR" altLang="en-US" dirty="0"/>
              <a:t>구조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Dilated convolution(</a:t>
            </a:r>
            <a:r>
              <a:rPr lang="ko-KR" altLang="en-US" dirty="0"/>
              <a:t>큰 </a:t>
            </a:r>
            <a:r>
              <a:rPr lang="en-US" altLang="ko-KR" dirty="0"/>
              <a:t>receptive filed), SPADE layer</a:t>
            </a:r>
          </a:p>
          <a:p>
            <a:endParaRPr lang="en-US" altLang="ko-KR" dirty="0"/>
          </a:p>
          <a:p>
            <a:r>
              <a:rPr lang="en-US" altLang="ko-KR" dirty="0"/>
              <a:t>Two stream patch discriminator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8EF53E-9333-41A3-CCA2-9D7C301E5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62" y="915493"/>
            <a:ext cx="5552626" cy="25135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32D452-A553-FE3A-0A08-AA8434EC1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62" y="3663455"/>
            <a:ext cx="4712827" cy="251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28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2741</TotalTime>
  <Words>593</Words>
  <Application>Microsoft Office PowerPoint</Application>
  <PresentationFormat>와이드스크린</PresentationFormat>
  <Paragraphs>107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SESAME</vt:lpstr>
      <vt:lpstr>vs ALIAS(image generation)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SESAME</dc:title>
  <dc:creator>윤영식</dc:creator>
  <cp:lastModifiedBy>윤영식</cp:lastModifiedBy>
  <cp:revision>15</cp:revision>
  <dcterms:created xsi:type="dcterms:W3CDTF">2022-06-19T06:54:26Z</dcterms:created>
  <dcterms:modified xsi:type="dcterms:W3CDTF">2022-06-24T01:36:23Z</dcterms:modified>
</cp:coreProperties>
</file>