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3" r:id="rId3"/>
    <p:sldId id="307" r:id="rId4"/>
    <p:sldId id="308" r:id="rId5"/>
    <p:sldId id="274" r:id="rId6"/>
    <p:sldId id="276" r:id="rId7"/>
    <p:sldId id="277" r:id="rId8"/>
    <p:sldId id="280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291" r:id="rId33"/>
    <p:sldId id="292" r:id="rId34"/>
    <p:sldId id="305" r:id="rId35"/>
    <p:sldId id="30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89269" autoAdjust="0"/>
  </p:normalViewPr>
  <p:slideViewPr>
    <p:cSldViewPr snapToGrid="0">
      <p:cViewPr varScale="1">
        <p:scale>
          <a:sx n="57" d="100"/>
          <a:sy n="57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572AB-FA8E-4224-B134-A6A5DC7E985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0AAFA-8D75-41F3-B584-2C0FF949A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사람마다 다른 체형을 고려하여 </a:t>
            </a:r>
            <a:r>
              <a:rPr lang="en-US" altLang="ko-KR" dirty="0"/>
              <a:t>natural</a:t>
            </a:r>
            <a:r>
              <a:rPr lang="ko-KR" altLang="en-US" dirty="0"/>
              <a:t>한 </a:t>
            </a:r>
            <a:r>
              <a:rPr lang="en-US" altLang="ko-KR" dirty="0"/>
              <a:t>pose</a:t>
            </a:r>
            <a:r>
              <a:rPr lang="ko-KR" altLang="en-US" dirty="0"/>
              <a:t>를 가진 </a:t>
            </a:r>
            <a:r>
              <a:rPr lang="en-US" altLang="ko-KR" dirty="0"/>
              <a:t>3D human mesh</a:t>
            </a:r>
            <a:r>
              <a:rPr lang="ko-KR" altLang="en-US" dirty="0"/>
              <a:t>를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AFA-8D75-41F3-B584-2C0FF949A0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4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이전의 연구와 호환이 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AFA-8D75-41F3-B584-2C0FF949A0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BE10-2EF4-4FE1-B5CD-5084C7D66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BB736-DBE1-4C12-A3D5-3A3BD35AF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E8AF7-9A24-4480-89D4-835E9467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5215-F941-4768-AA20-F83B552299D4}" type="datetime1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A448-A99E-4BCD-B8E7-69E43586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A010-1032-4AC7-8ED1-47CCF137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E09C-7722-477A-9A25-22E1C4A8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EF490-F965-43A2-928F-29E8D2D3A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F0100-31A6-4EB2-A2AA-673B7C0E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B41-D0A9-491F-AAD2-BC5B7A07E7AE}" type="datetime1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6395-8F53-4075-ACDC-4A0ABAAC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3C72-9050-44F3-ADA2-ABF11A39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23721-9317-4550-B1FC-BAEFA62EF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4B706-EAE3-4D69-99B6-46CBDD829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6255-A149-49E7-81BC-D7B4B1A0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8C38-30E0-431C-8782-3B87A707E153}" type="datetime1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C7F0-7D6D-4C49-BFA9-095E2544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15F6-C58B-48FC-8CA0-1BA2B6DF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09D7-17F7-4D7C-BF9A-9C74211E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E27C-480A-4F11-8857-0E9ABAAF2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9C251-D8A3-48F0-BEF5-6CF3C0E9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6282-82AA-49C3-B9A3-ADEAAC9B4862}" type="datetime1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288D-52AD-44D8-9EB5-CDA41A96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6371-25C8-4959-8DB6-C75A2516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FADF-56CD-4D23-BF97-61155904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CB516-A05F-4E6D-BA67-27E78907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D1FD-E120-42E4-91CC-EBAC50DA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D9C-2748-4C7D-B22C-23CCB534DEBD}" type="datetime1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1653-D1B5-446D-AE4D-C70580E9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B0A56-8084-4C76-906D-69BF66D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7D7E-1157-46A4-9130-126BA6B6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F605-49EE-4C13-ACB1-8DEA58D44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B73AD-29DC-45D0-9AE3-155634C20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6C51-4E55-4DF0-A9C7-F9CDD30B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3150-C9CD-447E-A49F-E81010473495}" type="datetime1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719D1-06A7-458F-87A4-B4F46A3D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341C0-B8C1-4E2C-B399-8AAFDCF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2F92-1448-40BC-97DB-DEEAB999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F0803-3146-4562-A07F-D3331162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967E6-037C-475B-9341-D566CFC6B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51330-388E-4378-854D-241BED4FB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0C427-6D9F-4F15-803A-84E0A6DBD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45466-3EA1-484C-8A0F-E19E985E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7316-CBA2-4FA0-9CBE-9666507C9F77}" type="datetime1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E1A52-F02C-4BDC-A6C4-316519A0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3C5B7-26DE-46BD-9389-C57B75E3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A595-1E45-4AC1-A8FB-95C7957F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3129C-BAB9-4804-A64D-57A5992B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7AF3-0A9B-48FA-B63B-4172B209E41A}" type="datetime1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AB962-250F-488E-B951-62397FFB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2C511-8E3A-483F-9FB9-4CE73C2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1771B-D962-486E-9E02-B01BC641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7ED6-E320-4C74-A471-BB9344EDDCAF}" type="datetime1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9BD79-BC1E-4CA7-BBC2-323862D5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EF684-1D08-45ED-892A-B2DA6AF6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3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076B-3293-47A1-973B-03808FB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8FEC-D70D-440A-BCDD-F3D4FFB66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96901-4274-44C2-B6A3-715564E5C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7121-F46A-4B51-8556-99158EB8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D040-87BB-4BB1-971F-02861EE28B41}" type="datetime1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3647F-7B2B-47A8-907D-AFF7160F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6302E-2B55-4E3D-9086-0EC12F2F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4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0696-25B3-4644-AB44-0F54037A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47DED-872A-45A1-A466-D3B3163B0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50F4-1927-47E5-BBE5-ED19C3A30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B32D7-8219-43D7-8A5C-E48CF46A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61C0-E400-4798-AE68-7D3ECACAA493}" type="datetime1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6C008-045B-4F9A-AD16-9621FB4B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9662B-D39A-4A39-A861-C3B6AD04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9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20433-4DE3-4145-B3D1-D8A4D0D6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DBAF6-836E-4009-95C6-CAF9527E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8EF8-EF60-40C6-B6AE-CC68FF9FF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CEFB-0752-4350-8028-4032F39ADF1D}" type="datetime1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FFDD-80BD-4766-B1DC-9804EF8BA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DA053-1281-4F2F-ACF4-63B396D5D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FE54B-0D6F-4798-A733-40155BDA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6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mpl.is.tue.mpg.de/" TargetMode="External"/><Relationship Id="rId2" Type="http://schemas.openxmlformats.org/officeDocument/2006/relationships/hyperlink" Target="https://files.is.tue.mpg.de/black/papers/SMPL20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choutas/smplx/tree/master/transfer_model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jpe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7.png"/><Relationship Id="rId7" Type="http://schemas.openxmlformats.org/officeDocument/2006/relationships/image" Target="../media/image11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5A7F-BF1C-496E-89FF-E599562F2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</a:rPr>
              <a:t>SMPL: A Skinned Multi-Person Linear Model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A25EB-D683-449F-B45C-AB3E36F91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Thai Thanh Tuan</a:t>
            </a:r>
            <a:r>
              <a:rPr lang="en-US" altLang="ko-KR" dirty="0"/>
              <a:t>, </a:t>
            </a:r>
            <a:r>
              <a:rPr lang="en-US" altLang="ko-KR" dirty="0" err="1"/>
              <a:t>YoungSik</a:t>
            </a:r>
            <a:r>
              <a:rPr lang="en-US" altLang="ko-KR" dirty="0"/>
              <a:t> Yun</a:t>
            </a:r>
            <a:endParaRPr lang="en-US" dirty="0"/>
          </a:p>
          <a:p>
            <a:r>
              <a:rPr lang="en-US" dirty="0"/>
              <a:t>Create: 6</a:t>
            </a:r>
            <a:r>
              <a:rPr lang="en-US" baseline="30000" dirty="0"/>
              <a:t>th</a:t>
            </a:r>
            <a:r>
              <a:rPr lang="en-US" dirty="0"/>
              <a:t>  July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99505-C99A-4601-90FB-72EC42E1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ABC4A-1D99-47E7-963A-C470F39F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18" y="4692650"/>
            <a:ext cx="4576763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EDD5-2C40-49F1-825C-71D45E85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5316-A546-4495-BCE8-6B145ED8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N = 6890 Vertices</a:t>
            </a:r>
          </a:p>
          <a:p>
            <a:r>
              <a:rPr lang="en-US" dirty="0"/>
              <a:t>K = 23 joints</a:t>
            </a:r>
          </a:p>
          <a:p>
            <a:r>
              <a:rPr lang="en-US" dirty="0"/>
              <a:t>A segmentation into parts</a:t>
            </a:r>
          </a:p>
          <a:p>
            <a:r>
              <a:rPr lang="en-US" dirty="0"/>
              <a:t>Initial blend weights</a:t>
            </a:r>
          </a:p>
          <a:p>
            <a:r>
              <a:rPr lang="en-US" dirty="0"/>
              <a:t>Skeletal rig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48698-50C5-43EF-B926-F1AC307B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6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4904-C3F8-4D08-ADB0-70800D75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template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5058-4E1C-41DC-86AF-019280B75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 pose: </a:t>
            </a:r>
          </a:p>
          <a:p>
            <a:r>
              <a:rPr lang="en-US" dirty="0"/>
              <a:t>Blend weights: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A72C-265A-4E80-965D-582657BC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33A35-7749-42D3-A769-AAE0BD53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12" y="1825625"/>
            <a:ext cx="3762375" cy="441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D9B2CC-ECF3-4A47-8DEF-DA43D33D8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961" y="681037"/>
            <a:ext cx="1735885" cy="508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E2F47A-AFB1-4B3C-84C3-47C788865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79" y="1825625"/>
            <a:ext cx="371475" cy="38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C077C3-9245-4B88-A0C7-72FC016F7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614" y="2395451"/>
            <a:ext cx="714375" cy="30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2D3D24-6FEB-4FC8-A471-A703C73F4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6603" y="2417690"/>
            <a:ext cx="8572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5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5136-2D0F-47B9-B0D8-0AB3A00D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E8E9-3EA8-494A-AAAC-AE745C29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A blend shape function: </a:t>
            </a:r>
          </a:p>
          <a:p>
            <a:r>
              <a:rPr lang="en-US" dirty="0"/>
              <a:t>Shape parameters:</a:t>
            </a:r>
          </a:p>
          <a:p>
            <a:r>
              <a:rPr lang="en-US" dirty="0"/>
              <a:t>Output: blend shape sculpting the subject identity </a:t>
            </a:r>
          </a:p>
          <a:p>
            <a:r>
              <a:rPr lang="en-US" dirty="0"/>
              <a:t>Function to predict K = 23 joint locations: white dots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06B51-0EDC-416C-86C6-4C6F3CB4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B72CD-07DB-4B56-9BDC-FBC07534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96" y="2922707"/>
            <a:ext cx="5694132" cy="3389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C38833-0464-4852-AAAF-923EF94BE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12" y="1825625"/>
            <a:ext cx="2543175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F22F7-9922-42DA-ABEC-A7436E7B7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596" y="2355013"/>
            <a:ext cx="266700" cy="352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C215BB-6594-408E-8842-B345989F8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398" y="4777480"/>
            <a:ext cx="1828800" cy="428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66485B-A828-40F0-AE7D-4CB122236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812" y="4830661"/>
            <a:ext cx="6191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2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75B5D1-5E39-4670-A6BE-784E7C4F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921" y="2072307"/>
            <a:ext cx="3876675" cy="4391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6A2AA-6BDD-43CA-8B57-58E384AD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51CD-43BB-4870-9973-1AC62D606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250"/>
            <a:ext cx="10515600" cy="4351338"/>
          </a:xfrm>
        </p:spPr>
        <p:txBody>
          <a:bodyPr/>
          <a:lstStyle/>
          <a:p>
            <a:r>
              <a:rPr lang="en-US" dirty="0"/>
              <a:t>Pose-dependent blend shape function:</a:t>
            </a:r>
          </a:p>
          <a:p>
            <a:r>
              <a:rPr lang="en-US" dirty="0"/>
              <a:t>Pose parameters: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FEC7D-1CDA-439B-97CE-7451151E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975"/>
            <a:ext cx="2743200" cy="365125"/>
          </a:xfrm>
        </p:spPr>
        <p:txBody>
          <a:bodyPr/>
          <a:lstStyle/>
          <a:p>
            <a:fld id="{65DFE54B-0D6F-4798-A733-40155BDAB3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78BFC-63A5-41ED-9A56-731D2EC57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725" y="1825625"/>
            <a:ext cx="2638425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87E11-3E5E-4406-83FA-B2FA16271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966" y="2346209"/>
            <a:ext cx="2667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8313-CBF7-4FE2-BADE-36E64FD8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3867-3DFB-4B04-B7F3-4439421D9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352347" cy="4351338"/>
          </a:xfrm>
        </p:spPr>
        <p:txBody>
          <a:bodyPr/>
          <a:lstStyle/>
          <a:p>
            <a:r>
              <a:rPr lang="en-US" dirty="0"/>
              <a:t>Standard blend skinning function           (LBS or DQBS)</a:t>
            </a:r>
          </a:p>
          <a:p>
            <a:r>
              <a:rPr lang="en-US" dirty="0"/>
              <a:t>Rotate the vertices around the estimated joint centers with smoothing</a:t>
            </a:r>
          </a:p>
          <a:p>
            <a:r>
              <a:rPr lang="en-US" dirty="0"/>
              <a:t>Result:</a:t>
            </a:r>
          </a:p>
          <a:p>
            <a:r>
              <a:rPr lang="en-US" dirty="0"/>
              <a:t>Learned model parameters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DAAE-958F-4657-90A8-84628AD7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DEB1C-DF81-4267-99BF-BD821CF9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0"/>
            <a:ext cx="6096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39CA4A-5B50-4B36-A57A-5286F05E6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547" y="2333625"/>
            <a:ext cx="3857625" cy="4524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E5BB30-83B1-4C25-95AF-F925F25F1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238" y="3591719"/>
            <a:ext cx="3695700" cy="409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0B9BF2-5AFA-448B-83AA-AD7D2C6B2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066" y="4231668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7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MDN: A lightweight graph-based mixture density network for 3D human pose  regression - ScienceDirect">
            <a:extLst>
              <a:ext uri="{FF2B5EF4-FFF2-40B4-BE49-F238E27FC236}">
                <a16:creationId xmlns:a16="http://schemas.microsoft.com/office/drawing/2014/main" id="{8618A591-9AE1-4854-9D1B-5F1461EB2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418" y="1825625"/>
            <a:ext cx="57055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3C0BB7-07D4-4653-B915-AE421411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 skinning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A3D3-6762-43C0-85AF-8BF4A733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5778" cy="4351338"/>
          </a:xfrm>
        </p:spPr>
        <p:txBody>
          <a:bodyPr/>
          <a:lstStyle/>
          <a:p>
            <a:r>
              <a:rPr lang="en-US" dirty="0"/>
              <a:t>Particular vertex: </a:t>
            </a:r>
          </a:p>
          <a:p>
            <a:r>
              <a:rPr lang="en-US" dirty="0"/>
              <a:t>Axis-angle between part k to its parents in the kinematic tree:</a:t>
            </a:r>
          </a:p>
          <a:p>
            <a:endParaRPr lang="en-US" dirty="0"/>
          </a:p>
          <a:p>
            <a:r>
              <a:rPr lang="en-US" dirty="0"/>
              <a:t>K = 23 joints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Unit norm axis of rotation: </a:t>
            </a:r>
          </a:p>
          <a:p>
            <a:r>
              <a:rPr lang="en-US" dirty="0"/>
              <a:t>Each joint j </a:t>
            </a:r>
            <a:r>
              <a:rPr lang="en-US" dirty="0">
                <a:sym typeface="Wingdings" panose="05000000000000000000" pitchFamily="2" charset="2"/>
              </a:rPr>
              <a:t> Rodrigues formula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08E58-84E2-4FAC-98AD-AE6BB5BF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81AE27-F3F1-4675-9084-3B7B8759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602" y="1825625"/>
            <a:ext cx="1028700" cy="276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00C14-D72F-4DE0-BA49-0D0A8AE80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603" y="2728118"/>
            <a:ext cx="1095375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A51FB7-CD64-4D5F-B151-CE89E3098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190" y="3720308"/>
            <a:ext cx="2324100" cy="428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200E4F-E177-4C32-A1E3-19A8DC018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206" y="4213088"/>
            <a:ext cx="4191000" cy="352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5E5A2B-A6D1-426D-985C-6AD43B61BD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043" y="4833442"/>
            <a:ext cx="1145080" cy="397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CB8E1F-F0E1-4485-A4F2-17A32EB57A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464" y="5910254"/>
            <a:ext cx="5514975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2CAD05-5FED-4E65-8E01-2DF3B0E9E2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7602" y="6369708"/>
            <a:ext cx="58674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9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4BA4-0BCF-4A9A-A792-6380FA0B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 skinning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7DD9-6CDB-4419-8421-21CE208A4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Standard linear blend skinning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Rest pose: </a:t>
            </a:r>
          </a:p>
          <a:p>
            <a:r>
              <a:rPr lang="en-US" dirty="0"/>
              <a:t>Joint locations: </a:t>
            </a:r>
            <a:r>
              <a:rPr lang="en-US" b="1" dirty="0"/>
              <a:t>J</a:t>
            </a:r>
          </a:p>
          <a:p>
            <a:r>
              <a:rPr lang="en-US" dirty="0"/>
              <a:t>A pose: </a:t>
            </a:r>
          </a:p>
          <a:p>
            <a:r>
              <a:rPr lang="en-US" dirty="0"/>
              <a:t>Blend weights: </a:t>
            </a:r>
          </a:p>
          <a:p>
            <a:r>
              <a:rPr lang="en-US" dirty="0"/>
              <a:t>Return: The posed vertices</a:t>
            </a:r>
          </a:p>
          <a:p>
            <a:r>
              <a:rPr lang="en-US" dirty="0"/>
              <a:t>Each vertex     in T  </a:t>
            </a:r>
            <a:r>
              <a:rPr lang="en-US" dirty="0">
                <a:sym typeface="Wingdings" panose="05000000000000000000" pitchFamily="2" charset="2"/>
              </a:rPr>
              <a:t>transformed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DEDB-CF2D-4D9D-91AF-243989B9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F2A68-8722-4C00-AEAF-E9B591FF2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83" y="2373977"/>
            <a:ext cx="7947974" cy="568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51BD7A-7022-4505-BE27-77B2685CE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676" y="3429000"/>
            <a:ext cx="276225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0D88D0-0EB7-4221-8B24-0BF0CE6F6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983" y="4345781"/>
            <a:ext cx="2362200" cy="40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520D04-152D-49D4-91A2-4DB04AF38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3583" y="5032772"/>
            <a:ext cx="381000" cy="28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140DEB-2F5C-46BA-8ECE-911DAB478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676" y="5986982"/>
            <a:ext cx="285750" cy="323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AA1B20-C5E4-4D71-812D-92232714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99" y="5982481"/>
            <a:ext cx="276225" cy="285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6A401-1017-4C17-985F-AB33CAD03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960" y="5958407"/>
            <a:ext cx="304800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0970A2-9E54-4A47-BFFD-320615F476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5260" y="3520272"/>
            <a:ext cx="45339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01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1E7E-F390-46B2-B0FA-E132B65A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 skinning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A36A-E28A-4F98-B3A9-18B6745A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48944" cy="5032375"/>
          </a:xfrm>
        </p:spPr>
        <p:txBody>
          <a:bodyPr/>
          <a:lstStyle/>
          <a:p>
            <a:r>
              <a:rPr lang="en-US" dirty="0"/>
              <a:t>Element of blend weight matrix </a:t>
            </a:r>
          </a:p>
          <a:p>
            <a:pPr lvl="1"/>
            <a:r>
              <a:rPr lang="en-US" dirty="0"/>
              <a:t>How much the rotation of part k effect vertex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3x3 rotation matrix              corresponding to join j.</a:t>
            </a:r>
          </a:p>
          <a:p>
            <a:r>
              <a:rPr lang="en-US" dirty="0"/>
              <a:t>World transformation of joints k:</a:t>
            </a:r>
          </a:p>
          <a:p>
            <a:r>
              <a:rPr lang="en-US" dirty="0">
                <a:sym typeface="Wingdings" panose="05000000000000000000" pitchFamily="2" charset="2"/>
              </a:rPr>
              <a:t>remove transformation of rest pose     : 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Joints j location: </a:t>
            </a:r>
          </a:p>
          <a:p>
            <a:r>
              <a:rPr lang="en-US" dirty="0"/>
              <a:t>Ordered set of joint ancestors of join k: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8ABA-8C10-44B8-B90A-BDB58EAD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7D2F2-968F-429F-B2DC-AA7A7F64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144" y="2093508"/>
            <a:ext cx="4533900" cy="2371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DC114F-5A8A-4DCE-BCCA-E8D97C059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950633"/>
            <a:ext cx="533400" cy="285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8B72B5-4F67-4F2E-8D6E-E968D284C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672" y="3067050"/>
            <a:ext cx="1019175" cy="36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F9E475-9D5A-4CE8-AB85-B212B9828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193" y="3994714"/>
            <a:ext cx="1123950" cy="352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77873E-018D-4DA1-834C-CF4974222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113" y="4984173"/>
            <a:ext cx="11049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B4F978-F14D-4548-8C16-84CB2776A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3918" y="4482076"/>
            <a:ext cx="276225" cy="352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C477E0-9E2D-486F-9DA9-36C19DA8DF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4388" y="5585330"/>
            <a:ext cx="257175" cy="371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2C4287-9FE0-4C88-BC92-A6F7114B9D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2030" y="6061075"/>
            <a:ext cx="6191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6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B368-FC33-4F55-8343-976E8312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 skinning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90D79-3476-4A75-AAED-6AF4E977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SMPL blend skinning model: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Vectors of vertices representing offsets from the template.</a:t>
            </a:r>
          </a:p>
          <a:p>
            <a:pPr lvl="1"/>
            <a:r>
              <a:rPr lang="en-US" dirty="0"/>
              <a:t>Shape blend shape</a:t>
            </a:r>
          </a:p>
          <a:p>
            <a:pPr lvl="1"/>
            <a:r>
              <a:rPr lang="en-US" dirty="0"/>
              <a:t>Pose blend shape:</a:t>
            </a:r>
          </a:p>
          <a:p>
            <a:r>
              <a:rPr lang="en-US" dirty="0"/>
              <a:t>Then: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A59F9-D473-414F-9CDB-79E22C7F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933E2-EE6C-42BA-BDBD-9E501C6AC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42" y="2319828"/>
            <a:ext cx="4962525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E9E01-F974-47AD-8978-8ED562B8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537" y="1851516"/>
            <a:ext cx="1304925" cy="33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751D2D-6642-45B8-A37A-5AA9C4692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386" y="3777456"/>
            <a:ext cx="819150" cy="447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92D944-13F5-49E1-A349-C18FEE483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961" y="4225131"/>
            <a:ext cx="790575" cy="40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4B5313-9631-4B72-9418-C2DCD4DEE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0828" y="4943872"/>
            <a:ext cx="6257925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F694F-1130-4286-8EC5-B466D862A43B}"/>
              </a:ext>
            </a:extLst>
          </p:cNvPr>
          <p:cNvCxnSpPr/>
          <p:nvPr/>
        </p:nvCxnSpPr>
        <p:spPr>
          <a:xfrm>
            <a:off x="5160904" y="4001293"/>
            <a:ext cx="1406151" cy="116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27CCD6-6BEF-49D5-9449-70C7152F1891}"/>
              </a:ext>
            </a:extLst>
          </p:cNvPr>
          <p:cNvCxnSpPr>
            <a:cxnSpLocks/>
          </p:cNvCxnSpPr>
          <p:nvPr/>
        </p:nvCxnSpPr>
        <p:spPr>
          <a:xfrm>
            <a:off x="5160904" y="4399835"/>
            <a:ext cx="2561708" cy="8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DCDD5B2-1EFB-415D-B75B-752D828A11DC}"/>
              </a:ext>
            </a:extLst>
          </p:cNvPr>
          <p:cNvSpPr/>
          <p:nvPr/>
        </p:nvSpPr>
        <p:spPr>
          <a:xfrm>
            <a:off x="7642167" y="4001293"/>
            <a:ext cx="421178" cy="263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B2685D-570D-4B9D-A438-AFDA08835D7B}"/>
              </a:ext>
            </a:extLst>
          </p:cNvPr>
          <p:cNvSpPr/>
          <p:nvPr/>
        </p:nvSpPr>
        <p:spPr>
          <a:xfrm>
            <a:off x="8177016" y="3807698"/>
            <a:ext cx="193126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Explain in next slides</a:t>
            </a:r>
          </a:p>
        </p:txBody>
      </p:sp>
    </p:spTree>
    <p:extLst>
      <p:ext uri="{BB962C8B-B14F-4D97-AF65-F5344CB8AC3E}">
        <p14:creationId xmlns:p14="http://schemas.microsoft.com/office/powerpoint/2010/main" val="320392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18F4-8C18-4ABC-B2D6-62FD6293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blend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30E9-AE34-4419-A6A2-F239071C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shapes of different people represented by a linear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Number of linear shape coefficients:</a:t>
            </a:r>
          </a:p>
          <a:p>
            <a:r>
              <a:rPr lang="en-US" dirty="0"/>
              <a:t>Orthonormal principal components of shape displacements:  </a:t>
            </a:r>
          </a:p>
          <a:p>
            <a:r>
              <a:rPr lang="en-US" dirty="0"/>
              <a:t>S: </a:t>
            </a:r>
            <a:r>
              <a:rPr lang="en-US" dirty="0">
                <a:solidFill>
                  <a:srgbClr val="FF0000"/>
                </a:solidFill>
              </a:rPr>
              <a:t>learned from registered training meshes, Sec.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E1C6D-2E4B-4920-BBFD-C22E6CBA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0C923-3553-4D22-ACC4-198E855C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051" y="2196638"/>
            <a:ext cx="2714625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A9011-A641-4007-B64E-8643447B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51" y="3225338"/>
            <a:ext cx="2371725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29F324-D211-45A6-903B-1D7DF7379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50" y="3219450"/>
            <a:ext cx="419100" cy="419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72F885-BF35-4249-9615-C722295E4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576" y="3843900"/>
            <a:ext cx="4191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87C252-55F1-4B58-9019-C4AA1EE36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4437957"/>
            <a:ext cx="1314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3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B681-CA86-4B20-A0C6-32E9AB30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DB77-04C8-46C2-8D7B-13862753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Paper: </a:t>
            </a:r>
            <a:r>
              <a:rPr lang="en-US" dirty="0">
                <a:hlinkClick r:id="rId2"/>
              </a:rPr>
              <a:t>https://files.is.tue.mpg.de/black/papers/SMPL2015.pdf</a:t>
            </a:r>
            <a:endParaRPr lang="en-US" dirty="0"/>
          </a:p>
          <a:p>
            <a:r>
              <a:rPr lang="en-US" dirty="0"/>
              <a:t>Project: </a:t>
            </a:r>
            <a:r>
              <a:rPr lang="en-US" dirty="0">
                <a:hlinkClick r:id="rId3"/>
              </a:rPr>
              <a:t>https://smpl.is.tue.mpg.de/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SMPL-X </a:t>
            </a:r>
            <a:r>
              <a:rPr lang="en-US" dirty="0">
                <a:hlinkClick r:id="rId4"/>
              </a:rPr>
              <a:t>https://github.com/vchoutas/smplx/tree/master/transfer_model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97B69-FF6C-4050-9F29-58A862CE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E592-E559-455B-84D1-E0E53D92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blend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13E90-1A4A-4FBC-8208-F9633291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Maps function: </a:t>
            </a:r>
          </a:p>
          <a:p>
            <a:r>
              <a:rPr lang="en-US" dirty="0"/>
              <a:t>Vector of concatenated part relative rotation matrices:           : 23 x 9, non-linear with     (functions of sines and cosines)</a:t>
            </a:r>
          </a:p>
          <a:p>
            <a:r>
              <a:rPr lang="en-US" dirty="0"/>
              <a:t>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of all 207 pose blend shapes: </a:t>
            </a:r>
          </a:p>
          <a:p>
            <a:r>
              <a:rPr lang="en-US" dirty="0"/>
              <a:t>In rest pose, pose blend shapes is zero.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E5BC0-5DB1-4457-8A89-C3F75ECA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12974-D764-4DA7-80F1-47B6473D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99" y="1825625"/>
            <a:ext cx="208597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3C8825-13D5-4B00-8161-138AA7CD2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106" y="2366788"/>
            <a:ext cx="561975" cy="428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CF91A8-CAC8-4FCF-879A-5E888C526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874" y="2766318"/>
            <a:ext cx="276225" cy="323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E88F3B-5E3B-4BA0-A902-C69D4419A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945" y="3200067"/>
            <a:ext cx="2286000" cy="409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9B93CF-306C-4B96-8490-6819745D0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211" y="3200067"/>
            <a:ext cx="847725" cy="409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13281-53B9-4BD4-BA04-DAA81141E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4689" y="3285792"/>
            <a:ext cx="3524250" cy="323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11FBBC-6D27-4822-BC74-8964FD3CE5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529" y="4212053"/>
            <a:ext cx="4667250" cy="876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87FCC8-0F6C-4C3A-BACD-2E1E51C0BF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4014" y="5295621"/>
            <a:ext cx="1485900" cy="361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C6E970-D299-4600-8D57-438A5F8975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7025" y="5829382"/>
            <a:ext cx="3867150" cy="3333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FBE6FF-8F31-4F40-9936-14D3F70525CC}"/>
              </a:ext>
            </a:extLst>
          </p:cNvPr>
          <p:cNvSpPr txBox="1"/>
          <p:nvPr/>
        </p:nvSpPr>
        <p:spPr>
          <a:xfrm>
            <a:off x="7662088" y="5102807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learned from registered training meshes, Sec. 4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BD2145-7C79-4F97-8AED-F10A52E046B3}"/>
              </a:ext>
            </a:extLst>
          </p:cNvPr>
          <p:cNvCxnSpPr/>
          <p:nvPr/>
        </p:nvCxnSpPr>
        <p:spPr>
          <a:xfrm flipH="1">
            <a:off x="8456814" y="5476596"/>
            <a:ext cx="304801" cy="35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88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B5FA-9289-4310-A875-AC667268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2AD3-94D5-4338-AAA9-34B0B7F1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Joints as a function of the body shape,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that transforms rest vertices into rest joints: </a:t>
            </a:r>
          </a:p>
          <a:p>
            <a:pPr lvl="1"/>
            <a:r>
              <a:rPr lang="en-US" dirty="0"/>
              <a:t>Models which mesh vertices are important</a:t>
            </a:r>
          </a:p>
          <a:p>
            <a:pPr lvl="1"/>
            <a:r>
              <a:rPr lang="en-US" dirty="0"/>
              <a:t>How to combine them to estimate the joint locations.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E0AC-4813-4E57-BAE2-5D186A8B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910BF-2960-4859-92C7-143E3865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45" y="2395277"/>
            <a:ext cx="6671182" cy="680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B31CE-3ECF-4B61-99BC-30112D7E4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763" y="1825365"/>
            <a:ext cx="390525" cy="390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24A752-3392-46EA-8312-F255ABB9F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3236685"/>
            <a:ext cx="571368" cy="49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7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DE69-F5B3-46C3-80C9-996FFA5C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SMPL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2FA6-E545-45D6-A6EA-F7AA64C0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557" y="1506537"/>
            <a:ext cx="10515600" cy="5032375"/>
          </a:xfrm>
        </p:spPr>
        <p:txBody>
          <a:bodyPr/>
          <a:lstStyle/>
          <a:p>
            <a:r>
              <a:rPr lang="en-US" dirty="0"/>
              <a:t>SMPL model: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How to lean these in Sec. 4</a:t>
            </a:r>
          </a:p>
          <a:p>
            <a:r>
              <a:rPr lang="en-US" dirty="0"/>
              <a:t>After learned, SMPL model: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Vertex transformed: </a:t>
            </a:r>
          </a:p>
          <a:p>
            <a:r>
              <a:rPr lang="en-US" dirty="0"/>
              <a:t>Vertex </a:t>
            </a:r>
            <a:r>
              <a:rPr lang="en-US" dirty="0" err="1"/>
              <a:t>i</a:t>
            </a:r>
            <a:r>
              <a:rPr lang="en-US" dirty="0"/>
              <a:t> after applying the blend shapes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EFC76-24A0-4A56-A639-D5AF04A2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D660E-9F4B-47AC-8E29-23C806DA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85" y="2159649"/>
            <a:ext cx="6282054" cy="790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A64F20-02E0-4029-96F1-CED68225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44" y="4266781"/>
            <a:ext cx="160020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D4458-B5AB-42DD-A268-9E4C0EF73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139" y="4181056"/>
            <a:ext cx="5391150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EA677A-6893-4711-9A9E-924906C06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743" y="4653177"/>
            <a:ext cx="6419850" cy="952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7190F2-EF3C-4C97-9F4E-5C1A65058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44" y="6191248"/>
            <a:ext cx="2581275" cy="438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B1C44F-9183-48F7-B34D-681B0E2776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950" y="5948361"/>
            <a:ext cx="57340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24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3B4B-32FC-4C38-A84E-42AD6ADE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274C-6B1A-4A7A-BAA2-55E35A89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US" dirty="0"/>
              <a:t>Aligned meshes: “registrations“</a:t>
            </a:r>
          </a:p>
          <a:p>
            <a:r>
              <a:rPr lang="en-US" dirty="0"/>
              <a:t>Multi-pose dataset:</a:t>
            </a:r>
          </a:p>
          <a:p>
            <a:pPr lvl="1"/>
            <a:r>
              <a:rPr lang="en-US" dirty="0"/>
              <a:t>1786 registrations of 40 individuals</a:t>
            </a:r>
          </a:p>
          <a:p>
            <a:pPr lvl="1"/>
            <a:r>
              <a:rPr lang="en-US" dirty="0"/>
              <a:t>891 of 20 females</a:t>
            </a:r>
          </a:p>
          <a:p>
            <a:pPr lvl="1"/>
            <a:r>
              <a:rPr lang="en-US" dirty="0"/>
              <a:t>895 of 20 males</a:t>
            </a:r>
          </a:p>
          <a:p>
            <a:r>
              <a:rPr lang="en-US" dirty="0"/>
              <a:t>Multi-shape dataset: registrations to the CAESAR dataset</a:t>
            </a:r>
          </a:p>
          <a:p>
            <a:pPr lvl="1"/>
            <a:r>
              <a:rPr lang="en-US" dirty="0"/>
              <a:t>1700 registration for males</a:t>
            </a:r>
          </a:p>
          <a:p>
            <a:pPr lvl="1"/>
            <a:r>
              <a:rPr lang="en-US" dirty="0"/>
              <a:t>2100 for females</a:t>
            </a:r>
          </a:p>
          <a:p>
            <a:r>
              <a:rPr lang="en-US" dirty="0" err="1"/>
              <a:t>jth</a:t>
            </a:r>
            <a:r>
              <a:rPr lang="en-US" dirty="0"/>
              <a:t> mesh in multi-pose dataset:       ; and in multi-shape dataset: </a:t>
            </a:r>
          </a:p>
          <a:p>
            <a:r>
              <a:rPr lang="en-US" dirty="0"/>
              <a:t>Minimize vertex reconstruction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BD82B-CAF8-47AC-B201-656139A0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FF583-21AE-4A41-9746-6F0A5CFD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5" y="5416435"/>
            <a:ext cx="428625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057C9-E581-47A5-9FCC-0E1415D5A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322" y="5337464"/>
            <a:ext cx="4191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87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A868-8BD5-43D1-B4E4-1B4D49E3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AA8FC5-BB91-45AE-84DA-836B94719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3175" y="4328608"/>
            <a:ext cx="819150" cy="342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67998-960D-4F0C-B5AC-F0AE334A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F5884-E1C6-456E-AF73-E4C1B0A51098}"/>
              </a:ext>
            </a:extLst>
          </p:cNvPr>
          <p:cNvSpPr/>
          <p:nvPr/>
        </p:nvSpPr>
        <p:spPr>
          <a:xfrm>
            <a:off x="1213657" y="2315095"/>
            <a:ext cx="15794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Multi-pose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AB2B0A-0F27-4853-A5D9-BD22AF0F09DC}"/>
              </a:ext>
            </a:extLst>
          </p:cNvPr>
          <p:cNvSpPr/>
          <p:nvPr/>
        </p:nvSpPr>
        <p:spPr>
          <a:xfrm>
            <a:off x="3873730" y="2315095"/>
            <a:ext cx="15794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2B0F34-D440-4213-A3E7-FB2EDF48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5607"/>
            <a:ext cx="1333500" cy="333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1877555-B7DA-40A1-A73D-A14F1F3C716A}"/>
              </a:ext>
            </a:extLst>
          </p:cNvPr>
          <p:cNvSpPr/>
          <p:nvPr/>
        </p:nvSpPr>
        <p:spPr>
          <a:xfrm>
            <a:off x="1213657" y="3871408"/>
            <a:ext cx="15794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Multi-shape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03208-91A9-4E50-8010-4C69F32260D0}"/>
              </a:ext>
            </a:extLst>
          </p:cNvPr>
          <p:cNvSpPr/>
          <p:nvPr/>
        </p:nvSpPr>
        <p:spPr>
          <a:xfrm>
            <a:off x="3873730" y="3871408"/>
            <a:ext cx="15794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55F11CE-00D0-4FB5-9A38-02E23E832593}"/>
              </a:ext>
            </a:extLst>
          </p:cNvPr>
          <p:cNvSpPr/>
          <p:nvPr/>
        </p:nvSpPr>
        <p:spPr>
          <a:xfrm>
            <a:off x="3125585" y="2605607"/>
            <a:ext cx="465513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B59389-20FE-486A-8103-48DF7E0D388F}"/>
              </a:ext>
            </a:extLst>
          </p:cNvPr>
          <p:cNvSpPr/>
          <p:nvPr/>
        </p:nvSpPr>
        <p:spPr>
          <a:xfrm>
            <a:off x="3125585" y="4166683"/>
            <a:ext cx="465513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9564B13-7BEA-4528-ACED-750418352306}"/>
              </a:ext>
            </a:extLst>
          </p:cNvPr>
          <p:cNvSpPr/>
          <p:nvPr/>
        </p:nvSpPr>
        <p:spPr>
          <a:xfrm>
            <a:off x="5620528" y="4277621"/>
            <a:ext cx="465513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52F378E-BD3B-4C93-B82F-6FA1DB109E14}"/>
              </a:ext>
            </a:extLst>
          </p:cNvPr>
          <p:cNvSpPr/>
          <p:nvPr/>
        </p:nvSpPr>
        <p:spPr>
          <a:xfrm>
            <a:off x="5541818" y="2650779"/>
            <a:ext cx="465513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6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0E05-06DD-4A8A-B6C9-8A8FB30D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parameter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711C-C622-4BF5-B211-1758945F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0A7AC-3DA9-47BD-AA1E-257BC74E57C0}"/>
              </a:ext>
            </a:extLst>
          </p:cNvPr>
          <p:cNvSpPr/>
          <p:nvPr/>
        </p:nvSpPr>
        <p:spPr>
          <a:xfrm>
            <a:off x="2709948" y="2465375"/>
            <a:ext cx="22943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rest template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765AB-31AC-49B3-AABC-D9242F99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816" y="3106212"/>
            <a:ext cx="43815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E506F-73A6-47C1-A168-06C856662A1B}"/>
              </a:ext>
            </a:extLst>
          </p:cNvPr>
          <p:cNvSpPr/>
          <p:nvPr/>
        </p:nvSpPr>
        <p:spPr>
          <a:xfrm>
            <a:off x="2709948" y="4162167"/>
            <a:ext cx="22943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joint location for each subject </a:t>
            </a:r>
            <a:r>
              <a:rPr lang="en-US" dirty="0" err="1"/>
              <a:t>i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86A410-9C63-48FD-9CCE-9C471743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816" y="4881304"/>
            <a:ext cx="419100" cy="390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211F1E-EF70-4D8D-8F22-A0E45FA3F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816" y="6425132"/>
            <a:ext cx="314325" cy="3714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BECA49-EF57-4FBA-A5DD-D2608A2F7277}"/>
              </a:ext>
            </a:extLst>
          </p:cNvPr>
          <p:cNvSpPr/>
          <p:nvPr/>
        </p:nvSpPr>
        <p:spPr>
          <a:xfrm>
            <a:off x="2709948" y="5696470"/>
            <a:ext cx="22943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pose parameters for each registration j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E21E0-C294-4920-B28A-EC2FA3168091}"/>
              </a:ext>
            </a:extLst>
          </p:cNvPr>
          <p:cNvSpPr/>
          <p:nvPr/>
        </p:nvSpPr>
        <p:spPr>
          <a:xfrm>
            <a:off x="116377" y="4140734"/>
            <a:ext cx="15794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Multi-pose dataset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E9F165-BD1B-48C5-930E-86C9B34AF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58980"/>
            <a:ext cx="5795297" cy="1325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74DB72-3E3C-4AD6-A62E-464F32EAB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744358"/>
            <a:ext cx="2533650" cy="6000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ABC881-D964-4427-BD84-7615D6887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15" y="5136572"/>
            <a:ext cx="495300" cy="3238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6978956-E765-4DFA-856C-87FD8C9D16D9}"/>
              </a:ext>
            </a:extLst>
          </p:cNvPr>
          <p:cNvSpPr/>
          <p:nvPr/>
        </p:nvSpPr>
        <p:spPr>
          <a:xfrm>
            <a:off x="414768" y="5494849"/>
            <a:ext cx="2015114" cy="323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meshes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792A4E-3F45-4627-B32F-1DD4BCB7A8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1416" y="4597934"/>
            <a:ext cx="2152650" cy="4000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E811663-52AB-4B2E-80D0-DF92C3F1A0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5150366"/>
            <a:ext cx="2057400" cy="4000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9EC02BF-3C4E-4BAA-9CE8-0851BA58C23F}"/>
              </a:ext>
            </a:extLst>
          </p:cNvPr>
          <p:cNvSpPr/>
          <p:nvPr/>
        </p:nvSpPr>
        <p:spPr>
          <a:xfrm>
            <a:off x="8474495" y="4719379"/>
            <a:ext cx="2015114" cy="323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rest poses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C77993-B5E8-440F-8DCD-E33FE0682A97}"/>
              </a:ext>
            </a:extLst>
          </p:cNvPr>
          <p:cNvSpPr/>
          <p:nvPr/>
        </p:nvSpPr>
        <p:spPr>
          <a:xfrm>
            <a:off x="8474495" y="5188466"/>
            <a:ext cx="2015114" cy="323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rest joints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69DDBFA-0463-4F47-A2AE-47779B2AEF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3" y="5870040"/>
            <a:ext cx="666750" cy="3143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80AC1A-25B9-4116-AABD-01EE4E5C2E57}"/>
              </a:ext>
            </a:extLst>
          </p:cNvPr>
          <p:cNvSpPr/>
          <p:nvPr/>
        </p:nvSpPr>
        <p:spPr>
          <a:xfrm>
            <a:off x="414768" y="6330950"/>
            <a:ext cx="2015114" cy="323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subjects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F5A9824-3EF2-48FE-A8C5-2F09ED305C43}"/>
              </a:ext>
            </a:extLst>
          </p:cNvPr>
          <p:cNvSpPr/>
          <p:nvPr/>
        </p:nvSpPr>
        <p:spPr>
          <a:xfrm>
            <a:off x="1832351" y="4597934"/>
            <a:ext cx="414945" cy="283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0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88A1-180D-41B0-BB45-32889977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parameter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7D9C-899C-43FE-B4DB-AEA504BB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Regularization term:</a:t>
            </a:r>
          </a:p>
          <a:p>
            <a:pPr lvl="1"/>
            <a:r>
              <a:rPr lang="en-US" dirty="0"/>
              <a:t>Penalizes left-right asymmetry         and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        finds a mirror image of vertices T, by flipping across the sagittal plane</a:t>
            </a:r>
          </a:p>
          <a:p>
            <a:pPr lvl="1"/>
            <a:r>
              <a:rPr lang="en-US" dirty="0"/>
              <a:t>Encourages symmetric template meshes and joint locations.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F536C-D54A-4B0C-9A6D-7DF9D1A4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1FF5A-0A17-426F-BE8B-2C05ABDB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63" y="2243397"/>
            <a:ext cx="4191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FA5827-1921-4924-923D-18E1212F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846" y="2291022"/>
            <a:ext cx="419100" cy="29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AC0B2E-E03E-4A4E-889B-FB79C9004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2653462"/>
            <a:ext cx="7600950" cy="962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503797-B3F2-4F8D-B68F-001374C75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013" y="3730967"/>
            <a:ext cx="11811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E8D0C7-B209-4201-831D-C72371960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703" y="4267111"/>
            <a:ext cx="742950" cy="352425"/>
          </a:xfrm>
          <a:prstGeom prst="rect">
            <a:avLst/>
          </a:prstGeom>
        </p:spPr>
      </p:pic>
      <p:pic>
        <p:nvPicPr>
          <p:cNvPr id="4098" name="Picture 2" descr="Sagittal plane - Wikipedia">
            <a:extLst>
              <a:ext uri="{FF2B5EF4-FFF2-40B4-BE49-F238E27FC236}">
                <a16:creationId xmlns:a16="http://schemas.microsoft.com/office/drawing/2014/main" id="{8D96360B-4DEC-4609-A15D-F520C5DC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80" y="136525"/>
            <a:ext cx="2582974" cy="258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493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6DBB-B123-4FE1-9BBE-3B70C39A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estimate of the joint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BE6B-5A11-4CEA-A194-795CB7CF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3575" cy="4351338"/>
          </a:xfrm>
        </p:spPr>
        <p:txBody>
          <a:bodyPr/>
          <a:lstStyle/>
          <a:p>
            <a:r>
              <a:rPr lang="en-US" dirty="0"/>
              <a:t>Model is hand segmented into 24 parts.</a:t>
            </a:r>
          </a:p>
          <a:p>
            <a:r>
              <a:rPr lang="en-US" dirty="0"/>
              <a:t>     average ring of vertices connecting two parts.</a:t>
            </a:r>
          </a:p>
          <a:p>
            <a:r>
              <a:rPr lang="en-US" dirty="0"/>
              <a:t>The estimating joints need to be close to the initial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3944E-53F7-4520-9617-64A7A4FD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3F4B90-9BA3-4CE1-B2B8-FE5E1BEF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723900"/>
            <a:ext cx="5610225" cy="6134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35FCD4-4A5C-40BE-934C-E2A16127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30" y="4610619"/>
            <a:ext cx="4438650" cy="895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09CCDB-2776-46CB-B724-49CDD2597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030" y="2744643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08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3F5E-AE89-4B94-8CDA-81A1B403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BCBA-A272-430B-ADDC-AF5B16B3E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Pose-dependent blend shapes towards zero: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Blend weights towards the initial weights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C560D-EF97-4053-873E-8797635F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70B93-E72B-45FF-8FFE-89934C50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2378652"/>
            <a:ext cx="2000250" cy="438150"/>
          </a:xfrm>
          <a:prstGeom prst="rect">
            <a:avLst/>
          </a:prstGeom>
        </p:spPr>
      </p:pic>
      <p:pic>
        <p:nvPicPr>
          <p:cNvPr id="5122" name="Picture 2" descr="Why did you use euclidean norm in penalization? · Issue #1 ·  Diego999/SelfSent · GitHub">
            <a:extLst>
              <a:ext uri="{FF2B5EF4-FFF2-40B4-BE49-F238E27FC236}">
                <a16:creationId xmlns:a16="http://schemas.microsoft.com/office/drawing/2014/main" id="{B4234666-312C-49FF-9EEB-16E57A5AB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38" y="2956498"/>
            <a:ext cx="2461087" cy="94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E9EF3A-5CD1-4AE0-A8AE-38E0A8FE1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187" y="4453444"/>
            <a:ext cx="3095625" cy="390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771991-D1DA-46EA-8DD0-C824111916E7}"/>
              </a:ext>
            </a:extLst>
          </p:cNvPr>
          <p:cNvSpPr txBox="1"/>
          <p:nvPr/>
        </p:nvSpPr>
        <p:spPr>
          <a:xfrm>
            <a:off x="3462252" y="5079085"/>
            <a:ext cx="7444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initial weights are computed by simply diffusing the segmentation.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 simple for 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58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A4B8-8E36-41CF-A421-DE7ADEB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{W, P}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5237B-65ED-48C7-A5E9-788D4272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61209-E2A9-4458-B394-037125B1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0C7E1-CD62-4C2E-B813-5F9AF6F07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4" y="2306651"/>
            <a:ext cx="6931429" cy="1122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F09F99-67DF-4EF6-A1A8-4F4E4ED9D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4" y="3587836"/>
            <a:ext cx="5187142" cy="35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3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A547-BD0C-4A55-8D7C-8A8B37F9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AEE4A-F593-46EA-9F8A-BF58C112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3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4C2E74-B8CE-45B5-9AFD-F2F14FF8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" y="2072481"/>
            <a:ext cx="385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23C17DE-5C78-4D1D-B260-6B248DFD8E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21" y="2072481"/>
            <a:ext cx="385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3EC1AAC-359A-473F-AB56-FEB5FFA27903}"/>
              </a:ext>
            </a:extLst>
          </p:cNvPr>
          <p:cNvSpPr/>
          <p:nvPr/>
        </p:nvSpPr>
        <p:spPr>
          <a:xfrm>
            <a:off x="4256116" y="2919219"/>
            <a:ext cx="2247253" cy="50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AB472-131B-4E9A-9E7B-53561F08EDDA}"/>
              </a:ext>
            </a:extLst>
          </p:cNvPr>
          <p:cNvSpPr txBox="1"/>
          <p:nvPr/>
        </p:nvSpPr>
        <p:spPr>
          <a:xfrm>
            <a:off x="6562855" y="2712444"/>
            <a:ext cx="1374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and shape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988C3-CD33-4962-BCC2-7EF69D314E2F}"/>
              </a:ext>
            </a:extLst>
          </p:cNvPr>
          <p:cNvSpPr txBox="1"/>
          <p:nvPr/>
        </p:nvSpPr>
        <p:spPr>
          <a:xfrm>
            <a:off x="4269926" y="3362833"/>
            <a:ext cx="2247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based:</a:t>
            </a:r>
          </a:p>
          <a:p>
            <a:r>
              <a:rPr lang="en-US" dirty="0"/>
              <a:t>+</a:t>
            </a:r>
            <a:r>
              <a:rPr lang="en-US" dirty="0" err="1"/>
              <a:t>SMPlify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SMPLifyX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E6207-0FF8-4C46-AF48-547CF3AF0AE8}"/>
              </a:ext>
            </a:extLst>
          </p:cNvPr>
          <p:cNvSpPr txBox="1"/>
          <p:nvPr/>
        </p:nvSpPr>
        <p:spPr>
          <a:xfrm>
            <a:off x="4286486" y="4729777"/>
            <a:ext cx="2247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learning:</a:t>
            </a:r>
          </a:p>
          <a:p>
            <a:r>
              <a:rPr lang="en-US" dirty="0"/>
              <a:t>+HMR</a:t>
            </a:r>
          </a:p>
          <a:p>
            <a:r>
              <a:rPr lang="en-US" dirty="0"/>
              <a:t>+SPIN</a:t>
            </a:r>
          </a:p>
          <a:p>
            <a:r>
              <a:rPr lang="en-US" dirty="0"/>
              <a:t>+Graph CNN based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A1271-083D-4829-8055-F3226CE95682}"/>
              </a:ext>
            </a:extLst>
          </p:cNvPr>
          <p:cNvSpPr txBox="1"/>
          <p:nvPr/>
        </p:nvSpPr>
        <p:spPr>
          <a:xfrm>
            <a:off x="9541271" y="55090"/>
            <a:ext cx="106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body Dataset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DAB543-C21B-41FA-A17D-D543A897A418}"/>
              </a:ext>
            </a:extLst>
          </p:cNvPr>
          <p:cNvSpPr/>
          <p:nvPr/>
        </p:nvSpPr>
        <p:spPr>
          <a:xfrm rot="5400000">
            <a:off x="9754892" y="821169"/>
            <a:ext cx="636787" cy="397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1A55A-EA0F-4BA0-AB93-D6A45863C0F6}"/>
              </a:ext>
            </a:extLst>
          </p:cNvPr>
          <p:cNvSpPr txBox="1"/>
          <p:nvPr/>
        </p:nvSpPr>
        <p:spPr>
          <a:xfrm>
            <a:off x="8610600" y="1367522"/>
            <a:ext cx="330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+How to store and visualize?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SMPL model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F180D81-5BA2-4F5A-B533-D4675804B87C}"/>
              </a:ext>
            </a:extLst>
          </p:cNvPr>
          <p:cNvSpPr/>
          <p:nvPr/>
        </p:nvSpPr>
        <p:spPr>
          <a:xfrm>
            <a:off x="7937268" y="2919219"/>
            <a:ext cx="923331" cy="427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7F36-B3F4-43C3-8866-FC17EBD1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789E-79E4-487A-B244-12E5224E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2F67B-3A6F-405F-B66C-E5285E0D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252AB-8C58-4029-B4B7-2FCE0743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285875"/>
            <a:ext cx="7800975" cy="5572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690286-E086-4E76-AAC8-362EE7FFEF3A}"/>
              </a:ext>
            </a:extLst>
          </p:cNvPr>
          <p:cNvSpPr/>
          <p:nvPr/>
        </p:nvSpPr>
        <p:spPr>
          <a:xfrm>
            <a:off x="1868807" y="3147161"/>
            <a:ext cx="1961803" cy="117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–negative least square</a:t>
            </a:r>
          </a:p>
          <a:p>
            <a:pPr algn="ctr"/>
            <a:r>
              <a:rPr lang="en-US" dirty="0"/>
              <a:t>[Lawson and Hanson 1995]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4FE32-44B5-4B36-81DC-0044BA055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42" y="5112075"/>
            <a:ext cx="2314575" cy="27622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E65502DD-0A3A-48DC-ACB7-04807EB84C9C}"/>
              </a:ext>
            </a:extLst>
          </p:cNvPr>
          <p:cNvSpPr/>
          <p:nvPr/>
        </p:nvSpPr>
        <p:spPr>
          <a:xfrm>
            <a:off x="2774026" y="4540112"/>
            <a:ext cx="359005" cy="355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4DC28E2-87C6-4E7F-958D-2B3F9E6F0273}"/>
              </a:ext>
            </a:extLst>
          </p:cNvPr>
          <p:cNvSpPr/>
          <p:nvPr/>
        </p:nvSpPr>
        <p:spPr>
          <a:xfrm>
            <a:off x="2670205" y="2619825"/>
            <a:ext cx="359005" cy="355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562B6-2D45-4A4B-B34E-21D5EF2931BA}"/>
              </a:ext>
            </a:extLst>
          </p:cNvPr>
          <p:cNvSpPr/>
          <p:nvPr/>
        </p:nvSpPr>
        <p:spPr>
          <a:xfrm>
            <a:off x="2236300" y="1847939"/>
            <a:ext cx="1264224" cy="68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mesh</a:t>
            </a:r>
          </a:p>
        </p:txBody>
      </p:sp>
    </p:spTree>
    <p:extLst>
      <p:ext uri="{BB962C8B-B14F-4D97-AF65-F5344CB8AC3E}">
        <p14:creationId xmlns:p14="http://schemas.microsoft.com/office/powerpoint/2010/main" val="3293428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4A53-E670-440B-BA06-492CDFEE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parameter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2657-C11D-48B1-93CD-CFCE8D96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: mean and principal shape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D215-3A73-4DC5-AD69-6D24F4EC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E1E38-661A-4BD6-8EF6-752D65977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94" y="1825625"/>
            <a:ext cx="866775" cy="400050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DADB4F4F-DFE8-4E47-9D30-DD67A44BA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11" y="3745449"/>
            <a:ext cx="819150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35B1C8-0D10-408E-A2DC-9FB7B7ABD609}"/>
              </a:ext>
            </a:extLst>
          </p:cNvPr>
          <p:cNvSpPr/>
          <p:nvPr/>
        </p:nvSpPr>
        <p:spPr>
          <a:xfrm>
            <a:off x="1856508" y="3209132"/>
            <a:ext cx="15794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Multi-shape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CB331-E220-47AD-8677-7AF4DFABA27B}"/>
              </a:ext>
            </a:extLst>
          </p:cNvPr>
          <p:cNvSpPr/>
          <p:nvPr/>
        </p:nvSpPr>
        <p:spPr>
          <a:xfrm>
            <a:off x="7025466" y="3288249"/>
            <a:ext cx="15794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4E09A07-2CBA-4F75-B6FB-97E9D5BA94B3}"/>
              </a:ext>
            </a:extLst>
          </p:cNvPr>
          <p:cNvSpPr/>
          <p:nvPr/>
        </p:nvSpPr>
        <p:spPr>
          <a:xfrm>
            <a:off x="3668686" y="3504407"/>
            <a:ext cx="465513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21D4B8F-19CA-4190-811C-39F9BD4F6DC8}"/>
              </a:ext>
            </a:extLst>
          </p:cNvPr>
          <p:cNvSpPr/>
          <p:nvPr/>
        </p:nvSpPr>
        <p:spPr>
          <a:xfrm>
            <a:off x="8772264" y="3694462"/>
            <a:ext cx="465513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359B0C-E71D-442C-8A9C-9CE24D77E64B}"/>
              </a:ext>
            </a:extLst>
          </p:cNvPr>
          <p:cNvSpPr/>
          <p:nvPr/>
        </p:nvSpPr>
        <p:spPr>
          <a:xfrm>
            <a:off x="4314220" y="3237262"/>
            <a:ext cx="15794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Pose normalized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E20AB42-2CCA-42BA-84E3-AB0CDB8FDA9C}"/>
              </a:ext>
            </a:extLst>
          </p:cNvPr>
          <p:cNvSpPr/>
          <p:nvPr/>
        </p:nvSpPr>
        <p:spPr>
          <a:xfrm>
            <a:off x="6110895" y="3583524"/>
            <a:ext cx="465513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26F5548-0145-4E71-9AA7-D7D8823E5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140" y="2631199"/>
            <a:ext cx="504825" cy="6191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E12F5F-43E8-4E09-80B6-6D96A72CA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626" y="2740736"/>
            <a:ext cx="4476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D401-6E42-4291-961D-20F302B0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9C69-4C06-4AF6-A34E-58845D05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dimensionality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7A35E-9BD5-4BAD-B752-2A16E31F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32</a:t>
            </a:fld>
            <a:endParaRPr lang="en-US"/>
          </a:p>
        </p:txBody>
      </p:sp>
      <p:pic>
        <p:nvPicPr>
          <p:cNvPr id="2050" name="Picture 2" descr="How to implement PCA with Python and scikit-learn: Theory &amp;amp; Code | by  Serafeim Loukas | Artificial Intelligence in Plain English">
            <a:extLst>
              <a:ext uri="{FF2B5EF4-FFF2-40B4-BE49-F238E27FC236}">
                <a16:creationId xmlns:a16="http://schemas.microsoft.com/office/drawing/2014/main" id="{6A6100E4-5B58-4B17-977A-2CA4A5C1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10" y="2506508"/>
            <a:ext cx="5728508" cy="38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72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2E37-4275-4EB6-8505-78A18B04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1F8D-D771-4B04-8CBF-0D763E9F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A7AA8-8A8D-4925-8D7A-D0F27974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33</a:t>
            </a:fld>
            <a:endParaRPr lang="en-US"/>
          </a:p>
        </p:txBody>
      </p:sp>
      <p:pic>
        <p:nvPicPr>
          <p:cNvPr id="3074" name="Picture 2" descr="Credit evaluation using eigenface method for mobile telephone customers -  ScienceDirect">
            <a:extLst>
              <a:ext uri="{FF2B5EF4-FFF2-40B4-BE49-F238E27FC236}">
                <a16:creationId xmlns:a16="http://schemas.microsoft.com/office/drawing/2014/main" id="{7AD1EF03-48AC-462C-8509-CC31F25ED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495" y="2500702"/>
            <a:ext cx="8827009" cy="30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79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07CE-8BF3-4BB4-B170-CF6B30E7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edge of the model and the registration</a:t>
            </a:r>
          </a:p>
          <a:p>
            <a:r>
              <a:rPr lang="en-US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FEB3B6-19B0-4565-8100-367F18D7F061}"/>
              </a:ext>
            </a:extLst>
          </p:cNvPr>
          <p:cNvSpPr/>
          <p:nvPr/>
        </p:nvSpPr>
        <p:spPr>
          <a:xfrm>
            <a:off x="4412762" y="4896835"/>
            <a:ext cx="7562674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pose-normalized template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3637B-D7FE-4846-8CE3-64B08EF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757A4-DE81-4A82-B42C-524A2F6A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F3884-E9D8-419B-98F3-3655593F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7" y="3235942"/>
            <a:ext cx="457200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72C9D-B8CA-46A1-A71B-1A2D4A22D0EB}"/>
              </a:ext>
            </a:extLst>
          </p:cNvPr>
          <p:cNvSpPr txBox="1"/>
          <p:nvPr/>
        </p:nvSpPr>
        <p:spPr>
          <a:xfrm>
            <a:off x="304022" y="3713779"/>
            <a:ext cx="13231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Raw registration mesh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E0F10-84AC-48FD-BB9E-62C63DB14691}"/>
              </a:ext>
            </a:extLst>
          </p:cNvPr>
          <p:cNvSpPr/>
          <p:nvPr/>
        </p:nvSpPr>
        <p:spPr>
          <a:xfrm>
            <a:off x="1855731" y="2950192"/>
            <a:ext cx="15794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 pose blend shape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6A7CB0-1E76-4817-BC21-0678EDCCFDA5}"/>
              </a:ext>
            </a:extLst>
          </p:cNvPr>
          <p:cNvSpPr/>
          <p:nvPr/>
        </p:nvSpPr>
        <p:spPr>
          <a:xfrm>
            <a:off x="1173740" y="3312935"/>
            <a:ext cx="465513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1662378-373C-45F4-8951-BC7BC475B413}"/>
              </a:ext>
            </a:extLst>
          </p:cNvPr>
          <p:cNvSpPr/>
          <p:nvPr/>
        </p:nvSpPr>
        <p:spPr>
          <a:xfrm>
            <a:off x="3628767" y="3235942"/>
            <a:ext cx="465513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D1415C-E7D6-4A35-AFA4-85ED4DC151CB}"/>
              </a:ext>
            </a:extLst>
          </p:cNvPr>
          <p:cNvSpPr/>
          <p:nvPr/>
        </p:nvSpPr>
        <p:spPr>
          <a:xfrm>
            <a:off x="4325304" y="2971800"/>
            <a:ext cx="7562674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pose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2CF9B6-9B78-4622-B33D-C7D2A121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453" y="731014"/>
            <a:ext cx="1533525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1C7960-A4FA-46E1-BFC7-C40FF62D1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503" y="1366838"/>
            <a:ext cx="1485900" cy="323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601755-0B80-47A2-95AD-31DE90457483}"/>
              </a:ext>
            </a:extLst>
          </p:cNvPr>
          <p:cNvSpPr txBox="1"/>
          <p:nvPr/>
        </p:nvSpPr>
        <p:spPr>
          <a:xfrm>
            <a:off x="7989743" y="1230937"/>
            <a:ext cx="1323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Mean joint</a:t>
            </a:r>
          </a:p>
          <a:p>
            <a:r>
              <a:rPr lang="en-US" dirty="0">
                <a:solidFill>
                  <a:srgbClr val="000000"/>
                </a:solidFill>
                <a:latin typeface="NimbusRomNo9L-Regu"/>
              </a:rPr>
              <a:t>locations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AED89C-3A9E-4F0A-971E-B22056640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741" y="1895246"/>
            <a:ext cx="3733800" cy="381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44DE10-9391-44C0-93E2-3B2777D6D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804" y="4026424"/>
            <a:ext cx="1333500" cy="333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E5BB7FF-F9F4-43AE-AA86-07102A465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2681" y="3376632"/>
            <a:ext cx="581025" cy="4762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F7AC8B-6895-4ACE-92BF-1E3D8BA382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1083" y="3400206"/>
            <a:ext cx="6619875" cy="6572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8EB8BEC-06B4-4AF9-93CA-79C44200C943}"/>
              </a:ext>
            </a:extLst>
          </p:cNvPr>
          <p:cNvSpPr txBox="1"/>
          <p:nvPr/>
        </p:nvSpPr>
        <p:spPr>
          <a:xfrm>
            <a:off x="9322377" y="883206"/>
            <a:ext cx="2636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From multi-pose dataset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C5B0C2A-2576-41C8-8386-5C3FEEACA276}"/>
              </a:ext>
            </a:extLst>
          </p:cNvPr>
          <p:cNvSpPr/>
          <p:nvPr/>
        </p:nvSpPr>
        <p:spPr>
          <a:xfrm rot="5400000">
            <a:off x="7974241" y="4425868"/>
            <a:ext cx="465513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16C67D-6BE5-430B-83E1-261ED14147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0373" y="5384791"/>
            <a:ext cx="6953250" cy="6762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01C99E-024F-47AA-9B42-C19036BCC199}"/>
              </a:ext>
            </a:extLst>
          </p:cNvPr>
          <p:cNvSpPr txBox="1"/>
          <p:nvPr/>
        </p:nvSpPr>
        <p:spPr>
          <a:xfrm>
            <a:off x="537254" y="5202779"/>
            <a:ext cx="2636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From multi-pose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53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8698-4498-4709-BFB8-139E04E2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7725-5792-42CA-96D4-CB882DA2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6CCF-458B-4A09-B1DE-416A84DC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784-8B74-4483-AB65-1F2CEE31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3D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7AF17-0ED0-4CCE-B56C-7CF0DDF7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4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D13D7EC-01E1-4785-B84D-45A5B04584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4" y="2543723"/>
            <a:ext cx="2083982" cy="208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52F8349-FC61-4482-BFDB-C826AD616B82}"/>
              </a:ext>
            </a:extLst>
          </p:cNvPr>
          <p:cNvSpPr/>
          <p:nvPr/>
        </p:nvSpPr>
        <p:spPr>
          <a:xfrm>
            <a:off x="2320637" y="2967335"/>
            <a:ext cx="1154084" cy="781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7CA53-6A1C-47AE-A65D-054006CC6568}"/>
              </a:ext>
            </a:extLst>
          </p:cNvPr>
          <p:cNvSpPr txBox="1"/>
          <p:nvPr/>
        </p:nvSpPr>
        <p:spPr>
          <a:xfrm>
            <a:off x="3474721" y="2529664"/>
            <a:ext cx="3106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3D vertices coordinate:</a:t>
            </a:r>
          </a:p>
          <a:p>
            <a:r>
              <a:rPr lang="en-US" sz="2400" b="1" dirty="0"/>
              <a:t>+large memory</a:t>
            </a:r>
          </a:p>
          <a:p>
            <a:r>
              <a:rPr lang="en-US" sz="2400" b="1" dirty="0"/>
              <a:t>+not easy to change shape and pose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3B309-CC6B-40EA-8351-851D6BA29466}"/>
              </a:ext>
            </a:extLst>
          </p:cNvPr>
          <p:cNvSpPr txBox="1"/>
          <p:nvPr/>
        </p:nvSpPr>
        <p:spPr>
          <a:xfrm>
            <a:off x="7484915" y="2453859"/>
            <a:ext cx="4470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SMPL model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+Less memory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+Easy to change shape and pose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+Naturally/Realistic deform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B94316-8DB9-4180-A401-B9EB094EFFB7}"/>
              </a:ext>
            </a:extLst>
          </p:cNvPr>
          <p:cNvSpPr/>
          <p:nvPr/>
        </p:nvSpPr>
        <p:spPr>
          <a:xfrm>
            <a:off x="6788032" y="2987026"/>
            <a:ext cx="696883" cy="654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E3EE-B680-4EB0-9A4A-F09E3096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7E11A-6B1E-4BB6-BE20-9B13BD95F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Aim: Present a learned model of human body shape and pose dependent shape variation</a:t>
                </a:r>
              </a:p>
              <a:p>
                <a:pPr lvl="1"/>
                <a:r>
                  <a:rPr lang="en-US" dirty="0"/>
                  <a:t>More accurate</a:t>
                </a:r>
              </a:p>
              <a:p>
                <a:pPr lvl="1"/>
                <a:r>
                  <a:rPr lang="en-US" dirty="0"/>
                  <a:t>Comparable with existing graphics pipeline</a:t>
                </a:r>
              </a:p>
              <a:p>
                <a:r>
                  <a:rPr lang="en-US" dirty="0"/>
                  <a:t>Parameters of the model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학습 데이터로부터 </a:t>
                </a:r>
                <a:r>
                  <a:rPr lang="ko-KR" altLang="en-US" dirty="0" err="1"/>
                  <a:t>얻어옴</a:t>
                </a:r>
                <a:r>
                  <a:rPr lang="en-US" altLang="ko-KR" dirty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rest pose template</a:t>
                </a:r>
                <a:r>
                  <a:rPr lang="en-US" altLang="ko-KR" dirty="0"/>
                  <a:t>(zero pose:</a:t>
                </a:r>
                <a:r>
                  <a:rPr lang="ko-KR" altLang="en-US" dirty="0"/>
                  <a:t>팔 벌린 상태에서 </a:t>
                </a:r>
                <a:r>
                  <a:rPr lang="en-US" altLang="ko-KR" dirty="0"/>
                  <a:t>vertex</a:t>
                </a:r>
                <a:r>
                  <a:rPr lang="ko-KR" altLang="en-US" dirty="0"/>
                  <a:t>의 위치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en-US" altLang="ko-KR" dirty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Blend weights</a:t>
                </a:r>
                <a:r>
                  <a:rPr lang="en-US" altLang="ko-KR" dirty="0"/>
                  <a:t>(</a:t>
                </a:r>
                <a:r>
                  <a:rPr lang="en-US" altLang="ko-KR" dirty="0">
                    <a:latin typeface="Brush Script MT" panose="03060802040406070304" pitchFamily="66" charset="0"/>
                  </a:rPr>
                  <a:t>W</a:t>
                </a:r>
                <a:r>
                  <a:rPr lang="en-US" altLang="ko-KR" dirty="0"/>
                  <a:t> joint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vertex</a:t>
                </a:r>
                <a:r>
                  <a:rPr lang="ko-KR" altLang="en-US" dirty="0"/>
                  <a:t>간 연관관계의 척도</a:t>
                </a:r>
                <a:r>
                  <a:rPr lang="en-US" altLang="ko-KR" dirty="0"/>
                  <a:t>)</a:t>
                </a:r>
                <a:endParaRPr lang="en-US" dirty="0"/>
              </a:p>
              <a:p>
                <a:pPr lvl="1"/>
                <a:r>
                  <a:rPr lang="en-US" altLang="ko-KR" dirty="0"/>
                  <a:t>Pose </a:t>
                </a:r>
                <a:r>
                  <a:rPr lang="en-US" altLang="ko-KR" dirty="0" err="1"/>
                  <a:t>blendshape</a:t>
                </a:r>
                <a:r>
                  <a:rPr lang="en-US" altLang="ko-KR" dirty="0"/>
                  <a:t>(</a:t>
                </a:r>
                <a:r>
                  <a:rPr lang="en-US" altLang="ko-KR" dirty="0">
                    <a:latin typeface="Brush Script MT" panose="03060802040406070304" pitchFamily="66" charset="0"/>
                  </a:rPr>
                  <a:t>P</a:t>
                </a:r>
                <a:r>
                  <a:rPr lang="en-US" altLang="ko-KR" dirty="0"/>
                  <a:t> template)</a:t>
                </a:r>
              </a:p>
              <a:p>
                <a:pPr lvl="1"/>
                <a:r>
                  <a:rPr lang="en-US" altLang="ko-KR" dirty="0"/>
                  <a:t>Shape(Identity blend shape(</a:t>
                </a:r>
                <a:r>
                  <a:rPr lang="en-US" altLang="ko-KR" dirty="0">
                    <a:latin typeface="Brush Script MT" panose="03060802040406070304" pitchFamily="66" charset="0"/>
                  </a:rPr>
                  <a:t>S</a:t>
                </a:r>
                <a:r>
                  <a:rPr lang="en-US" altLang="ko-KR" dirty="0"/>
                  <a:t> template)</a:t>
                </a:r>
                <a:endParaRPr lang="en-US" dirty="0"/>
              </a:p>
              <a:p>
                <a:pPr lvl="1"/>
                <a:r>
                  <a:rPr lang="en-US" altLang="ko-KR" dirty="0"/>
                  <a:t>Joint regressor matrix(</a:t>
                </a:r>
                <a:r>
                  <a:rPr lang="en-US" altLang="ko-KR" dirty="0">
                    <a:latin typeface="Brush Script MT" panose="03060802040406070304" pitchFamily="66" charset="0"/>
                  </a:rPr>
                  <a:t>J</a:t>
                </a:r>
                <a:r>
                  <a:rPr lang="en-US" altLang="ko-K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7E11A-6B1E-4BB6-BE20-9B13BD95F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A5DA-2C8B-43FF-8A2B-4735BCC2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4D2F-A9BA-4417-9A64-62EFEC62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deform with pose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340D1-7358-445F-B04D-E0EFA1BB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0B350-E24D-4F41-951A-B1138F30A23D}"/>
              </a:ext>
            </a:extLst>
          </p:cNvPr>
          <p:cNvSpPr/>
          <p:nvPr/>
        </p:nvSpPr>
        <p:spPr>
          <a:xfrm>
            <a:off x="389313" y="3975843"/>
            <a:ext cx="2377441" cy="157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1786 high resolutions 3D scan:</a:t>
            </a:r>
          </a:p>
          <a:p>
            <a:pPr algn="ctr"/>
            <a:r>
              <a:rPr lang="en-US" dirty="0"/>
              <a:t>+diff subjects</a:t>
            </a:r>
          </a:p>
          <a:p>
            <a:pPr algn="ctr"/>
            <a:r>
              <a:rPr lang="en-US" dirty="0"/>
              <a:t>+wide variety of poses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AE2C39-F6C1-45EF-81F6-1AE0241B83CF}"/>
              </a:ext>
            </a:extLst>
          </p:cNvPr>
          <p:cNvSpPr/>
          <p:nvPr/>
        </p:nvSpPr>
        <p:spPr>
          <a:xfrm>
            <a:off x="3714404" y="3887123"/>
            <a:ext cx="1384415" cy="157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D44FB4-BF09-4972-8127-933BAE03D352}"/>
              </a:ext>
            </a:extLst>
          </p:cNvPr>
          <p:cNvSpPr/>
          <p:nvPr/>
        </p:nvSpPr>
        <p:spPr>
          <a:xfrm>
            <a:off x="3714404" y="2691299"/>
            <a:ext cx="1288470" cy="71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mesh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8187A6B-E1FF-48AA-96C9-C4A2D6DB8C49}"/>
              </a:ext>
            </a:extLst>
          </p:cNvPr>
          <p:cNvSpPr/>
          <p:nvPr/>
        </p:nvSpPr>
        <p:spPr>
          <a:xfrm>
            <a:off x="2892829" y="4603529"/>
            <a:ext cx="548640" cy="283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E13F9E0-27DB-4F43-A69D-B057B9AF802F}"/>
              </a:ext>
            </a:extLst>
          </p:cNvPr>
          <p:cNvSpPr/>
          <p:nvPr/>
        </p:nvSpPr>
        <p:spPr>
          <a:xfrm rot="5400000">
            <a:off x="4196205" y="3552584"/>
            <a:ext cx="311786" cy="243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FA5CA4A-3498-41FF-B213-0B802F79F49A}"/>
              </a:ext>
            </a:extLst>
          </p:cNvPr>
          <p:cNvSpPr/>
          <p:nvPr/>
        </p:nvSpPr>
        <p:spPr>
          <a:xfrm>
            <a:off x="5270963" y="4591060"/>
            <a:ext cx="331815" cy="283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F32FE7-9324-4792-9032-E52CFD8C9362}"/>
              </a:ext>
            </a:extLst>
          </p:cNvPr>
          <p:cNvSpPr/>
          <p:nvPr/>
        </p:nvSpPr>
        <p:spPr>
          <a:xfrm>
            <a:off x="5658539" y="4281259"/>
            <a:ext cx="1384415" cy="78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  <a:p>
            <a:pPr algn="ctr"/>
            <a:r>
              <a:rPr lang="en-US" dirty="0"/>
              <a:t>(aligned scans)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3D6E3D-982F-4930-B01D-11D6380AFEE2}"/>
              </a:ext>
            </a:extLst>
          </p:cNvPr>
          <p:cNvSpPr/>
          <p:nvPr/>
        </p:nvSpPr>
        <p:spPr>
          <a:xfrm>
            <a:off x="7116731" y="4502340"/>
            <a:ext cx="303589" cy="312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65B797-B840-4B52-ABF1-432829348659}"/>
              </a:ext>
            </a:extLst>
          </p:cNvPr>
          <p:cNvSpPr/>
          <p:nvPr/>
        </p:nvSpPr>
        <p:spPr>
          <a:xfrm>
            <a:off x="7602675" y="3887123"/>
            <a:ext cx="992678" cy="157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0A18CE-62F4-44F0-87FC-551B2F743842}"/>
              </a:ext>
            </a:extLst>
          </p:cNvPr>
          <p:cNvSpPr/>
          <p:nvPr/>
        </p:nvSpPr>
        <p:spPr>
          <a:xfrm>
            <a:off x="9788073" y="2841882"/>
            <a:ext cx="2167196" cy="79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Blend weights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58858-9660-4D6D-AF17-4F83BE3D7E20}"/>
              </a:ext>
            </a:extLst>
          </p:cNvPr>
          <p:cNvSpPr/>
          <p:nvPr/>
        </p:nvSpPr>
        <p:spPr>
          <a:xfrm>
            <a:off x="9788073" y="3814696"/>
            <a:ext cx="2167196" cy="79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Pose-dependent blend shapes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D296EA-636E-41CE-8758-1DFF0EA9217A}"/>
              </a:ext>
            </a:extLst>
          </p:cNvPr>
          <p:cNvSpPr/>
          <p:nvPr/>
        </p:nvSpPr>
        <p:spPr>
          <a:xfrm>
            <a:off x="9788073" y="4792169"/>
            <a:ext cx="2167196" cy="79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template shape (rest pose)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3B23D-094A-432A-B42A-C45714F5BF14}"/>
              </a:ext>
            </a:extLst>
          </p:cNvPr>
          <p:cNvSpPr/>
          <p:nvPr/>
        </p:nvSpPr>
        <p:spPr>
          <a:xfrm>
            <a:off x="9788073" y="5764983"/>
            <a:ext cx="2167196" cy="79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Joints = Regressor(shape)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F4EDF9C-6430-451A-9F3E-0CA137F55BFE}"/>
              </a:ext>
            </a:extLst>
          </p:cNvPr>
          <p:cNvSpPr/>
          <p:nvPr/>
        </p:nvSpPr>
        <p:spPr>
          <a:xfrm>
            <a:off x="8760229" y="4591060"/>
            <a:ext cx="303589" cy="312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CD7E45D0-62EE-4E42-8D14-A546D8D18134}"/>
              </a:ext>
            </a:extLst>
          </p:cNvPr>
          <p:cNvSpPr/>
          <p:nvPr/>
        </p:nvSpPr>
        <p:spPr>
          <a:xfrm>
            <a:off x="9245320" y="2776666"/>
            <a:ext cx="243060" cy="39448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FAA3AC-A3E4-4EC1-A8CC-6E757104C346}"/>
              </a:ext>
            </a:extLst>
          </p:cNvPr>
          <p:cNvSpPr/>
          <p:nvPr/>
        </p:nvSpPr>
        <p:spPr>
          <a:xfrm>
            <a:off x="224445" y="1305612"/>
            <a:ext cx="3217024" cy="157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Low-polygon count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Simple vertex topology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Clean quad structure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Standard rig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Reasonable hand and face detail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24F61A-0634-4633-B7E8-85907D5948C1}"/>
              </a:ext>
            </a:extLst>
          </p:cNvPr>
          <p:cNvCxnSpPr>
            <a:stCxn id="20" idx="3"/>
            <a:endCxn id="7" idx="0"/>
          </p:cNvCxnSpPr>
          <p:nvPr/>
        </p:nvCxnSpPr>
        <p:spPr>
          <a:xfrm>
            <a:off x="3441469" y="2093885"/>
            <a:ext cx="917170" cy="59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88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301A-0AAB-4017-9A55-1F0E1B0F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of male and female body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CF29D-E9C9-49B8-87F9-03A7D483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CAESAR dataset [Robinette et al. 2002]</a:t>
            </a:r>
          </a:p>
          <a:p>
            <a:pPr lvl="1"/>
            <a:r>
              <a:rPr lang="en-US" dirty="0"/>
              <a:t>~2000 scans /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A30F-74F3-47CD-999A-3D23C767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33C44-9A8C-4CA5-9665-E99C7DC66548}"/>
              </a:ext>
            </a:extLst>
          </p:cNvPr>
          <p:cNvSpPr/>
          <p:nvPr/>
        </p:nvSpPr>
        <p:spPr>
          <a:xfrm>
            <a:off x="2085110" y="4921135"/>
            <a:ext cx="1246910" cy="1020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55794-879F-4D3E-B42C-E89D04AAD503}"/>
              </a:ext>
            </a:extLst>
          </p:cNvPr>
          <p:cNvSpPr/>
          <p:nvPr/>
        </p:nvSpPr>
        <p:spPr>
          <a:xfrm>
            <a:off x="2085110" y="3192087"/>
            <a:ext cx="1246910" cy="1020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mesh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53888B-29FC-4D69-ADD7-E07857E04F1E}"/>
              </a:ext>
            </a:extLst>
          </p:cNvPr>
          <p:cNvSpPr/>
          <p:nvPr/>
        </p:nvSpPr>
        <p:spPr>
          <a:xfrm>
            <a:off x="214745" y="4921135"/>
            <a:ext cx="1246910" cy="1020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Scans</a:t>
            </a:r>
          </a:p>
          <a:p>
            <a:pPr algn="ctr"/>
            <a:r>
              <a:rPr lang="en-US" dirty="0"/>
              <a:t>(CAESAR)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EBB2DD-70D0-4A97-B06C-A4F3A598808D}"/>
              </a:ext>
            </a:extLst>
          </p:cNvPr>
          <p:cNvSpPr/>
          <p:nvPr/>
        </p:nvSpPr>
        <p:spPr>
          <a:xfrm>
            <a:off x="1573184" y="5299667"/>
            <a:ext cx="40039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DDE866-84E4-465B-BB29-CEF6A70D19EE}"/>
              </a:ext>
            </a:extLst>
          </p:cNvPr>
          <p:cNvSpPr/>
          <p:nvPr/>
        </p:nvSpPr>
        <p:spPr>
          <a:xfrm rot="5400000">
            <a:off x="2508367" y="4383924"/>
            <a:ext cx="40039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40C9225-4148-4202-B8BB-4BE5049CE35B}"/>
              </a:ext>
            </a:extLst>
          </p:cNvPr>
          <p:cNvSpPr/>
          <p:nvPr/>
        </p:nvSpPr>
        <p:spPr>
          <a:xfrm>
            <a:off x="3443550" y="5294471"/>
            <a:ext cx="40039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8353E-2E04-492C-A950-9F7A6E405EF7}"/>
              </a:ext>
            </a:extLst>
          </p:cNvPr>
          <p:cNvSpPr/>
          <p:nvPr/>
        </p:nvSpPr>
        <p:spPr>
          <a:xfrm>
            <a:off x="3969672" y="4921135"/>
            <a:ext cx="1246910" cy="1020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Pose normalize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C376D-89DA-41C1-99B5-43532FDAF75E}"/>
              </a:ext>
            </a:extLst>
          </p:cNvPr>
          <p:cNvSpPr/>
          <p:nvPr/>
        </p:nvSpPr>
        <p:spPr>
          <a:xfrm>
            <a:off x="6096000" y="4921135"/>
            <a:ext cx="1717964" cy="1020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Principal Component analysis (PCA)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8EBD704-614E-4BE4-984E-20504EA61946}"/>
              </a:ext>
            </a:extLst>
          </p:cNvPr>
          <p:cNvSpPr/>
          <p:nvPr/>
        </p:nvSpPr>
        <p:spPr>
          <a:xfrm>
            <a:off x="5439641" y="5294471"/>
            <a:ext cx="40039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2E4C75E-1EC1-4DE2-B5F0-841712EE370D}"/>
              </a:ext>
            </a:extLst>
          </p:cNvPr>
          <p:cNvSpPr/>
          <p:nvPr/>
        </p:nvSpPr>
        <p:spPr>
          <a:xfrm>
            <a:off x="8069927" y="5294471"/>
            <a:ext cx="40039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1107F7-AF50-4358-B2CD-D8DA258895F6}"/>
              </a:ext>
            </a:extLst>
          </p:cNvPr>
          <p:cNvSpPr/>
          <p:nvPr/>
        </p:nvSpPr>
        <p:spPr>
          <a:xfrm>
            <a:off x="8693382" y="4347556"/>
            <a:ext cx="1717964" cy="21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blend shapes:</a:t>
            </a:r>
          </a:p>
          <a:p>
            <a:pPr algn="ctr"/>
            <a:r>
              <a:rPr lang="en-US" dirty="0"/>
              <a:t>300 principal components</a:t>
            </a:r>
          </a:p>
          <a:p>
            <a:pPr algn="ctr"/>
            <a:r>
              <a:rPr lang="en-US" dirty="0"/>
              <a:t>(using only 10)</a:t>
            </a:r>
          </a:p>
        </p:txBody>
      </p:sp>
    </p:spTree>
    <p:extLst>
      <p:ext uri="{BB962C8B-B14F-4D97-AF65-F5344CB8AC3E}">
        <p14:creationId xmlns:p14="http://schemas.microsoft.com/office/powerpoint/2010/main" val="68204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D1C8-03CB-4272-92E6-D6C3D563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Blend skinning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4207-AD75-4DEA-8200-E6E900EF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Skeleton subspace deformation methods</a:t>
            </a:r>
          </a:p>
          <a:p>
            <a:r>
              <a:rPr lang="en-US" dirty="0"/>
              <a:t>Attach the surface of a mesh to an underlying skeletal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E75FA-74EC-4D2A-8A2F-DEF625C2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3C162-CB54-495F-917A-B6CC45FD4689}"/>
              </a:ext>
            </a:extLst>
          </p:cNvPr>
          <p:cNvSpPr/>
          <p:nvPr/>
        </p:nvSpPr>
        <p:spPr>
          <a:xfrm>
            <a:off x="1712422" y="3757353"/>
            <a:ext cx="16957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</a:t>
            </a:r>
          </a:p>
          <a:p>
            <a:pPr algn="ctr"/>
            <a:r>
              <a:rPr lang="en-US" dirty="0"/>
              <a:t>(on mesh surface)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3A007-33A9-44A8-AB17-2C24A132CC95}"/>
              </a:ext>
            </a:extLst>
          </p:cNvPr>
          <p:cNvSpPr/>
          <p:nvPr/>
        </p:nvSpPr>
        <p:spPr>
          <a:xfrm>
            <a:off x="4400204" y="3757353"/>
            <a:ext cx="16957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D5F66-47F1-4778-90EB-88A904DCA2BF}"/>
              </a:ext>
            </a:extLst>
          </p:cNvPr>
          <p:cNvSpPr/>
          <p:nvPr/>
        </p:nvSpPr>
        <p:spPr>
          <a:xfrm>
            <a:off x="4400204" y="5262563"/>
            <a:ext cx="16957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Weighted (from neighboring bones)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A4410-B4A3-4B3A-8E68-C8A446F234C2}"/>
              </a:ext>
            </a:extLst>
          </p:cNvPr>
          <p:cNvSpPr/>
          <p:nvPr/>
        </p:nvSpPr>
        <p:spPr>
          <a:xfrm>
            <a:off x="7087986" y="3757353"/>
            <a:ext cx="16957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Transformed vertex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C6A498-018E-4E70-AC51-E0973D2D3CEF}"/>
              </a:ext>
            </a:extLst>
          </p:cNvPr>
          <p:cNvSpPr/>
          <p:nvPr/>
        </p:nvSpPr>
        <p:spPr>
          <a:xfrm>
            <a:off x="3668684" y="4136231"/>
            <a:ext cx="465513" cy="27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763782-E6F5-4FEC-81FC-CAA598808D59}"/>
              </a:ext>
            </a:extLst>
          </p:cNvPr>
          <p:cNvSpPr/>
          <p:nvPr/>
        </p:nvSpPr>
        <p:spPr>
          <a:xfrm rot="16200000">
            <a:off x="5015345" y="4811728"/>
            <a:ext cx="465513" cy="27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B92DFA-2C01-4E1F-B229-3EE1CF1D8BB9}"/>
              </a:ext>
            </a:extLst>
          </p:cNvPr>
          <p:cNvSpPr/>
          <p:nvPr/>
        </p:nvSpPr>
        <p:spPr>
          <a:xfrm>
            <a:off x="6359236" y="4078829"/>
            <a:ext cx="465513" cy="27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1E67D9-48B2-42B5-811B-38845A1E3608}"/>
              </a:ext>
            </a:extLst>
          </p:cNvPr>
          <p:cNvSpPr/>
          <p:nvPr/>
        </p:nvSpPr>
        <p:spPr>
          <a:xfrm>
            <a:off x="9421909" y="2971800"/>
            <a:ext cx="124141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Unnatural results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945AB3-8FDD-4418-B5EA-555738E4CA72}"/>
              </a:ext>
            </a:extLst>
          </p:cNvPr>
          <p:cNvCxnSpPr>
            <a:stCxn id="12" idx="1"/>
            <a:endCxn id="8" idx="3"/>
          </p:cNvCxnSpPr>
          <p:nvPr/>
        </p:nvCxnSpPr>
        <p:spPr>
          <a:xfrm flipH="1">
            <a:off x="8783782" y="3429000"/>
            <a:ext cx="638127" cy="64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0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47DD-A9EE-4EC1-8F39-315095F3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Auto rigging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120D-C7B5-4A07-B61A-FCCCE443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90810-EBD1-48E0-B573-52BDA3F6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E54B-0D6F-4798-A733-40155BDAB33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BB1F1-76AE-4957-8953-0AC83B7B77B7}"/>
              </a:ext>
            </a:extLst>
          </p:cNvPr>
          <p:cNvSpPr/>
          <p:nvPr/>
        </p:nvSpPr>
        <p:spPr>
          <a:xfrm>
            <a:off x="1712422" y="3757353"/>
            <a:ext cx="16957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 of meshes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AFEC7-F6B3-4A77-8D9A-AF042F1EF284}"/>
              </a:ext>
            </a:extLst>
          </p:cNvPr>
          <p:cNvSpPr/>
          <p:nvPr/>
        </p:nvSpPr>
        <p:spPr>
          <a:xfrm>
            <a:off x="4400204" y="3757353"/>
            <a:ext cx="16957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495F8-69C1-41B3-BBCF-65D9F5FB8931}"/>
              </a:ext>
            </a:extLst>
          </p:cNvPr>
          <p:cNvSpPr/>
          <p:nvPr/>
        </p:nvSpPr>
        <p:spPr>
          <a:xfrm>
            <a:off x="7087986" y="3757353"/>
            <a:ext cx="16957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A724CA4-A00D-46D9-93A7-59B7FCE7C188}"/>
              </a:ext>
            </a:extLst>
          </p:cNvPr>
          <p:cNvSpPr/>
          <p:nvPr/>
        </p:nvSpPr>
        <p:spPr>
          <a:xfrm>
            <a:off x="3668684" y="4136231"/>
            <a:ext cx="465513" cy="27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093237F-7A73-439C-A5A2-8DD07A843220}"/>
              </a:ext>
            </a:extLst>
          </p:cNvPr>
          <p:cNvSpPr/>
          <p:nvPr/>
        </p:nvSpPr>
        <p:spPr>
          <a:xfrm>
            <a:off x="6359236" y="4078829"/>
            <a:ext cx="465513" cy="27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92263-A428-46D2-ABFE-9A0F9F195B9C}"/>
              </a:ext>
            </a:extLst>
          </p:cNvPr>
          <p:cNvSpPr/>
          <p:nvPr/>
        </p:nvSpPr>
        <p:spPr>
          <a:xfrm>
            <a:off x="7087986" y="2643447"/>
            <a:ext cx="16957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B8879-C5E3-4D09-92BF-5EDDA2157A54}"/>
              </a:ext>
            </a:extLst>
          </p:cNvPr>
          <p:cNvSpPr/>
          <p:nvPr/>
        </p:nvSpPr>
        <p:spPr>
          <a:xfrm>
            <a:off x="7087986" y="4904510"/>
            <a:ext cx="16957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Blend weights</a:t>
            </a:r>
          </a:p>
        </p:txBody>
      </p:sp>
    </p:spTree>
    <p:extLst>
      <p:ext uri="{BB962C8B-B14F-4D97-AF65-F5344CB8AC3E}">
        <p14:creationId xmlns:p14="http://schemas.microsoft.com/office/powerpoint/2010/main" val="192797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15497</TotalTime>
  <Words>1105</Words>
  <Application>Microsoft Office PowerPoint</Application>
  <PresentationFormat>와이드스크린</PresentationFormat>
  <Paragraphs>283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NimbusRomNo9L-Regu</vt:lpstr>
      <vt:lpstr>Arial</vt:lpstr>
      <vt:lpstr>Brush Script MT</vt:lpstr>
      <vt:lpstr>Calibri</vt:lpstr>
      <vt:lpstr>Calibri Light</vt:lpstr>
      <vt:lpstr>Cambria Math</vt:lpstr>
      <vt:lpstr>Office Theme</vt:lpstr>
      <vt:lpstr>SMPL: A Skinned Multi-Person Linear Model</vt:lpstr>
      <vt:lpstr>Introduction</vt:lpstr>
      <vt:lpstr>Introduction</vt:lpstr>
      <vt:lpstr>Store 3D data</vt:lpstr>
      <vt:lpstr>Introduction</vt:lpstr>
      <vt:lpstr>People deform with pose</vt:lpstr>
      <vt:lpstr>Linear models of male and female body shape</vt:lpstr>
      <vt:lpstr>Related work: Blend skinning</vt:lpstr>
      <vt:lpstr>Related work: Auto rigging</vt:lpstr>
      <vt:lpstr>Model formulation</vt:lpstr>
      <vt:lpstr>Mean template shape</vt:lpstr>
      <vt:lpstr>PowerPoint 프레젠테이션</vt:lpstr>
      <vt:lpstr>PowerPoint 프레젠테이션</vt:lpstr>
      <vt:lpstr>PowerPoint 프레젠테이션</vt:lpstr>
      <vt:lpstr>Blend skinning</vt:lpstr>
      <vt:lpstr>Blend skinning</vt:lpstr>
      <vt:lpstr>Blend skinning</vt:lpstr>
      <vt:lpstr>Blend skinning</vt:lpstr>
      <vt:lpstr>Shape blend shapes</vt:lpstr>
      <vt:lpstr>Pose blend shapes</vt:lpstr>
      <vt:lpstr>Joint locations</vt:lpstr>
      <vt:lpstr>SMPL model</vt:lpstr>
      <vt:lpstr>4. Training</vt:lpstr>
      <vt:lpstr>Training</vt:lpstr>
      <vt:lpstr>Pose parameter training</vt:lpstr>
      <vt:lpstr>Pose parameter training</vt:lpstr>
      <vt:lpstr>Initial estimate of the joint centers</vt:lpstr>
      <vt:lpstr>Regularization</vt:lpstr>
      <vt:lpstr>Training {W, P}</vt:lpstr>
      <vt:lpstr>Joint regressor</vt:lpstr>
      <vt:lpstr>Shape parameter training</vt:lpstr>
      <vt:lpstr>Principal component analysis (PCA)</vt:lpstr>
      <vt:lpstr>Application to face</vt:lpstr>
      <vt:lpstr>PowerPoint 프레젠테이션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Global Flow Local Attention</dc:title>
  <dc:creator>DELL</dc:creator>
  <cp:lastModifiedBy>윤영식</cp:lastModifiedBy>
  <cp:revision>409</cp:revision>
  <dcterms:created xsi:type="dcterms:W3CDTF">2020-11-12T06:51:18Z</dcterms:created>
  <dcterms:modified xsi:type="dcterms:W3CDTF">2021-07-18T11:32:54Z</dcterms:modified>
</cp:coreProperties>
</file>