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34" r:id="rId3"/>
    <p:sldId id="307" r:id="rId4"/>
    <p:sldId id="309" r:id="rId5"/>
    <p:sldId id="310" r:id="rId6"/>
    <p:sldId id="336" r:id="rId7"/>
    <p:sldId id="314" r:id="rId8"/>
    <p:sldId id="315" r:id="rId9"/>
    <p:sldId id="316" r:id="rId10"/>
    <p:sldId id="317" r:id="rId11"/>
    <p:sldId id="312" r:id="rId12"/>
    <p:sldId id="313"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3" r:id="rId28"/>
    <p:sldId id="332" r:id="rId29"/>
    <p:sldId id="3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2" autoAdjust="0"/>
    <p:restoredTop sz="75176" autoAdjust="0"/>
  </p:normalViewPr>
  <p:slideViewPr>
    <p:cSldViewPr snapToGrid="0">
      <p:cViewPr varScale="1">
        <p:scale>
          <a:sx n="85" d="100"/>
          <a:sy n="85" d="100"/>
        </p:scale>
        <p:origin x="6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572AB-FA8E-4224-B134-A6A5DC7E9852}"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0AAFA-8D75-41F3-B584-2C0FF949A008}" type="slidenum">
              <a:rPr lang="en-US" smtClean="0"/>
              <a:t>‹#›</a:t>
            </a:fld>
            <a:endParaRPr lang="en-US"/>
          </a:p>
        </p:txBody>
      </p:sp>
    </p:spTree>
    <p:extLst>
      <p:ext uri="{BB962C8B-B14F-4D97-AF65-F5344CB8AC3E}">
        <p14:creationId xmlns:p14="http://schemas.microsoft.com/office/powerpoint/2010/main" val="1720731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인체의 복잡성</a:t>
            </a:r>
            <a:r>
              <a:rPr lang="en-US" altLang="ko-KR" dirty="0"/>
              <a:t>, </a:t>
            </a:r>
            <a:r>
              <a:rPr lang="ko-KR" altLang="en-US" dirty="0"/>
              <a:t>다른 물체 또는 신체에 가려짐</a:t>
            </a:r>
            <a:r>
              <a:rPr lang="en-US" altLang="ko-KR" dirty="0"/>
              <a:t>(</a:t>
            </a:r>
            <a:r>
              <a:rPr lang="ko-KR" altLang="en-US" dirty="0"/>
              <a:t>시점</a:t>
            </a:r>
            <a:r>
              <a:rPr lang="en-US" altLang="ko-KR" dirty="0"/>
              <a:t>), </a:t>
            </a:r>
            <a:r>
              <a:rPr lang="ko-KR" altLang="en-US" dirty="0"/>
              <a:t>옷에 의한 가림</a:t>
            </a:r>
            <a:r>
              <a:rPr lang="en-US" altLang="ko-KR" dirty="0"/>
              <a:t>, </a:t>
            </a:r>
            <a:r>
              <a:rPr lang="ko-KR" altLang="en-US" dirty="0"/>
              <a:t>빛에 의한 어려움 등 때문에 </a:t>
            </a:r>
            <a:r>
              <a:rPr lang="en-US" altLang="ko-KR" dirty="0"/>
              <a:t>2D</a:t>
            </a:r>
            <a:r>
              <a:rPr lang="ko-KR" altLang="en-US" dirty="0"/>
              <a:t>에서 </a:t>
            </a:r>
            <a:r>
              <a:rPr lang="en-US" altLang="ko-KR" dirty="0"/>
              <a:t>3D</a:t>
            </a:r>
            <a:r>
              <a:rPr lang="ko-KR" altLang="en-US" dirty="0"/>
              <a:t>를 추정하는데 어려움이 있다</a:t>
            </a:r>
            <a:r>
              <a:rPr lang="en-US" altLang="ko-KR" dirty="0"/>
              <a:t>.</a:t>
            </a:r>
            <a:endParaRPr lang="en-US" dirty="0"/>
          </a:p>
        </p:txBody>
      </p:sp>
      <p:sp>
        <p:nvSpPr>
          <p:cNvPr id="4" name="Slide Number Placeholder 3"/>
          <p:cNvSpPr>
            <a:spLocks noGrp="1"/>
          </p:cNvSpPr>
          <p:nvPr>
            <p:ph type="sldNum" sz="quarter" idx="5"/>
          </p:nvPr>
        </p:nvSpPr>
        <p:spPr/>
        <p:txBody>
          <a:bodyPr/>
          <a:lstStyle/>
          <a:p>
            <a:fld id="{1760AAFA-8D75-41F3-B584-2C0FF949A008}" type="slidenum">
              <a:rPr lang="en-US" smtClean="0"/>
              <a:t>3</a:t>
            </a:fld>
            <a:endParaRPr lang="en-US"/>
          </a:p>
        </p:txBody>
      </p:sp>
    </p:spTree>
    <p:extLst>
      <p:ext uri="{BB962C8B-B14F-4D97-AF65-F5344CB8AC3E}">
        <p14:creationId xmlns:p14="http://schemas.microsoft.com/office/powerpoint/2010/main" val="112207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 is 0 </a:t>
            </a:r>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14</a:t>
            </a:fld>
            <a:endParaRPr lang="en-US"/>
          </a:p>
        </p:txBody>
      </p:sp>
    </p:spTree>
    <p:extLst>
      <p:ext uri="{BB962C8B-B14F-4D97-AF65-F5344CB8AC3E}">
        <p14:creationId xmlns:p14="http://schemas.microsoft.com/office/powerpoint/2010/main" val="259602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60AAFA-8D75-41F3-B584-2C0FF949A008}" type="slidenum">
              <a:rPr lang="en-US" smtClean="0"/>
              <a:t>18</a:t>
            </a:fld>
            <a:endParaRPr lang="en-US"/>
          </a:p>
        </p:txBody>
      </p:sp>
    </p:spTree>
    <p:extLst>
      <p:ext uri="{BB962C8B-B14F-4D97-AF65-F5344CB8AC3E}">
        <p14:creationId xmlns:p14="http://schemas.microsoft.com/office/powerpoint/2010/main" val="76381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resent study, Deep cut have been successful at estimating 2D human pose.</a:t>
            </a:r>
          </a:p>
          <a:p>
            <a:endParaRPr lang="en-US" altLang="ko-KR" dirty="0"/>
          </a:p>
          <a:p>
            <a:r>
              <a:rPr lang="en-US" altLang="ko-KR" dirty="0"/>
              <a:t>The initial of 3D body model is the rest pose</a:t>
            </a:r>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6</a:t>
            </a:fld>
            <a:endParaRPr lang="en-US"/>
          </a:p>
        </p:txBody>
      </p:sp>
    </p:spTree>
    <p:extLst>
      <p:ext uri="{BB962C8B-B14F-4D97-AF65-F5344CB8AC3E}">
        <p14:creationId xmlns:p14="http://schemas.microsoft.com/office/powerpoint/2010/main" val="207777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7</a:t>
            </a:fld>
            <a:endParaRPr lang="en-US"/>
          </a:p>
        </p:txBody>
      </p:sp>
    </p:spTree>
    <p:extLst>
      <p:ext uri="{BB962C8B-B14F-4D97-AF65-F5344CB8AC3E}">
        <p14:creationId xmlns:p14="http://schemas.microsoft.com/office/powerpoint/2010/main" val="67782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For each joint, using R, we can get the joint position. Using camera parameter K, we can project the 3D model joint into 2D. Comparing with the Deep Cut output, we can calculate the error.</a:t>
            </a:r>
          </a:p>
          <a:p>
            <a:r>
              <a:rPr lang="en-US" altLang="ko-KR" dirty="0"/>
              <a:t>Because the data is noisy, we put it in to the </a:t>
            </a:r>
            <a:r>
              <a:rPr lang="en-US" altLang="ko-KR" dirty="0" err="1"/>
              <a:t>Geman</a:t>
            </a:r>
            <a:r>
              <a:rPr lang="en-US" altLang="ko-KR" dirty="0"/>
              <a:t>-McClure penalty function.</a:t>
            </a:r>
          </a:p>
          <a:p>
            <a:endParaRPr lang="en-US" dirty="0"/>
          </a:p>
          <a:p>
            <a:r>
              <a:rPr lang="en-US" altLang="ko-KR" dirty="0"/>
              <a:t>Then add each joints error with weight. the weight means the reliability of the estimation, it’s from Deep Cut</a:t>
            </a:r>
            <a:endParaRPr lang="en-US" dirty="0"/>
          </a:p>
          <a:p>
            <a:endParaRPr lang="en-US" dirty="0"/>
          </a:p>
          <a:p>
            <a:r>
              <a:rPr lang="en-US" dirty="0" err="1"/>
              <a:t>base_weights</a:t>
            </a:r>
            <a:r>
              <a:rPr lang="en-US" dirty="0"/>
              <a:t> = </a:t>
            </a:r>
            <a:r>
              <a:rPr lang="en-US" dirty="0" err="1"/>
              <a:t>np.array</a:t>
            </a:r>
            <a:r>
              <a:rPr lang="en-US" dirty="0"/>
              <a:t>([1, 1, 1, 1, 1, 1, 1, 1, 1, 1, 1, 1, 1], </a:t>
            </a:r>
            <a:r>
              <a:rPr lang="en-US" dirty="0" err="1"/>
              <a:t>dtype</a:t>
            </a:r>
            <a:r>
              <a:rPr lang="en-US" dirty="0"/>
              <a:t>=np.float64)</a:t>
            </a:r>
          </a:p>
          <a:p>
            <a:endParaRPr lang="en-US" dirty="0"/>
          </a:p>
          <a:p>
            <a:r>
              <a:rPr lang="en-US" dirty="0"/>
              <a:t>weights = </a:t>
            </a:r>
            <a:r>
              <a:rPr lang="en-US" dirty="0" err="1"/>
              <a:t>base_weights</a:t>
            </a:r>
            <a:r>
              <a:rPr lang="en-US" dirty="0"/>
              <a:t> * conf[</a:t>
            </a:r>
            <a:r>
              <a:rPr lang="en-US" dirty="0" err="1"/>
              <a:t>cids</a:t>
            </a:r>
            <a:r>
              <a:rPr lang="en-US" dirty="0"/>
              <a:t>] if conf is not None else </a:t>
            </a:r>
            <a:r>
              <a:rPr lang="en-US" dirty="0" err="1"/>
              <a:t>base_weights</a:t>
            </a:r>
            <a:endParaRPr lang="en-US" dirty="0"/>
          </a:p>
          <a:p>
            <a:endParaRPr lang="en-US" dirty="0"/>
          </a:p>
          <a:p>
            <a:r>
              <a:rPr lang="en-US" altLang="ko-KR" i="1" dirty="0">
                <a:solidFill>
                  <a:srgbClr val="629755"/>
                </a:solidFill>
                <a:effectLst/>
              </a:rPr>
              <a:t>param conf: 14D vector storing the confidence values from the CNN(confidence=reliability of Deep Cut estimate)</a:t>
            </a:r>
            <a:endParaRPr lang="en-US" dirty="0"/>
          </a:p>
        </p:txBody>
      </p:sp>
      <p:sp>
        <p:nvSpPr>
          <p:cNvPr id="4" name="Slide Number Placeholder 3"/>
          <p:cNvSpPr>
            <a:spLocks noGrp="1"/>
          </p:cNvSpPr>
          <p:nvPr>
            <p:ph type="sldNum" sz="quarter" idx="5"/>
          </p:nvPr>
        </p:nvSpPr>
        <p:spPr/>
        <p:txBody>
          <a:bodyPr/>
          <a:lstStyle/>
          <a:p>
            <a:fld id="{1760AAFA-8D75-41F3-B584-2C0FF949A008}" type="slidenum">
              <a:rPr lang="en-US" smtClean="0"/>
              <a:t>8</a:t>
            </a:fld>
            <a:endParaRPr lang="en-US"/>
          </a:p>
        </p:txBody>
      </p:sp>
    </p:spTree>
    <p:extLst>
      <p:ext uri="{BB962C8B-B14F-4D97-AF65-F5344CB8AC3E}">
        <p14:creationId xmlns:p14="http://schemas.microsoft.com/office/powerpoint/2010/main" val="108356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 obj3: joint angles pose prior, defined over a subset of pose parameters:</a:t>
            </a:r>
          </a:p>
          <a:p>
            <a:r>
              <a:rPr lang="en-US" altLang="ko-KR" dirty="0"/>
              <a:t>        # 55: left elbow,  90deg bend at -</a:t>
            </a:r>
            <a:r>
              <a:rPr lang="en-US" altLang="ko-KR" dirty="0" err="1"/>
              <a:t>np.pi</a:t>
            </a:r>
            <a:r>
              <a:rPr lang="en-US" altLang="ko-KR" dirty="0"/>
              <a:t>/2</a:t>
            </a:r>
          </a:p>
          <a:p>
            <a:r>
              <a:rPr lang="en-US" altLang="ko-KR" dirty="0"/>
              <a:t>        # 58: right elbow, 90deg bend at </a:t>
            </a:r>
            <a:r>
              <a:rPr lang="en-US" altLang="ko-KR" dirty="0" err="1"/>
              <a:t>np.pi</a:t>
            </a:r>
            <a:r>
              <a:rPr lang="en-US" altLang="ko-KR" dirty="0"/>
              <a:t>/2</a:t>
            </a:r>
          </a:p>
          <a:p>
            <a:r>
              <a:rPr lang="en-US" altLang="ko-KR" dirty="0"/>
              <a:t>        # 12: left knee,   90deg bend at </a:t>
            </a:r>
            <a:r>
              <a:rPr lang="en-US" altLang="ko-KR" dirty="0" err="1"/>
              <a:t>np.pi</a:t>
            </a:r>
            <a:r>
              <a:rPr lang="en-US" altLang="ko-KR" dirty="0"/>
              <a:t>/2</a:t>
            </a:r>
          </a:p>
          <a:p>
            <a:r>
              <a:rPr lang="en-US" altLang="ko-KR" dirty="0"/>
              <a:t>        # 15: right knee,  90deg bend at </a:t>
            </a:r>
            <a:r>
              <a:rPr lang="en-US" altLang="ko-KR" dirty="0" err="1"/>
              <a:t>np.pi</a:t>
            </a:r>
            <a:r>
              <a:rPr lang="en-US" altLang="ko-KR" dirty="0"/>
              <a:t>/2</a:t>
            </a:r>
          </a:p>
          <a:p>
            <a:r>
              <a:rPr lang="en-US" altLang="ko-KR" dirty="0"/>
              <a:t>        alpha = 10</a:t>
            </a:r>
          </a:p>
          <a:p>
            <a:r>
              <a:rPr lang="en-US" altLang="ko-KR" dirty="0"/>
              <a:t>        </a:t>
            </a:r>
            <a:r>
              <a:rPr lang="en-US" altLang="ko-KR" dirty="0" err="1"/>
              <a:t>my_exp</a:t>
            </a:r>
            <a:r>
              <a:rPr lang="en-US" altLang="ko-KR" dirty="0"/>
              <a:t> = lambda x: alpha * </a:t>
            </a:r>
            <a:r>
              <a:rPr lang="en-US" altLang="ko-KR" dirty="0" err="1"/>
              <a:t>ch.exp</a:t>
            </a:r>
            <a:r>
              <a:rPr lang="en-US" altLang="ko-KR" dirty="0"/>
              <a:t>(x)</a:t>
            </a:r>
          </a:p>
          <a:p>
            <a:r>
              <a:rPr lang="en-US" altLang="ko-KR" dirty="0"/>
              <a:t>        </a:t>
            </a:r>
            <a:r>
              <a:rPr lang="en-US" altLang="ko-KR" dirty="0" err="1"/>
              <a:t>obj_angle</a:t>
            </a:r>
            <a:r>
              <a:rPr lang="en-US" altLang="ko-KR" dirty="0"/>
              <a:t> = lambda w: w * </a:t>
            </a:r>
            <a:r>
              <a:rPr lang="en-US" altLang="ko-KR" dirty="0" err="1"/>
              <a:t>ch.concatenate</a:t>
            </a:r>
            <a:r>
              <a:rPr lang="en-US" altLang="ko-KR" dirty="0"/>
              <a:t>([</a:t>
            </a:r>
            <a:r>
              <a:rPr lang="en-US" altLang="ko-KR" dirty="0" err="1"/>
              <a:t>my_exp</a:t>
            </a:r>
            <a:r>
              <a:rPr lang="en-US" altLang="ko-KR" dirty="0"/>
              <a:t>(</a:t>
            </a:r>
            <a:r>
              <a:rPr lang="en-US" altLang="ko-KR" dirty="0" err="1"/>
              <a:t>sv.pose</a:t>
            </a:r>
            <a:r>
              <a:rPr lang="en-US" altLang="ko-KR" dirty="0"/>
              <a:t>[55]), </a:t>
            </a:r>
            <a:r>
              <a:rPr lang="en-US" altLang="ko-KR" dirty="0" err="1"/>
              <a:t>my_exp</a:t>
            </a:r>
            <a:r>
              <a:rPr lang="en-US" altLang="ko-KR" dirty="0"/>
              <a:t>(-</a:t>
            </a:r>
            <a:r>
              <a:rPr lang="en-US" altLang="ko-KR" dirty="0" err="1"/>
              <a:t>sv.pose</a:t>
            </a:r>
            <a:r>
              <a:rPr lang="en-US" altLang="ko-KR" dirty="0"/>
              <a:t>[</a:t>
            </a:r>
          </a:p>
          <a:p>
            <a:r>
              <a:rPr lang="en-US" altLang="ko-KR" dirty="0"/>
              <a:t>                                                 58]), </a:t>
            </a:r>
            <a:r>
              <a:rPr lang="en-US" altLang="ko-KR" dirty="0" err="1"/>
              <a:t>my_exp</a:t>
            </a:r>
            <a:r>
              <a:rPr lang="en-US" altLang="ko-KR" dirty="0"/>
              <a:t>(-</a:t>
            </a:r>
            <a:r>
              <a:rPr lang="en-US" altLang="ko-KR" dirty="0" err="1"/>
              <a:t>sv.pose</a:t>
            </a:r>
            <a:r>
              <a:rPr lang="en-US" altLang="ko-KR" dirty="0"/>
              <a:t>[12]), </a:t>
            </a:r>
            <a:r>
              <a:rPr lang="en-US" altLang="ko-KR" dirty="0" err="1"/>
              <a:t>my_exp</a:t>
            </a:r>
            <a:r>
              <a:rPr lang="en-US" altLang="ko-KR" dirty="0"/>
              <a:t>(-</a:t>
            </a:r>
            <a:r>
              <a:rPr lang="en-US" altLang="ko-KR" dirty="0" err="1"/>
              <a:t>sv.pose</a:t>
            </a:r>
            <a:r>
              <a:rPr lang="en-US" altLang="ko-KR" dirty="0"/>
              <a:t>[15])])</a:t>
            </a:r>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9</a:t>
            </a:fld>
            <a:endParaRPr lang="en-US"/>
          </a:p>
        </p:txBody>
      </p:sp>
    </p:spTree>
    <p:extLst>
      <p:ext uri="{BB962C8B-B14F-4D97-AF65-F5344CB8AC3E}">
        <p14:creationId xmlns:p14="http://schemas.microsoft.com/office/powerpoint/2010/main" val="197799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From the trained data we can get a mixture of Gaussian </a:t>
            </a:r>
            <a:r>
              <a:rPr lang="en-US" altLang="ko-KR" sz="1800" b="0" i="0" dirty="0">
                <a:solidFill>
                  <a:srgbClr val="000000"/>
                </a:solidFill>
                <a:effectLst/>
                <a:latin typeface="Malgun Gothic" panose="020B0503020000020004" pitchFamily="50" charset="-127"/>
                <a:ea typeface="Malgun Gothic" panose="020B0503020000020004" pitchFamily="50" charset="-127"/>
              </a:rPr>
              <a:t>Probability function for the pose parameter. So, we put the model’s pose parameter each in the Gaussian, and add it, it’s the </a:t>
            </a:r>
            <a:r>
              <a:rPr lang="en-US" altLang="ko-KR" sz="1800" dirty="0"/>
              <a:t>reliability</a:t>
            </a:r>
            <a:r>
              <a:rPr lang="en-US" altLang="ko-KR" sz="1800" b="0" i="0" dirty="0">
                <a:solidFill>
                  <a:srgbClr val="000000"/>
                </a:solidFill>
                <a:effectLst/>
                <a:latin typeface="Malgun Gothic" panose="020B0503020000020004" pitchFamily="50" charset="-127"/>
                <a:ea typeface="Malgun Gothic" panose="020B0503020000020004" pitchFamily="50" charset="-127"/>
              </a:rPr>
              <a:t>. Using the –log function we can get the penalty. And for the compute time, we can approximate the summation as max.  </a:t>
            </a:r>
          </a:p>
          <a:p>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10</a:t>
            </a:fld>
            <a:endParaRPr lang="en-US"/>
          </a:p>
        </p:txBody>
      </p:sp>
    </p:spTree>
    <p:extLst>
      <p:ext uri="{BB962C8B-B14F-4D97-AF65-F5344CB8AC3E}">
        <p14:creationId xmlns:p14="http://schemas.microsoft.com/office/powerpoint/2010/main" val="118271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reduce the interpenetration running time, we approximate the body into the capsule. </a:t>
            </a:r>
          </a:p>
          <a:p>
            <a:endParaRPr lang="en-US" altLang="ko-KR" dirty="0"/>
          </a:p>
          <a:p>
            <a:r>
              <a:rPr lang="en-US" altLang="ko-KR" dirty="0"/>
              <a:t>Interpenetration is a term for preventing penetration. </a:t>
            </a:r>
          </a:p>
          <a:p>
            <a:endParaRPr lang="en-US" altLang="ko-KR" dirty="0"/>
          </a:p>
          <a:p>
            <a:r>
              <a:rPr lang="en-US" altLang="ko-KR" dirty="0"/>
              <a:t>Model shape parameter=(training)&gt;capsule parameter(axis length and radius)</a:t>
            </a:r>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11</a:t>
            </a:fld>
            <a:endParaRPr lang="en-US"/>
          </a:p>
        </p:txBody>
      </p:sp>
    </p:spTree>
    <p:extLst>
      <p:ext uri="{BB962C8B-B14F-4D97-AF65-F5344CB8AC3E}">
        <p14:creationId xmlns:p14="http://schemas.microsoft.com/office/powerpoint/2010/main" val="95263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From 3D body model we can get the beta, we put it in the regressor and get the output(capsule parameter). Using the output, we can build the capsule. Calculating the error between the 20 corresponding mesh and capsule. We can update(optimize) the weight of regressor.  </a:t>
            </a:r>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12</a:t>
            </a:fld>
            <a:endParaRPr lang="en-US"/>
          </a:p>
        </p:txBody>
      </p:sp>
    </p:spTree>
    <p:extLst>
      <p:ext uri="{BB962C8B-B14F-4D97-AF65-F5344CB8AC3E}">
        <p14:creationId xmlns:p14="http://schemas.microsoft.com/office/powerpoint/2010/main" val="100252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760AAFA-8D75-41F3-B584-2C0FF949A008}" type="slidenum">
              <a:rPr lang="en-US" smtClean="0"/>
              <a:t>13</a:t>
            </a:fld>
            <a:endParaRPr lang="en-US"/>
          </a:p>
        </p:txBody>
      </p:sp>
    </p:spTree>
    <p:extLst>
      <p:ext uri="{BB962C8B-B14F-4D97-AF65-F5344CB8AC3E}">
        <p14:creationId xmlns:p14="http://schemas.microsoft.com/office/powerpoint/2010/main" val="319505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BE10-2EF4-4FE1-B5CD-5084C7D66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BBB736-DBE1-4C12-A3D5-3A3BD35AF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AE8AF7-9A24-4480-89D4-835E94675655}"/>
              </a:ext>
            </a:extLst>
          </p:cNvPr>
          <p:cNvSpPr>
            <a:spLocks noGrp="1"/>
          </p:cNvSpPr>
          <p:nvPr>
            <p:ph type="dt" sz="half" idx="10"/>
          </p:nvPr>
        </p:nvSpPr>
        <p:spPr/>
        <p:txBody>
          <a:bodyPr/>
          <a:lstStyle/>
          <a:p>
            <a:fld id="{66185215-F941-4768-AA20-F83B552299D4}" type="datetime1">
              <a:rPr lang="en-US" smtClean="0"/>
              <a:t>7/13/2021</a:t>
            </a:fld>
            <a:endParaRPr lang="en-US"/>
          </a:p>
        </p:txBody>
      </p:sp>
      <p:sp>
        <p:nvSpPr>
          <p:cNvPr id="5" name="Footer Placeholder 4">
            <a:extLst>
              <a:ext uri="{FF2B5EF4-FFF2-40B4-BE49-F238E27FC236}">
                <a16:creationId xmlns:a16="http://schemas.microsoft.com/office/drawing/2014/main" id="{3263A448-A99E-4BCD-B8E7-69E43586E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1A010-1032-4AC7-8ED1-47CCF137D05B}"/>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255492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E09C-7722-477A-9A25-22E1C4A8D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7EF490-F965-43A2-928F-29E8D2D3A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F0100-31A6-4EB2-A2AA-673B7C0E5429}"/>
              </a:ext>
            </a:extLst>
          </p:cNvPr>
          <p:cNvSpPr>
            <a:spLocks noGrp="1"/>
          </p:cNvSpPr>
          <p:nvPr>
            <p:ph type="dt" sz="half" idx="10"/>
          </p:nvPr>
        </p:nvSpPr>
        <p:spPr/>
        <p:txBody>
          <a:bodyPr/>
          <a:lstStyle/>
          <a:p>
            <a:fld id="{DE68EB41-D0A9-491F-AAD2-BC5B7A07E7AE}" type="datetime1">
              <a:rPr lang="en-US" smtClean="0"/>
              <a:t>7/13/2021</a:t>
            </a:fld>
            <a:endParaRPr lang="en-US"/>
          </a:p>
        </p:txBody>
      </p:sp>
      <p:sp>
        <p:nvSpPr>
          <p:cNvPr id="5" name="Footer Placeholder 4">
            <a:extLst>
              <a:ext uri="{FF2B5EF4-FFF2-40B4-BE49-F238E27FC236}">
                <a16:creationId xmlns:a16="http://schemas.microsoft.com/office/drawing/2014/main" id="{5FEC6395-8F53-4075-ACDC-4A0ABAAC8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83C72-9050-44F3-ADA2-ABF11A39E10A}"/>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29294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23721-9317-4550-B1FC-BAEFA62EFA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24B706-EAE3-4D69-99B6-46CBDD8296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06255-A149-49E7-81BC-D7B4B1A0B112}"/>
              </a:ext>
            </a:extLst>
          </p:cNvPr>
          <p:cNvSpPr>
            <a:spLocks noGrp="1"/>
          </p:cNvSpPr>
          <p:nvPr>
            <p:ph type="dt" sz="half" idx="10"/>
          </p:nvPr>
        </p:nvSpPr>
        <p:spPr/>
        <p:txBody>
          <a:bodyPr/>
          <a:lstStyle/>
          <a:p>
            <a:fld id="{0D598C38-30E0-431C-8782-3B87A707E153}" type="datetime1">
              <a:rPr lang="en-US" smtClean="0"/>
              <a:t>7/13/2021</a:t>
            </a:fld>
            <a:endParaRPr lang="en-US"/>
          </a:p>
        </p:txBody>
      </p:sp>
      <p:sp>
        <p:nvSpPr>
          <p:cNvPr id="5" name="Footer Placeholder 4">
            <a:extLst>
              <a:ext uri="{FF2B5EF4-FFF2-40B4-BE49-F238E27FC236}">
                <a16:creationId xmlns:a16="http://schemas.microsoft.com/office/drawing/2014/main" id="{6DC2C7F0-7D6D-4C49-BFA9-095E25443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415F6-C58B-48FC-8CA0-1BA2B6DFD1F7}"/>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34553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09D7-17F7-4D7C-BF9A-9C74211ED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1E27C-480A-4F11-8857-0E9ABAAF2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9C251-D8A3-48F0-BEF5-6CF3C0E9EB8B}"/>
              </a:ext>
            </a:extLst>
          </p:cNvPr>
          <p:cNvSpPr>
            <a:spLocks noGrp="1"/>
          </p:cNvSpPr>
          <p:nvPr>
            <p:ph type="dt" sz="half" idx="10"/>
          </p:nvPr>
        </p:nvSpPr>
        <p:spPr/>
        <p:txBody>
          <a:bodyPr/>
          <a:lstStyle/>
          <a:p>
            <a:fld id="{B9C06282-82AA-49C3-B9A3-ADEAAC9B4862}" type="datetime1">
              <a:rPr lang="en-US" smtClean="0"/>
              <a:t>7/13/2021</a:t>
            </a:fld>
            <a:endParaRPr lang="en-US"/>
          </a:p>
        </p:txBody>
      </p:sp>
      <p:sp>
        <p:nvSpPr>
          <p:cNvPr id="5" name="Footer Placeholder 4">
            <a:extLst>
              <a:ext uri="{FF2B5EF4-FFF2-40B4-BE49-F238E27FC236}">
                <a16:creationId xmlns:a16="http://schemas.microsoft.com/office/drawing/2014/main" id="{6859288D-52AD-44D8-9EB5-CDA41A96C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6371-25C8-4959-8DB6-C75A25161C33}"/>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33032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FADF-56CD-4D23-BF97-611559041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CCB516-A05F-4E6D-BA67-27E789071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AD1FD-E120-42E4-91CC-EBAC50DAE3C8}"/>
              </a:ext>
            </a:extLst>
          </p:cNvPr>
          <p:cNvSpPr>
            <a:spLocks noGrp="1"/>
          </p:cNvSpPr>
          <p:nvPr>
            <p:ph type="dt" sz="half" idx="10"/>
          </p:nvPr>
        </p:nvSpPr>
        <p:spPr/>
        <p:txBody>
          <a:bodyPr/>
          <a:lstStyle/>
          <a:p>
            <a:fld id="{AFBCAD9C-2748-4C7D-B22C-23CCB534DEBD}" type="datetime1">
              <a:rPr lang="en-US" smtClean="0"/>
              <a:t>7/13/2021</a:t>
            </a:fld>
            <a:endParaRPr lang="en-US"/>
          </a:p>
        </p:txBody>
      </p:sp>
      <p:sp>
        <p:nvSpPr>
          <p:cNvPr id="5" name="Footer Placeholder 4">
            <a:extLst>
              <a:ext uri="{FF2B5EF4-FFF2-40B4-BE49-F238E27FC236}">
                <a16:creationId xmlns:a16="http://schemas.microsoft.com/office/drawing/2014/main" id="{50DA1653-D1B5-446D-AE4D-C70580E9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B0A56-8084-4C76-906D-69BF66DD9D1C}"/>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255122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7D7E-1157-46A4-9130-126BA6B64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4F605-49EE-4C13-ACB1-8DEA58D44D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DB73AD-29DC-45D0-9AE3-155634C20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236C51-4E55-4DF0-A9C7-F9CDD30B12F8}"/>
              </a:ext>
            </a:extLst>
          </p:cNvPr>
          <p:cNvSpPr>
            <a:spLocks noGrp="1"/>
          </p:cNvSpPr>
          <p:nvPr>
            <p:ph type="dt" sz="half" idx="10"/>
          </p:nvPr>
        </p:nvSpPr>
        <p:spPr/>
        <p:txBody>
          <a:bodyPr/>
          <a:lstStyle/>
          <a:p>
            <a:fld id="{850A3150-C9CD-447E-A49F-E81010473495}" type="datetime1">
              <a:rPr lang="en-US" smtClean="0"/>
              <a:t>7/13/2021</a:t>
            </a:fld>
            <a:endParaRPr lang="en-US"/>
          </a:p>
        </p:txBody>
      </p:sp>
      <p:sp>
        <p:nvSpPr>
          <p:cNvPr id="6" name="Footer Placeholder 5">
            <a:extLst>
              <a:ext uri="{FF2B5EF4-FFF2-40B4-BE49-F238E27FC236}">
                <a16:creationId xmlns:a16="http://schemas.microsoft.com/office/drawing/2014/main" id="{20A719D1-06A7-458F-87A4-B4F46A3DA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341C0-B8C1-4E2C-B399-8AAFDCFF79B4}"/>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284854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2F92-1448-40BC-97DB-DEEAB99965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F0803-3146-4562-A07F-D33311627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967E6-037C-475B-9341-D566CFC6BC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A51330-388E-4378-854D-241BED4FB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0C427-6D9F-4F15-803A-84E0A6DBDE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C45466-3EA1-484C-8A0F-E19E985E29F8}"/>
              </a:ext>
            </a:extLst>
          </p:cNvPr>
          <p:cNvSpPr>
            <a:spLocks noGrp="1"/>
          </p:cNvSpPr>
          <p:nvPr>
            <p:ph type="dt" sz="half" idx="10"/>
          </p:nvPr>
        </p:nvSpPr>
        <p:spPr/>
        <p:txBody>
          <a:bodyPr/>
          <a:lstStyle/>
          <a:p>
            <a:fld id="{91607316-CBA2-4FA0-9CBE-9666507C9F77}" type="datetime1">
              <a:rPr lang="en-US" smtClean="0"/>
              <a:t>7/13/2021</a:t>
            </a:fld>
            <a:endParaRPr lang="en-US"/>
          </a:p>
        </p:txBody>
      </p:sp>
      <p:sp>
        <p:nvSpPr>
          <p:cNvPr id="8" name="Footer Placeholder 7">
            <a:extLst>
              <a:ext uri="{FF2B5EF4-FFF2-40B4-BE49-F238E27FC236}">
                <a16:creationId xmlns:a16="http://schemas.microsoft.com/office/drawing/2014/main" id="{31CE1A52-F02C-4BDC-A6C4-316519A05A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93C5B7-26DE-46BD-9389-C57B75E3E447}"/>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380873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A595-1E45-4AC1-A8FB-95C7957FE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3129C-BAB9-4804-A64D-57A5992B5C20}"/>
              </a:ext>
            </a:extLst>
          </p:cNvPr>
          <p:cNvSpPr>
            <a:spLocks noGrp="1"/>
          </p:cNvSpPr>
          <p:nvPr>
            <p:ph type="dt" sz="half" idx="10"/>
          </p:nvPr>
        </p:nvSpPr>
        <p:spPr/>
        <p:txBody>
          <a:bodyPr/>
          <a:lstStyle/>
          <a:p>
            <a:fld id="{5B9C7AF3-0A9B-48FA-B63B-4172B209E41A}" type="datetime1">
              <a:rPr lang="en-US" smtClean="0"/>
              <a:t>7/13/2021</a:t>
            </a:fld>
            <a:endParaRPr lang="en-US"/>
          </a:p>
        </p:txBody>
      </p:sp>
      <p:sp>
        <p:nvSpPr>
          <p:cNvPr id="4" name="Footer Placeholder 3">
            <a:extLst>
              <a:ext uri="{FF2B5EF4-FFF2-40B4-BE49-F238E27FC236}">
                <a16:creationId xmlns:a16="http://schemas.microsoft.com/office/drawing/2014/main" id="{D23AB962-250F-488E-B951-62397FFBA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2C511-8E3A-483F-9FB9-4CE73C2CCFFC}"/>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213910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1771B-D962-486E-9E02-B01BC6414FC9}"/>
              </a:ext>
            </a:extLst>
          </p:cNvPr>
          <p:cNvSpPr>
            <a:spLocks noGrp="1"/>
          </p:cNvSpPr>
          <p:nvPr>
            <p:ph type="dt" sz="half" idx="10"/>
          </p:nvPr>
        </p:nvSpPr>
        <p:spPr/>
        <p:txBody>
          <a:bodyPr/>
          <a:lstStyle/>
          <a:p>
            <a:fld id="{B51B7ED6-E320-4C74-A471-BB9344EDDCAF}" type="datetime1">
              <a:rPr lang="en-US" smtClean="0"/>
              <a:t>7/13/2021</a:t>
            </a:fld>
            <a:endParaRPr lang="en-US"/>
          </a:p>
        </p:txBody>
      </p:sp>
      <p:sp>
        <p:nvSpPr>
          <p:cNvPr id="3" name="Footer Placeholder 2">
            <a:extLst>
              <a:ext uri="{FF2B5EF4-FFF2-40B4-BE49-F238E27FC236}">
                <a16:creationId xmlns:a16="http://schemas.microsoft.com/office/drawing/2014/main" id="{C3D9BD79-BC1E-4CA7-BBC2-323862D50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2EF684-1D08-45ED-892A-B2DA6AF62B0A}"/>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403993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076B-3293-47A1-973B-03808FB74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A8FEC-D70D-440A-BCDD-F3D4FFB66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E96901-4274-44C2-B6A3-715564E5C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47121-F46A-4B51-8556-99158EB847EE}"/>
              </a:ext>
            </a:extLst>
          </p:cNvPr>
          <p:cNvSpPr>
            <a:spLocks noGrp="1"/>
          </p:cNvSpPr>
          <p:nvPr>
            <p:ph type="dt" sz="half" idx="10"/>
          </p:nvPr>
        </p:nvSpPr>
        <p:spPr/>
        <p:txBody>
          <a:bodyPr/>
          <a:lstStyle/>
          <a:p>
            <a:fld id="{38FAD040-87BB-4BB1-971F-02861EE28B41}" type="datetime1">
              <a:rPr lang="en-US" smtClean="0"/>
              <a:t>7/13/2021</a:t>
            </a:fld>
            <a:endParaRPr lang="en-US"/>
          </a:p>
        </p:txBody>
      </p:sp>
      <p:sp>
        <p:nvSpPr>
          <p:cNvPr id="6" name="Footer Placeholder 5">
            <a:extLst>
              <a:ext uri="{FF2B5EF4-FFF2-40B4-BE49-F238E27FC236}">
                <a16:creationId xmlns:a16="http://schemas.microsoft.com/office/drawing/2014/main" id="{E713647F-7B2B-47A8-907D-AFF7160FA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6302E-2B55-4E3D-9086-0EC12F2F8321}"/>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91764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696-25B3-4644-AB44-0F54037A4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B47DED-872A-45A1-A466-D3B3163B0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7850F4-1927-47E5-BBE5-ED19C3A30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B32D7-8219-43D7-8A5C-E48CF46A6082}"/>
              </a:ext>
            </a:extLst>
          </p:cNvPr>
          <p:cNvSpPr>
            <a:spLocks noGrp="1"/>
          </p:cNvSpPr>
          <p:nvPr>
            <p:ph type="dt" sz="half" idx="10"/>
          </p:nvPr>
        </p:nvSpPr>
        <p:spPr/>
        <p:txBody>
          <a:bodyPr/>
          <a:lstStyle/>
          <a:p>
            <a:fld id="{12BC61C0-E400-4798-AE68-7D3ECACAA493}" type="datetime1">
              <a:rPr lang="en-US" smtClean="0"/>
              <a:t>7/13/2021</a:t>
            </a:fld>
            <a:endParaRPr lang="en-US"/>
          </a:p>
        </p:txBody>
      </p:sp>
      <p:sp>
        <p:nvSpPr>
          <p:cNvPr id="6" name="Footer Placeholder 5">
            <a:extLst>
              <a:ext uri="{FF2B5EF4-FFF2-40B4-BE49-F238E27FC236}">
                <a16:creationId xmlns:a16="http://schemas.microsoft.com/office/drawing/2014/main" id="{EF96C008-045B-4F9A-AD16-9621FB4BC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9662B-D39A-4A39-A861-C3B6AD04D6AB}"/>
              </a:ext>
            </a:extLst>
          </p:cNvPr>
          <p:cNvSpPr>
            <a:spLocks noGrp="1"/>
          </p:cNvSpPr>
          <p:nvPr>
            <p:ph type="sldNum" sz="quarter" idx="12"/>
          </p:nvPr>
        </p:nvSpPr>
        <p:spPr/>
        <p:txBody>
          <a:bodyPr/>
          <a:lstStyle/>
          <a:p>
            <a:fld id="{65DFE54B-0D6F-4798-A733-40155BDAB334}" type="slidenum">
              <a:rPr lang="en-US" smtClean="0"/>
              <a:t>‹#›</a:t>
            </a:fld>
            <a:endParaRPr lang="en-US"/>
          </a:p>
        </p:txBody>
      </p:sp>
    </p:spTree>
    <p:extLst>
      <p:ext uri="{BB962C8B-B14F-4D97-AF65-F5344CB8AC3E}">
        <p14:creationId xmlns:p14="http://schemas.microsoft.com/office/powerpoint/2010/main" val="273079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20433-4DE3-4145-B3D1-D8A4D0D604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0DBAF6-836E-4009-95C6-CAF9527E6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F8EF8-EF60-40C6-B6AE-CC68FF9FF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DCEFB-0752-4350-8028-4032F39ADF1D}" type="datetime1">
              <a:rPr lang="en-US" smtClean="0"/>
              <a:t>7/13/2021</a:t>
            </a:fld>
            <a:endParaRPr lang="en-US"/>
          </a:p>
        </p:txBody>
      </p:sp>
      <p:sp>
        <p:nvSpPr>
          <p:cNvPr id="5" name="Footer Placeholder 4">
            <a:extLst>
              <a:ext uri="{FF2B5EF4-FFF2-40B4-BE49-F238E27FC236}">
                <a16:creationId xmlns:a16="http://schemas.microsoft.com/office/drawing/2014/main" id="{8284FFDD-80BD-4766-B1DC-9804EF8BA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2DA053-1281-4F2F-ACF4-63B396D5D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FE54B-0D6F-4798-A733-40155BDAB334}" type="slidenum">
              <a:rPr lang="en-US" smtClean="0"/>
              <a:t>‹#›</a:t>
            </a:fld>
            <a:endParaRPr lang="en-US"/>
          </a:p>
        </p:txBody>
      </p:sp>
    </p:spTree>
    <p:extLst>
      <p:ext uri="{BB962C8B-B14F-4D97-AF65-F5344CB8AC3E}">
        <p14:creationId xmlns:p14="http://schemas.microsoft.com/office/powerpoint/2010/main" val="3556465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iles.is.tue.mpg.de/black/papers/BogoECCV2016.pdf" TargetMode="External"/><Relationship Id="rId2" Type="http://schemas.openxmlformats.org/officeDocument/2006/relationships/hyperlink" Target="https://smplify.is.tuebingen.mpg.de/index.html" TargetMode="External"/><Relationship Id="rId1" Type="http://schemas.openxmlformats.org/officeDocument/2006/relationships/slideLayout" Target="../slideLayouts/slideLayout2.xml"/><Relationship Id="rId4" Type="http://schemas.openxmlformats.org/officeDocument/2006/relationships/hyperlink" Target="https://youtu.be/OgX49T2Cqdo"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smpl-x.is.tue.mpg.de/" TargetMode="External"/><Relationship Id="rId2" Type="http://schemas.openxmlformats.org/officeDocument/2006/relationships/hyperlink" Target="https://github.com/vchoutas/smplify-x" TargetMode="External"/><Relationship Id="rId1" Type="http://schemas.openxmlformats.org/officeDocument/2006/relationships/slideLayout" Target="../slideLayouts/slideLayout2.xml"/><Relationship Id="rId4" Type="http://schemas.openxmlformats.org/officeDocument/2006/relationships/hyperlink" Target="https://ps.is.tuebingen.mpg.de/uploads_file/attachment/attachment/497/SMPL-X.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www.youtube.com/watch?v=BmNKbnF69eY&amp;ab_channel=JonBarr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A7F-BF1C-496E-89FF-E599562F2CCB}"/>
              </a:ext>
            </a:extLst>
          </p:cNvPr>
          <p:cNvSpPr>
            <a:spLocks noGrp="1"/>
          </p:cNvSpPr>
          <p:nvPr>
            <p:ph type="ctrTitle"/>
          </p:nvPr>
        </p:nvSpPr>
        <p:spPr/>
        <p:txBody>
          <a:bodyPr>
            <a:noAutofit/>
          </a:bodyPr>
          <a:lstStyle/>
          <a:p>
            <a:r>
              <a:rPr lang="en-US" sz="4800" dirty="0">
                <a:latin typeface="Arial" panose="020B0604020202020204" pitchFamily="34" charset="0"/>
              </a:rPr>
              <a:t>11. Keep it SMPL Automatic Estimation of 3D Human Pose and Shape from a Single Image</a:t>
            </a:r>
            <a:endParaRPr lang="en-US" sz="4800" dirty="0"/>
          </a:p>
        </p:txBody>
      </p:sp>
      <p:sp>
        <p:nvSpPr>
          <p:cNvPr id="3" name="Subtitle 2">
            <a:extLst>
              <a:ext uri="{FF2B5EF4-FFF2-40B4-BE49-F238E27FC236}">
                <a16:creationId xmlns:a16="http://schemas.microsoft.com/office/drawing/2014/main" id="{219A25EB-D683-449F-B45C-AB3E36F9198E}"/>
              </a:ext>
            </a:extLst>
          </p:cNvPr>
          <p:cNvSpPr>
            <a:spLocks noGrp="1"/>
          </p:cNvSpPr>
          <p:nvPr>
            <p:ph type="subTitle" idx="1"/>
          </p:nvPr>
        </p:nvSpPr>
        <p:spPr/>
        <p:txBody>
          <a:bodyPr/>
          <a:lstStyle/>
          <a:p>
            <a:r>
              <a:rPr lang="en-US" dirty="0"/>
              <a:t>Thai Thanh Tuan, Young </a:t>
            </a:r>
            <a:r>
              <a:rPr lang="en-US" dirty="0" err="1"/>
              <a:t>sik</a:t>
            </a:r>
            <a:r>
              <a:rPr lang="en-US"/>
              <a:t> Yun</a:t>
            </a:r>
            <a:endParaRPr lang="en-US" dirty="0"/>
          </a:p>
          <a:p>
            <a:r>
              <a:rPr lang="en-US" dirty="0"/>
              <a:t>Create: 13</a:t>
            </a:r>
            <a:r>
              <a:rPr lang="en-US" baseline="30000" dirty="0"/>
              <a:t>th</a:t>
            </a:r>
            <a:r>
              <a:rPr lang="en-US" dirty="0"/>
              <a:t>  July 2021</a:t>
            </a:r>
          </a:p>
        </p:txBody>
      </p:sp>
      <p:sp>
        <p:nvSpPr>
          <p:cNvPr id="4" name="Slide Number Placeholder 3">
            <a:extLst>
              <a:ext uri="{FF2B5EF4-FFF2-40B4-BE49-F238E27FC236}">
                <a16:creationId xmlns:a16="http://schemas.microsoft.com/office/drawing/2014/main" id="{04799505-C99A-4601-90FB-72EC42E170D2}"/>
              </a:ext>
            </a:extLst>
          </p:cNvPr>
          <p:cNvSpPr>
            <a:spLocks noGrp="1"/>
          </p:cNvSpPr>
          <p:nvPr>
            <p:ph type="sldNum" sz="quarter" idx="12"/>
          </p:nvPr>
        </p:nvSpPr>
        <p:spPr/>
        <p:txBody>
          <a:bodyPr/>
          <a:lstStyle/>
          <a:p>
            <a:fld id="{65DFE54B-0D6F-4798-A733-40155BDAB334}" type="slidenum">
              <a:rPr lang="en-US" smtClean="0"/>
              <a:t>1</a:t>
            </a:fld>
            <a:endParaRPr lang="en-US"/>
          </a:p>
        </p:txBody>
      </p:sp>
      <p:pic>
        <p:nvPicPr>
          <p:cNvPr id="6" name="Picture 5">
            <a:extLst>
              <a:ext uri="{FF2B5EF4-FFF2-40B4-BE49-F238E27FC236}">
                <a16:creationId xmlns:a16="http://schemas.microsoft.com/office/drawing/2014/main" id="{A1DABC4A-1D99-47E7-963A-C470F39FCE26}"/>
              </a:ext>
            </a:extLst>
          </p:cNvPr>
          <p:cNvPicPr>
            <a:picLocks noChangeAspect="1"/>
          </p:cNvPicPr>
          <p:nvPr/>
        </p:nvPicPr>
        <p:blipFill>
          <a:blip r:embed="rId2"/>
          <a:stretch>
            <a:fillRect/>
          </a:stretch>
        </p:blipFill>
        <p:spPr>
          <a:xfrm>
            <a:off x="3807618" y="4692650"/>
            <a:ext cx="4576763" cy="2028825"/>
          </a:xfrm>
          <a:prstGeom prst="rect">
            <a:avLst/>
          </a:prstGeom>
        </p:spPr>
      </p:pic>
    </p:spTree>
    <p:extLst>
      <p:ext uri="{BB962C8B-B14F-4D97-AF65-F5344CB8AC3E}">
        <p14:creationId xmlns:p14="http://schemas.microsoft.com/office/powerpoint/2010/main" val="13050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FF3763-6441-4B11-BD54-4A2A5935BAC3}"/>
              </a:ext>
            </a:extLst>
          </p:cNvPr>
          <p:cNvSpPr/>
          <p:nvPr/>
        </p:nvSpPr>
        <p:spPr>
          <a:xfrm>
            <a:off x="2551842" y="2697270"/>
            <a:ext cx="1597342" cy="90074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million poses</a:t>
            </a:r>
          </a:p>
          <a:p>
            <a:pPr algn="ctr"/>
            <a:r>
              <a:rPr lang="en-US" dirty="0"/>
              <a:t>Of 100 subjects</a:t>
            </a:r>
          </a:p>
        </p:txBody>
      </p:sp>
      <p:sp>
        <p:nvSpPr>
          <p:cNvPr id="11" name="Rectangle 10">
            <a:extLst>
              <a:ext uri="{FF2B5EF4-FFF2-40B4-BE49-F238E27FC236}">
                <a16:creationId xmlns:a16="http://schemas.microsoft.com/office/drawing/2014/main" id="{519FF7BC-AB7A-4C1A-A72E-DD03304A76CE}"/>
              </a:ext>
            </a:extLst>
          </p:cNvPr>
          <p:cNvSpPr/>
          <p:nvPr/>
        </p:nvSpPr>
        <p:spPr>
          <a:xfrm>
            <a:off x="671649" y="2515381"/>
            <a:ext cx="1474124" cy="90074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CMU marker data</a:t>
            </a:r>
          </a:p>
        </p:txBody>
      </p:sp>
      <p:sp>
        <p:nvSpPr>
          <p:cNvPr id="2" name="Title 1">
            <a:extLst>
              <a:ext uri="{FF2B5EF4-FFF2-40B4-BE49-F238E27FC236}">
                <a16:creationId xmlns:a16="http://schemas.microsoft.com/office/drawing/2014/main" id="{1F5EDC31-3B28-45D4-8F91-9BE558548F1F}"/>
              </a:ext>
            </a:extLst>
          </p:cNvPr>
          <p:cNvSpPr>
            <a:spLocks noGrp="1"/>
          </p:cNvSpPr>
          <p:nvPr>
            <p:ph type="title"/>
          </p:nvPr>
        </p:nvSpPr>
        <p:spPr/>
        <p:txBody>
          <a:bodyPr/>
          <a:lstStyle/>
          <a:p>
            <a:r>
              <a:rPr lang="en-US" dirty="0"/>
              <a:t>3D pose prior</a:t>
            </a:r>
          </a:p>
        </p:txBody>
      </p:sp>
      <p:sp>
        <p:nvSpPr>
          <p:cNvPr id="4" name="Slide Number Placeholder 3">
            <a:extLst>
              <a:ext uri="{FF2B5EF4-FFF2-40B4-BE49-F238E27FC236}">
                <a16:creationId xmlns:a16="http://schemas.microsoft.com/office/drawing/2014/main" id="{3724374E-E1CE-47E4-AFB5-8502A5374FC5}"/>
              </a:ext>
            </a:extLst>
          </p:cNvPr>
          <p:cNvSpPr>
            <a:spLocks noGrp="1"/>
          </p:cNvSpPr>
          <p:nvPr>
            <p:ph type="sldNum" sz="quarter" idx="12"/>
          </p:nvPr>
        </p:nvSpPr>
        <p:spPr>
          <a:xfrm>
            <a:off x="9448800" y="6551583"/>
            <a:ext cx="2743200" cy="365125"/>
          </a:xfrm>
        </p:spPr>
        <p:txBody>
          <a:bodyPr/>
          <a:lstStyle/>
          <a:p>
            <a:fld id="{65DFE54B-0D6F-4798-A733-40155BDAB334}" type="slidenum">
              <a:rPr lang="en-US" smtClean="0"/>
              <a:t>10</a:t>
            </a:fld>
            <a:endParaRPr lang="en-US" dirty="0"/>
          </a:p>
        </p:txBody>
      </p:sp>
      <p:pic>
        <p:nvPicPr>
          <p:cNvPr id="6" name="Picture 5">
            <a:extLst>
              <a:ext uri="{FF2B5EF4-FFF2-40B4-BE49-F238E27FC236}">
                <a16:creationId xmlns:a16="http://schemas.microsoft.com/office/drawing/2014/main" id="{AE4B52E4-0809-4B02-A0DF-01A5E08204F8}"/>
              </a:ext>
            </a:extLst>
          </p:cNvPr>
          <p:cNvPicPr>
            <a:picLocks noChangeAspect="1"/>
          </p:cNvPicPr>
          <p:nvPr/>
        </p:nvPicPr>
        <p:blipFill>
          <a:blip r:embed="rId3"/>
          <a:stretch>
            <a:fillRect/>
          </a:stretch>
        </p:blipFill>
        <p:spPr>
          <a:xfrm>
            <a:off x="4029075" y="123925"/>
            <a:ext cx="8162925" cy="1114425"/>
          </a:xfrm>
          <a:prstGeom prst="rect">
            <a:avLst/>
          </a:prstGeom>
        </p:spPr>
      </p:pic>
      <p:sp>
        <p:nvSpPr>
          <p:cNvPr id="7" name="Rectangle 6">
            <a:extLst>
              <a:ext uri="{FF2B5EF4-FFF2-40B4-BE49-F238E27FC236}">
                <a16:creationId xmlns:a16="http://schemas.microsoft.com/office/drawing/2014/main" id="{B8581830-0AB7-4D07-A4CC-DC08A4E8DC25}"/>
              </a:ext>
            </a:extLst>
          </p:cNvPr>
          <p:cNvSpPr/>
          <p:nvPr/>
        </p:nvSpPr>
        <p:spPr>
          <a:xfrm>
            <a:off x="4799303" y="3191531"/>
            <a:ext cx="1246909" cy="189530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Fitting a mixture of Gaussians</a:t>
            </a:r>
          </a:p>
        </p:txBody>
      </p:sp>
      <p:sp>
        <p:nvSpPr>
          <p:cNvPr id="8" name="Rectangle 7">
            <a:extLst>
              <a:ext uri="{FF2B5EF4-FFF2-40B4-BE49-F238E27FC236}">
                <a16:creationId xmlns:a16="http://schemas.microsoft.com/office/drawing/2014/main" id="{91144EE8-F94F-47E8-9227-82E69A9B3EE6}"/>
              </a:ext>
            </a:extLst>
          </p:cNvPr>
          <p:cNvSpPr/>
          <p:nvPr/>
        </p:nvSpPr>
        <p:spPr>
          <a:xfrm>
            <a:off x="759168" y="3207579"/>
            <a:ext cx="1246909" cy="189530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CMU dataset</a:t>
            </a:r>
          </a:p>
        </p:txBody>
      </p:sp>
      <p:sp>
        <p:nvSpPr>
          <p:cNvPr id="9" name="Rectangle 8">
            <a:extLst>
              <a:ext uri="{FF2B5EF4-FFF2-40B4-BE49-F238E27FC236}">
                <a16:creationId xmlns:a16="http://schemas.microsoft.com/office/drawing/2014/main" id="{36F1AFE4-1594-4F5F-BE8E-A59E5FCB7DC0}"/>
              </a:ext>
            </a:extLst>
          </p:cNvPr>
          <p:cNvSpPr/>
          <p:nvPr/>
        </p:nvSpPr>
        <p:spPr>
          <a:xfrm>
            <a:off x="2719167" y="3598017"/>
            <a:ext cx="1246909" cy="111442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Fitting SMPL using </a:t>
            </a:r>
            <a:r>
              <a:rPr lang="en-US" dirty="0" err="1"/>
              <a:t>MoSh</a:t>
            </a:r>
            <a:r>
              <a:rPr lang="en-US" dirty="0"/>
              <a:t>[29]</a:t>
            </a:r>
          </a:p>
        </p:txBody>
      </p:sp>
      <p:sp>
        <p:nvSpPr>
          <p:cNvPr id="12" name="Arrow: Right 11">
            <a:extLst>
              <a:ext uri="{FF2B5EF4-FFF2-40B4-BE49-F238E27FC236}">
                <a16:creationId xmlns:a16="http://schemas.microsoft.com/office/drawing/2014/main" id="{30AAC4EC-2913-4689-A78E-1CABD057E08C}"/>
              </a:ext>
            </a:extLst>
          </p:cNvPr>
          <p:cNvSpPr/>
          <p:nvPr/>
        </p:nvSpPr>
        <p:spPr>
          <a:xfrm>
            <a:off x="2077918" y="3964326"/>
            <a:ext cx="588775" cy="3818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5396B35-D049-4778-8888-8CF3C5CF107F}"/>
              </a:ext>
            </a:extLst>
          </p:cNvPr>
          <p:cNvSpPr/>
          <p:nvPr/>
        </p:nvSpPr>
        <p:spPr>
          <a:xfrm>
            <a:off x="4036855" y="3964326"/>
            <a:ext cx="588775" cy="3818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6BB557-8ACE-496F-882F-0AC4AF4236BC}"/>
              </a:ext>
            </a:extLst>
          </p:cNvPr>
          <p:cNvSpPr/>
          <p:nvPr/>
        </p:nvSpPr>
        <p:spPr>
          <a:xfrm>
            <a:off x="6856317" y="3240529"/>
            <a:ext cx="1878459" cy="189530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 the sum in the mixture of Gaussians by max operator</a:t>
            </a:r>
          </a:p>
          <a:p>
            <a:pPr algn="ctr"/>
            <a:r>
              <a:rPr lang="en-US" dirty="0"/>
              <a:t>[32]</a:t>
            </a:r>
          </a:p>
        </p:txBody>
      </p:sp>
      <p:sp>
        <p:nvSpPr>
          <p:cNvPr id="17" name="Arrow: Right 16">
            <a:extLst>
              <a:ext uri="{FF2B5EF4-FFF2-40B4-BE49-F238E27FC236}">
                <a16:creationId xmlns:a16="http://schemas.microsoft.com/office/drawing/2014/main" id="{C4ACBEAC-BF34-4F96-88BF-66681D340A7B}"/>
              </a:ext>
            </a:extLst>
          </p:cNvPr>
          <p:cNvSpPr/>
          <p:nvPr/>
        </p:nvSpPr>
        <p:spPr>
          <a:xfrm>
            <a:off x="6181816" y="4039718"/>
            <a:ext cx="588775" cy="3818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1C95949-8C5A-4B4D-ACF8-937C4BC6F5C3}"/>
              </a:ext>
            </a:extLst>
          </p:cNvPr>
          <p:cNvPicPr>
            <a:picLocks noChangeAspect="1"/>
          </p:cNvPicPr>
          <p:nvPr/>
        </p:nvPicPr>
        <p:blipFill>
          <a:blip r:embed="rId4"/>
          <a:stretch>
            <a:fillRect/>
          </a:stretch>
        </p:blipFill>
        <p:spPr>
          <a:xfrm>
            <a:off x="5513877" y="2516181"/>
            <a:ext cx="2943225" cy="619125"/>
          </a:xfrm>
          <a:prstGeom prst="rect">
            <a:avLst/>
          </a:prstGeom>
        </p:spPr>
      </p:pic>
      <p:pic>
        <p:nvPicPr>
          <p:cNvPr id="21" name="Picture 20">
            <a:extLst>
              <a:ext uri="{FF2B5EF4-FFF2-40B4-BE49-F238E27FC236}">
                <a16:creationId xmlns:a16="http://schemas.microsoft.com/office/drawing/2014/main" id="{4BEF595A-0C3D-4FA8-BB94-320B454885C6}"/>
              </a:ext>
            </a:extLst>
          </p:cNvPr>
          <p:cNvPicPr>
            <a:picLocks noChangeAspect="1"/>
          </p:cNvPicPr>
          <p:nvPr/>
        </p:nvPicPr>
        <p:blipFill>
          <a:blip r:embed="rId5"/>
          <a:stretch>
            <a:fillRect/>
          </a:stretch>
        </p:blipFill>
        <p:spPr>
          <a:xfrm>
            <a:off x="7606192" y="5381366"/>
            <a:ext cx="3352800" cy="428625"/>
          </a:xfrm>
          <a:prstGeom prst="rect">
            <a:avLst/>
          </a:prstGeom>
        </p:spPr>
      </p:pic>
      <p:sp>
        <p:nvSpPr>
          <p:cNvPr id="22" name="Arrow: Right 21">
            <a:extLst>
              <a:ext uri="{FF2B5EF4-FFF2-40B4-BE49-F238E27FC236}">
                <a16:creationId xmlns:a16="http://schemas.microsoft.com/office/drawing/2014/main" id="{C7BB88F0-05B7-4E1D-9FC2-80FC914404E0}"/>
              </a:ext>
            </a:extLst>
          </p:cNvPr>
          <p:cNvSpPr/>
          <p:nvPr/>
        </p:nvSpPr>
        <p:spPr>
          <a:xfrm>
            <a:off x="8874416" y="4035878"/>
            <a:ext cx="428623" cy="371641"/>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A92C493-CB56-4767-9843-A210EE03AE25}"/>
              </a:ext>
            </a:extLst>
          </p:cNvPr>
          <p:cNvCxnSpPr>
            <a:cxnSpLocks/>
          </p:cNvCxnSpPr>
          <p:nvPr/>
        </p:nvCxnSpPr>
        <p:spPr>
          <a:xfrm flipH="1">
            <a:off x="6432982" y="3135306"/>
            <a:ext cx="69383" cy="98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80DDF0F-3110-4F52-981A-F7B0C74589F1}"/>
              </a:ext>
            </a:extLst>
          </p:cNvPr>
          <p:cNvSpPr/>
          <p:nvPr/>
        </p:nvSpPr>
        <p:spPr>
          <a:xfrm>
            <a:off x="4390339" y="1593069"/>
            <a:ext cx="4035722" cy="43569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Mixture model weights of N=8 Gaussians</a:t>
            </a:r>
          </a:p>
        </p:txBody>
      </p:sp>
      <p:cxnSp>
        <p:nvCxnSpPr>
          <p:cNvPr id="27" name="Straight Arrow Connector 26">
            <a:extLst>
              <a:ext uri="{FF2B5EF4-FFF2-40B4-BE49-F238E27FC236}">
                <a16:creationId xmlns:a16="http://schemas.microsoft.com/office/drawing/2014/main" id="{CF53182D-25EE-4A51-A748-4B5D689A0702}"/>
              </a:ext>
            </a:extLst>
          </p:cNvPr>
          <p:cNvCxnSpPr>
            <a:cxnSpLocks/>
            <a:stCxn id="25" idx="2"/>
          </p:cNvCxnSpPr>
          <p:nvPr/>
        </p:nvCxnSpPr>
        <p:spPr>
          <a:xfrm>
            <a:off x="6408200" y="2028762"/>
            <a:ext cx="379711" cy="53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923AC11-8C58-41EA-BB1C-795B1AA35E31}"/>
              </a:ext>
            </a:extLst>
          </p:cNvPr>
          <p:cNvSpPr/>
          <p:nvPr/>
        </p:nvSpPr>
        <p:spPr>
          <a:xfrm>
            <a:off x="7107215" y="6007900"/>
            <a:ext cx="2406799" cy="3818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Positive constant c</a:t>
            </a:r>
          </a:p>
        </p:txBody>
      </p:sp>
      <p:cxnSp>
        <p:nvCxnSpPr>
          <p:cNvPr id="32" name="Straight Arrow Connector 31">
            <a:extLst>
              <a:ext uri="{FF2B5EF4-FFF2-40B4-BE49-F238E27FC236}">
                <a16:creationId xmlns:a16="http://schemas.microsoft.com/office/drawing/2014/main" id="{966489C2-D17B-4A14-8373-1C63ADB70050}"/>
              </a:ext>
            </a:extLst>
          </p:cNvPr>
          <p:cNvCxnSpPr>
            <a:cxnSpLocks/>
          </p:cNvCxnSpPr>
          <p:nvPr/>
        </p:nvCxnSpPr>
        <p:spPr>
          <a:xfrm flipV="1">
            <a:off x="8468663" y="5719440"/>
            <a:ext cx="356425" cy="401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13">
            <a:extLst>
              <a:ext uri="{FF2B5EF4-FFF2-40B4-BE49-F238E27FC236}">
                <a16:creationId xmlns:a16="http://schemas.microsoft.com/office/drawing/2014/main" id="{78EBCA59-A7A6-4D22-9EEB-BD252D1E2CAB}"/>
              </a:ext>
            </a:extLst>
          </p:cNvPr>
          <p:cNvSpPr/>
          <p:nvPr/>
        </p:nvSpPr>
        <p:spPr>
          <a:xfrm>
            <a:off x="9380356" y="3282971"/>
            <a:ext cx="1878459" cy="1895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그림 27">
            <a:extLst>
              <a:ext uri="{FF2B5EF4-FFF2-40B4-BE49-F238E27FC236}">
                <a16:creationId xmlns:a16="http://schemas.microsoft.com/office/drawing/2014/main" id="{755B18E9-AEEA-4F81-813F-63B2A0C691CC}"/>
              </a:ext>
            </a:extLst>
          </p:cNvPr>
          <p:cNvPicPr>
            <a:picLocks noChangeAspect="1"/>
          </p:cNvPicPr>
          <p:nvPr/>
        </p:nvPicPr>
        <p:blipFill>
          <a:blip r:embed="rId6"/>
          <a:stretch>
            <a:fillRect/>
          </a:stretch>
        </p:blipFill>
        <p:spPr>
          <a:xfrm>
            <a:off x="9845274" y="3935191"/>
            <a:ext cx="973282" cy="472327"/>
          </a:xfrm>
          <a:prstGeom prst="rect">
            <a:avLst/>
          </a:prstGeom>
        </p:spPr>
      </p:pic>
      <p:sp>
        <p:nvSpPr>
          <p:cNvPr id="30" name="Rectangle 6">
            <a:extLst>
              <a:ext uri="{FF2B5EF4-FFF2-40B4-BE49-F238E27FC236}">
                <a16:creationId xmlns:a16="http://schemas.microsoft.com/office/drawing/2014/main" id="{BC29042D-B014-4AF7-AD78-2FD298740AC6}"/>
              </a:ext>
            </a:extLst>
          </p:cNvPr>
          <p:cNvSpPr/>
          <p:nvPr/>
        </p:nvSpPr>
        <p:spPr>
          <a:xfrm>
            <a:off x="9581504" y="1383325"/>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3D b</a:t>
            </a:r>
            <a:r>
              <a:rPr lang="en-US" dirty="0"/>
              <a:t>ody model</a:t>
            </a:r>
          </a:p>
          <a:p>
            <a:pPr algn="ctr"/>
            <a:endParaRPr lang="en-US" dirty="0"/>
          </a:p>
        </p:txBody>
      </p:sp>
      <p:pic>
        <p:nvPicPr>
          <p:cNvPr id="31" name="그림 30">
            <a:extLst>
              <a:ext uri="{FF2B5EF4-FFF2-40B4-BE49-F238E27FC236}">
                <a16:creationId xmlns:a16="http://schemas.microsoft.com/office/drawing/2014/main" id="{A4CC6365-DDB1-4074-9EBE-3FE977C95498}"/>
              </a:ext>
            </a:extLst>
          </p:cNvPr>
          <p:cNvPicPr>
            <a:picLocks noChangeAspect="1"/>
          </p:cNvPicPr>
          <p:nvPr/>
        </p:nvPicPr>
        <p:blipFill>
          <a:blip r:embed="rId7"/>
          <a:stretch>
            <a:fillRect/>
          </a:stretch>
        </p:blipFill>
        <p:spPr>
          <a:xfrm>
            <a:off x="9959926" y="2281285"/>
            <a:ext cx="775763" cy="205349"/>
          </a:xfrm>
          <a:prstGeom prst="rect">
            <a:avLst/>
          </a:prstGeom>
        </p:spPr>
      </p:pic>
      <p:sp>
        <p:nvSpPr>
          <p:cNvPr id="33" name="Arrow: Right 10">
            <a:extLst>
              <a:ext uri="{FF2B5EF4-FFF2-40B4-BE49-F238E27FC236}">
                <a16:creationId xmlns:a16="http://schemas.microsoft.com/office/drawing/2014/main" id="{0FDB432B-4E10-4C81-8605-A3A5FCC6FCE4}"/>
              </a:ext>
            </a:extLst>
          </p:cNvPr>
          <p:cNvSpPr/>
          <p:nvPr/>
        </p:nvSpPr>
        <p:spPr>
          <a:xfrm rot="5400000">
            <a:off x="10074206" y="2791293"/>
            <a:ext cx="438612" cy="361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23">
            <a:extLst>
              <a:ext uri="{FF2B5EF4-FFF2-40B4-BE49-F238E27FC236}">
                <a16:creationId xmlns:a16="http://schemas.microsoft.com/office/drawing/2014/main" id="{E670EE3A-8246-4312-9AC1-0191506BC25D}"/>
              </a:ext>
            </a:extLst>
          </p:cNvPr>
          <p:cNvCxnSpPr>
            <a:cxnSpLocks/>
          </p:cNvCxnSpPr>
          <p:nvPr/>
        </p:nvCxnSpPr>
        <p:spPr>
          <a:xfrm flipH="1">
            <a:off x="8988182" y="4402573"/>
            <a:ext cx="69383" cy="98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그림 35">
            <a:extLst>
              <a:ext uri="{FF2B5EF4-FFF2-40B4-BE49-F238E27FC236}">
                <a16:creationId xmlns:a16="http://schemas.microsoft.com/office/drawing/2014/main" id="{C08E22D0-367D-4CA9-9F85-9DFECA37634B}"/>
              </a:ext>
            </a:extLst>
          </p:cNvPr>
          <p:cNvPicPr>
            <a:picLocks noChangeAspect="1"/>
          </p:cNvPicPr>
          <p:nvPr/>
        </p:nvPicPr>
        <p:blipFill>
          <a:blip r:embed="rId8"/>
          <a:stretch>
            <a:fillRect/>
          </a:stretch>
        </p:blipFill>
        <p:spPr>
          <a:xfrm>
            <a:off x="10578312" y="2787278"/>
            <a:ext cx="254303" cy="369895"/>
          </a:xfrm>
          <a:prstGeom prst="rect">
            <a:avLst/>
          </a:prstGeom>
        </p:spPr>
      </p:pic>
    </p:spTree>
    <p:extLst>
      <p:ext uri="{BB962C8B-B14F-4D97-AF65-F5344CB8AC3E}">
        <p14:creationId xmlns:p14="http://schemas.microsoft.com/office/powerpoint/2010/main" val="256494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2EA1-8347-462B-9288-4D3CAFCE6698}"/>
              </a:ext>
            </a:extLst>
          </p:cNvPr>
          <p:cNvSpPr>
            <a:spLocks noGrp="1"/>
          </p:cNvSpPr>
          <p:nvPr>
            <p:ph type="title"/>
          </p:nvPr>
        </p:nvSpPr>
        <p:spPr/>
        <p:txBody>
          <a:bodyPr/>
          <a:lstStyle/>
          <a:p>
            <a:r>
              <a:rPr lang="en-US" dirty="0"/>
              <a:t>Approximating bodies with capsules</a:t>
            </a:r>
          </a:p>
        </p:txBody>
      </p:sp>
      <p:sp>
        <p:nvSpPr>
          <p:cNvPr id="3" name="Content Placeholder 2">
            <a:extLst>
              <a:ext uri="{FF2B5EF4-FFF2-40B4-BE49-F238E27FC236}">
                <a16:creationId xmlns:a16="http://schemas.microsoft.com/office/drawing/2014/main" id="{503971BA-28F7-4FBB-96B9-6078A74F5509}"/>
              </a:ext>
            </a:extLst>
          </p:cNvPr>
          <p:cNvSpPr>
            <a:spLocks noGrp="1"/>
          </p:cNvSpPr>
          <p:nvPr>
            <p:ph idx="1"/>
          </p:nvPr>
        </p:nvSpPr>
        <p:spPr>
          <a:xfrm>
            <a:off x="838200" y="1825625"/>
            <a:ext cx="11353800" cy="4351338"/>
          </a:xfrm>
        </p:spPr>
        <p:txBody>
          <a:bodyPr/>
          <a:lstStyle/>
          <a:p>
            <a:r>
              <a:rPr lang="en-US" dirty="0"/>
              <a:t>Complex, non-convex body surfaces </a:t>
            </a:r>
            <a:r>
              <a:rPr lang="en-US" dirty="0">
                <a:sym typeface="Wingdings" panose="05000000000000000000" pitchFamily="2" charset="2"/>
              </a:rPr>
              <a:t> hard to compute interpenetration</a:t>
            </a:r>
          </a:p>
          <a:p>
            <a:r>
              <a:rPr lang="en-US" dirty="0">
                <a:sym typeface="Wingdings" panose="05000000000000000000" pitchFamily="2" charset="2"/>
              </a:rPr>
              <a:t>follow [10,50] to use proxy geometries to compute collisions</a:t>
            </a:r>
          </a:p>
          <a:p>
            <a:endParaRPr lang="en-US" dirty="0"/>
          </a:p>
        </p:txBody>
      </p:sp>
      <p:sp>
        <p:nvSpPr>
          <p:cNvPr id="4" name="Slide Number Placeholder 3">
            <a:extLst>
              <a:ext uri="{FF2B5EF4-FFF2-40B4-BE49-F238E27FC236}">
                <a16:creationId xmlns:a16="http://schemas.microsoft.com/office/drawing/2014/main" id="{2862D18B-B00C-419C-8789-C5F4072C658A}"/>
              </a:ext>
            </a:extLst>
          </p:cNvPr>
          <p:cNvSpPr>
            <a:spLocks noGrp="1"/>
          </p:cNvSpPr>
          <p:nvPr>
            <p:ph type="sldNum" sz="quarter" idx="12"/>
          </p:nvPr>
        </p:nvSpPr>
        <p:spPr/>
        <p:txBody>
          <a:bodyPr/>
          <a:lstStyle/>
          <a:p>
            <a:fld id="{65DFE54B-0D6F-4798-A733-40155BDAB334}" type="slidenum">
              <a:rPr lang="en-US" smtClean="0"/>
              <a:t>11</a:t>
            </a:fld>
            <a:endParaRPr lang="en-US"/>
          </a:p>
        </p:txBody>
      </p:sp>
      <p:pic>
        <p:nvPicPr>
          <p:cNvPr id="6" name="Picture 5">
            <a:extLst>
              <a:ext uri="{FF2B5EF4-FFF2-40B4-BE49-F238E27FC236}">
                <a16:creationId xmlns:a16="http://schemas.microsoft.com/office/drawing/2014/main" id="{9C0276CD-464D-47B0-98AE-B120E2205450}"/>
              </a:ext>
            </a:extLst>
          </p:cNvPr>
          <p:cNvPicPr>
            <a:picLocks noChangeAspect="1"/>
          </p:cNvPicPr>
          <p:nvPr/>
        </p:nvPicPr>
        <p:blipFill>
          <a:blip r:embed="rId3"/>
          <a:stretch>
            <a:fillRect/>
          </a:stretch>
        </p:blipFill>
        <p:spPr>
          <a:xfrm>
            <a:off x="1533525" y="3819525"/>
            <a:ext cx="8448675" cy="3038475"/>
          </a:xfrm>
          <a:prstGeom prst="rect">
            <a:avLst/>
          </a:prstGeom>
        </p:spPr>
      </p:pic>
    </p:spTree>
    <p:extLst>
      <p:ext uri="{BB962C8B-B14F-4D97-AF65-F5344CB8AC3E}">
        <p14:creationId xmlns:p14="http://schemas.microsoft.com/office/powerpoint/2010/main" val="425768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6F80-E7FA-4043-BB79-F8E8ABB50742}"/>
              </a:ext>
            </a:extLst>
          </p:cNvPr>
          <p:cNvSpPr>
            <a:spLocks noGrp="1"/>
          </p:cNvSpPr>
          <p:nvPr>
            <p:ph type="title"/>
          </p:nvPr>
        </p:nvSpPr>
        <p:spPr/>
        <p:txBody>
          <a:bodyPr/>
          <a:lstStyle/>
          <a:p>
            <a:r>
              <a:rPr lang="en-US" dirty="0"/>
              <a:t>Approximating bodies with capsules</a:t>
            </a:r>
          </a:p>
        </p:txBody>
      </p:sp>
      <p:sp>
        <p:nvSpPr>
          <p:cNvPr id="4" name="Slide Number Placeholder 3">
            <a:extLst>
              <a:ext uri="{FF2B5EF4-FFF2-40B4-BE49-F238E27FC236}">
                <a16:creationId xmlns:a16="http://schemas.microsoft.com/office/drawing/2014/main" id="{CD117CBE-299A-447C-BB27-8B8EB1601B7E}"/>
              </a:ext>
            </a:extLst>
          </p:cNvPr>
          <p:cNvSpPr>
            <a:spLocks noGrp="1"/>
          </p:cNvSpPr>
          <p:nvPr>
            <p:ph type="sldNum" sz="quarter" idx="12"/>
          </p:nvPr>
        </p:nvSpPr>
        <p:spPr/>
        <p:txBody>
          <a:bodyPr/>
          <a:lstStyle/>
          <a:p>
            <a:fld id="{65DFE54B-0D6F-4798-A733-40155BDAB334}" type="slidenum">
              <a:rPr lang="en-US" smtClean="0"/>
              <a:t>12</a:t>
            </a:fld>
            <a:endParaRPr lang="en-US"/>
          </a:p>
        </p:txBody>
      </p:sp>
      <p:sp>
        <p:nvSpPr>
          <p:cNvPr id="5" name="Rectangle 4">
            <a:extLst>
              <a:ext uri="{FF2B5EF4-FFF2-40B4-BE49-F238E27FC236}">
                <a16:creationId xmlns:a16="http://schemas.microsoft.com/office/drawing/2014/main" id="{3EEF4784-17E8-4314-9ABA-C714D1B8C6D0}"/>
              </a:ext>
            </a:extLst>
          </p:cNvPr>
          <p:cNvSpPr/>
          <p:nvPr/>
        </p:nvSpPr>
        <p:spPr>
          <a:xfrm>
            <a:off x="3208713" y="2743200"/>
            <a:ext cx="1762298" cy="192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Capsule regressor</a:t>
            </a:r>
          </a:p>
        </p:txBody>
      </p:sp>
      <p:sp>
        <p:nvSpPr>
          <p:cNvPr id="6" name="Rectangle 5">
            <a:extLst>
              <a:ext uri="{FF2B5EF4-FFF2-40B4-BE49-F238E27FC236}">
                <a16:creationId xmlns:a16="http://schemas.microsoft.com/office/drawing/2014/main" id="{8D623219-4A44-44ED-85C8-2A2D08B4E641}"/>
              </a:ext>
            </a:extLst>
          </p:cNvPr>
          <p:cNvSpPr/>
          <p:nvPr/>
        </p:nvSpPr>
        <p:spPr>
          <a:xfrm>
            <a:off x="482139" y="2743200"/>
            <a:ext cx="1762298" cy="192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3D body m</a:t>
            </a:r>
            <a:r>
              <a:rPr lang="en-US" dirty="0"/>
              <a:t>odel shape parameters</a:t>
            </a:r>
          </a:p>
        </p:txBody>
      </p:sp>
      <p:sp>
        <p:nvSpPr>
          <p:cNvPr id="8" name="Arrow: Right 7">
            <a:extLst>
              <a:ext uri="{FF2B5EF4-FFF2-40B4-BE49-F238E27FC236}">
                <a16:creationId xmlns:a16="http://schemas.microsoft.com/office/drawing/2014/main" id="{0BFF2DB4-6D54-4245-B039-A13BD1ED288A}"/>
              </a:ext>
            </a:extLst>
          </p:cNvPr>
          <p:cNvSpPr/>
          <p:nvPr/>
        </p:nvSpPr>
        <p:spPr>
          <a:xfrm>
            <a:off x="2518756" y="3524596"/>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3EACD44-EA37-47B2-AB93-135C3F7A1DC0}"/>
              </a:ext>
            </a:extLst>
          </p:cNvPr>
          <p:cNvSpPr/>
          <p:nvPr/>
        </p:nvSpPr>
        <p:spPr>
          <a:xfrm>
            <a:off x="5327072" y="3591097"/>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DC4495-9973-44EA-976E-F422A2E47F5B}"/>
              </a:ext>
            </a:extLst>
          </p:cNvPr>
          <p:cNvSpPr/>
          <p:nvPr/>
        </p:nvSpPr>
        <p:spPr>
          <a:xfrm>
            <a:off x="8644543" y="2743200"/>
            <a:ext cx="1762298" cy="192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capsule</a:t>
            </a:r>
          </a:p>
        </p:txBody>
      </p:sp>
      <p:sp>
        <p:nvSpPr>
          <p:cNvPr id="12" name="Rectangle 11">
            <a:extLst>
              <a:ext uri="{FF2B5EF4-FFF2-40B4-BE49-F238E27FC236}">
                <a16:creationId xmlns:a16="http://schemas.microsoft.com/office/drawing/2014/main" id="{060A34F6-BD1F-491C-8CBC-B41C884EAE3D}"/>
              </a:ext>
            </a:extLst>
          </p:cNvPr>
          <p:cNvSpPr/>
          <p:nvPr/>
        </p:nvSpPr>
        <p:spPr>
          <a:xfrm>
            <a:off x="8760921" y="681037"/>
            <a:ext cx="1762298" cy="12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Kinematic chain</a:t>
            </a:r>
          </a:p>
          <a:p>
            <a:pPr algn="ctr"/>
            <a:r>
              <a:rPr lang="en-US" dirty="0"/>
              <a:t>+</a:t>
            </a:r>
          </a:p>
        </p:txBody>
      </p:sp>
      <p:sp>
        <p:nvSpPr>
          <p:cNvPr id="13" name="Arrow: Right 12">
            <a:extLst>
              <a:ext uri="{FF2B5EF4-FFF2-40B4-BE49-F238E27FC236}">
                <a16:creationId xmlns:a16="http://schemas.microsoft.com/office/drawing/2014/main" id="{F85AF814-3144-487B-BB9E-EA033D5A4958}"/>
              </a:ext>
            </a:extLst>
          </p:cNvPr>
          <p:cNvSpPr/>
          <p:nvPr/>
        </p:nvSpPr>
        <p:spPr>
          <a:xfrm rot="5400000">
            <a:off x="9334498" y="2187343"/>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E6FFC60-B21E-4FF7-8989-FBCD85C73E29}"/>
              </a:ext>
            </a:extLst>
          </p:cNvPr>
          <p:cNvPicPr>
            <a:picLocks noChangeAspect="1"/>
          </p:cNvPicPr>
          <p:nvPr/>
        </p:nvPicPr>
        <p:blipFill>
          <a:blip r:embed="rId3"/>
          <a:stretch>
            <a:fillRect/>
          </a:stretch>
        </p:blipFill>
        <p:spPr>
          <a:xfrm>
            <a:off x="9525691" y="1551132"/>
            <a:ext cx="295275" cy="295275"/>
          </a:xfrm>
          <a:prstGeom prst="rect">
            <a:avLst/>
          </a:prstGeom>
        </p:spPr>
      </p:pic>
      <p:sp>
        <p:nvSpPr>
          <p:cNvPr id="16" name="Rectangle 15">
            <a:extLst>
              <a:ext uri="{FF2B5EF4-FFF2-40B4-BE49-F238E27FC236}">
                <a16:creationId xmlns:a16="http://schemas.microsoft.com/office/drawing/2014/main" id="{0DCA7DBE-44B9-4D21-BAE3-BB34DD36D83C}"/>
              </a:ext>
            </a:extLst>
          </p:cNvPr>
          <p:cNvSpPr/>
          <p:nvPr/>
        </p:nvSpPr>
        <p:spPr>
          <a:xfrm>
            <a:off x="11171610" y="1846407"/>
            <a:ext cx="946959" cy="126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a:p>
            <a:pPr algn="ctr"/>
            <a:r>
              <a:rPr lang="en-US" dirty="0"/>
              <a:t>Body parts</a:t>
            </a:r>
          </a:p>
        </p:txBody>
      </p:sp>
      <p:sp>
        <p:nvSpPr>
          <p:cNvPr id="17" name="Arrow: Right 16">
            <a:extLst>
              <a:ext uri="{FF2B5EF4-FFF2-40B4-BE49-F238E27FC236}">
                <a16:creationId xmlns:a16="http://schemas.microsoft.com/office/drawing/2014/main" id="{186FE572-720C-494A-957B-2ACADC95AA30}"/>
              </a:ext>
            </a:extLst>
          </p:cNvPr>
          <p:cNvSpPr/>
          <p:nvPr/>
        </p:nvSpPr>
        <p:spPr>
          <a:xfrm rot="7931122">
            <a:off x="10700963" y="2846642"/>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9B399EF-0474-412F-8F71-8E1830A64B34}"/>
              </a:ext>
            </a:extLst>
          </p:cNvPr>
          <p:cNvSpPr/>
          <p:nvPr/>
        </p:nvSpPr>
        <p:spPr>
          <a:xfrm>
            <a:off x="3355566" y="5794908"/>
            <a:ext cx="1762298" cy="75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body </a:t>
            </a:r>
          </a:p>
          <a:p>
            <a:pPr algn="ctr"/>
            <a:r>
              <a:rPr lang="en-US" dirty="0"/>
              <a:t>(trained SMPL)</a:t>
            </a:r>
          </a:p>
        </p:txBody>
      </p:sp>
      <p:sp>
        <p:nvSpPr>
          <p:cNvPr id="19" name="Arrow: Right 18">
            <a:extLst>
              <a:ext uri="{FF2B5EF4-FFF2-40B4-BE49-F238E27FC236}">
                <a16:creationId xmlns:a16="http://schemas.microsoft.com/office/drawing/2014/main" id="{FE37C4C2-3890-4502-B78B-539525735441}"/>
              </a:ext>
            </a:extLst>
          </p:cNvPr>
          <p:cNvSpPr/>
          <p:nvPr/>
        </p:nvSpPr>
        <p:spPr>
          <a:xfrm rot="13451789">
            <a:off x="1798860" y="5320983"/>
            <a:ext cx="1240392" cy="23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9D977E63-1F35-4A16-83A5-11A44599EBD7}"/>
              </a:ext>
            </a:extLst>
          </p:cNvPr>
          <p:cNvSpPr/>
          <p:nvPr/>
        </p:nvSpPr>
        <p:spPr>
          <a:xfrm>
            <a:off x="5455908" y="6054999"/>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4830DF-0C08-497C-A90E-154539D10614}"/>
              </a:ext>
            </a:extLst>
          </p:cNvPr>
          <p:cNvSpPr/>
          <p:nvPr/>
        </p:nvSpPr>
        <p:spPr>
          <a:xfrm>
            <a:off x="6098765" y="5785974"/>
            <a:ext cx="1762298" cy="75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 parts</a:t>
            </a:r>
          </a:p>
        </p:txBody>
      </p:sp>
      <p:sp>
        <p:nvSpPr>
          <p:cNvPr id="22" name="Rectangle 21">
            <a:extLst>
              <a:ext uri="{FF2B5EF4-FFF2-40B4-BE49-F238E27FC236}">
                <a16:creationId xmlns:a16="http://schemas.microsoft.com/office/drawing/2014/main" id="{1E6565DA-9FCE-42C5-B842-7C11ED9D7D8A}"/>
              </a:ext>
            </a:extLst>
          </p:cNvPr>
          <p:cNvSpPr/>
          <p:nvPr/>
        </p:nvSpPr>
        <p:spPr>
          <a:xfrm>
            <a:off x="8610600" y="5748468"/>
            <a:ext cx="1762298" cy="75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Bidirectional distance</a:t>
            </a:r>
          </a:p>
        </p:txBody>
      </p:sp>
      <p:sp>
        <p:nvSpPr>
          <p:cNvPr id="23" name="Arrow: Right 22">
            <a:extLst>
              <a:ext uri="{FF2B5EF4-FFF2-40B4-BE49-F238E27FC236}">
                <a16:creationId xmlns:a16="http://schemas.microsoft.com/office/drawing/2014/main" id="{9AA6BBC8-B65E-4930-B612-86169C1D32E6}"/>
              </a:ext>
            </a:extLst>
          </p:cNvPr>
          <p:cNvSpPr/>
          <p:nvPr/>
        </p:nvSpPr>
        <p:spPr>
          <a:xfrm rot="5400000">
            <a:off x="9334498" y="5093732"/>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922FD875-D0F6-42E6-BB5E-6E59E2F02565}"/>
              </a:ext>
            </a:extLst>
          </p:cNvPr>
          <p:cNvSpPr/>
          <p:nvPr/>
        </p:nvSpPr>
        <p:spPr>
          <a:xfrm>
            <a:off x="8075803" y="6054999"/>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FF90D2D-F73F-4687-8708-ECC8EE6F0884}"/>
              </a:ext>
            </a:extLst>
          </p:cNvPr>
          <p:cNvSpPr/>
          <p:nvPr/>
        </p:nvSpPr>
        <p:spPr>
          <a:xfrm rot="11539746">
            <a:off x="5017666" y="5195219"/>
            <a:ext cx="3527354" cy="281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CC9AE4B-A534-4FC6-87F7-A74741017FBA}"/>
              </a:ext>
            </a:extLst>
          </p:cNvPr>
          <p:cNvSpPr/>
          <p:nvPr/>
        </p:nvSpPr>
        <p:spPr>
          <a:xfrm>
            <a:off x="2987033" y="1228134"/>
            <a:ext cx="2150225" cy="1264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a:solidFill>
                  <a:sysClr val="windowText" lastClr="000000"/>
                </a:solidFill>
              </a:rPr>
              <a:t>Gradient-based optimization</a:t>
            </a:r>
          </a:p>
          <a:p>
            <a:pPr marL="342900" indent="-342900" algn="ctr">
              <a:buAutoNum type="arabicPeriod"/>
            </a:pPr>
            <a:r>
              <a:rPr lang="en-US" dirty="0">
                <a:solidFill>
                  <a:sysClr val="windowText" lastClr="000000"/>
                </a:solidFill>
              </a:rPr>
              <a:t>cross-validated ridge regression</a:t>
            </a:r>
          </a:p>
        </p:txBody>
      </p:sp>
      <p:cxnSp>
        <p:nvCxnSpPr>
          <p:cNvPr id="28" name="Straight Arrow Connector 27">
            <a:extLst>
              <a:ext uri="{FF2B5EF4-FFF2-40B4-BE49-F238E27FC236}">
                <a16:creationId xmlns:a16="http://schemas.microsoft.com/office/drawing/2014/main" id="{83C726EB-15B6-42FC-B21D-4AAD7013B5C6}"/>
              </a:ext>
            </a:extLst>
          </p:cNvPr>
          <p:cNvCxnSpPr>
            <a:cxnSpLocks/>
            <a:stCxn id="26" idx="2"/>
            <a:endCxn id="5" idx="0"/>
          </p:cNvCxnSpPr>
          <p:nvPr/>
        </p:nvCxnSpPr>
        <p:spPr>
          <a:xfrm>
            <a:off x="4062146" y="2492276"/>
            <a:ext cx="27716" cy="250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52CCDEF-3E4B-45FD-859A-DCCDDAB82E5F}"/>
              </a:ext>
            </a:extLst>
          </p:cNvPr>
          <p:cNvPicPr>
            <a:picLocks noChangeAspect="1"/>
          </p:cNvPicPr>
          <p:nvPr/>
        </p:nvPicPr>
        <p:blipFill>
          <a:blip r:embed="rId4"/>
          <a:stretch>
            <a:fillRect/>
          </a:stretch>
        </p:blipFill>
        <p:spPr>
          <a:xfrm>
            <a:off x="1244225" y="4195762"/>
            <a:ext cx="238125" cy="295275"/>
          </a:xfrm>
          <a:prstGeom prst="rect">
            <a:avLst/>
          </a:prstGeom>
        </p:spPr>
      </p:pic>
      <p:sp>
        <p:nvSpPr>
          <p:cNvPr id="27" name="Rectangle 6">
            <a:extLst>
              <a:ext uri="{FF2B5EF4-FFF2-40B4-BE49-F238E27FC236}">
                <a16:creationId xmlns:a16="http://schemas.microsoft.com/office/drawing/2014/main" id="{26D9AC33-621A-4BA4-8095-55F969F8A96F}"/>
              </a:ext>
            </a:extLst>
          </p:cNvPr>
          <p:cNvSpPr/>
          <p:nvPr/>
        </p:nvSpPr>
        <p:spPr>
          <a:xfrm>
            <a:off x="5935287" y="2743200"/>
            <a:ext cx="1762298" cy="1928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Axis length and radius of capsule</a:t>
            </a:r>
          </a:p>
        </p:txBody>
      </p:sp>
      <p:sp>
        <p:nvSpPr>
          <p:cNvPr id="29" name="Arrow: Right 10">
            <a:extLst>
              <a:ext uri="{FF2B5EF4-FFF2-40B4-BE49-F238E27FC236}">
                <a16:creationId xmlns:a16="http://schemas.microsoft.com/office/drawing/2014/main" id="{DCF25EB1-B167-47DE-AD6A-C459946503CB}"/>
              </a:ext>
            </a:extLst>
          </p:cNvPr>
          <p:cNvSpPr/>
          <p:nvPr/>
        </p:nvSpPr>
        <p:spPr>
          <a:xfrm>
            <a:off x="8036328" y="3591097"/>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48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3E7D-58FA-4972-9DDF-7B67710955C0}"/>
              </a:ext>
            </a:extLst>
          </p:cNvPr>
          <p:cNvSpPr>
            <a:spLocks noGrp="1"/>
          </p:cNvSpPr>
          <p:nvPr>
            <p:ph type="title"/>
          </p:nvPr>
        </p:nvSpPr>
        <p:spPr/>
        <p:txBody>
          <a:bodyPr/>
          <a:lstStyle/>
          <a:p>
            <a:r>
              <a:rPr lang="en-US" dirty="0"/>
              <a:t>Interpenetration error term</a:t>
            </a:r>
          </a:p>
        </p:txBody>
      </p:sp>
      <p:sp>
        <p:nvSpPr>
          <p:cNvPr id="4" name="Slide Number Placeholder 3">
            <a:extLst>
              <a:ext uri="{FF2B5EF4-FFF2-40B4-BE49-F238E27FC236}">
                <a16:creationId xmlns:a16="http://schemas.microsoft.com/office/drawing/2014/main" id="{6F496F2C-C713-4B7F-B66B-B2207F6FA770}"/>
              </a:ext>
            </a:extLst>
          </p:cNvPr>
          <p:cNvSpPr>
            <a:spLocks noGrp="1"/>
          </p:cNvSpPr>
          <p:nvPr>
            <p:ph type="sldNum" sz="quarter" idx="12"/>
          </p:nvPr>
        </p:nvSpPr>
        <p:spPr/>
        <p:txBody>
          <a:bodyPr/>
          <a:lstStyle/>
          <a:p>
            <a:fld id="{65DFE54B-0D6F-4798-A733-40155BDAB334}" type="slidenum">
              <a:rPr lang="en-US" smtClean="0"/>
              <a:t>13</a:t>
            </a:fld>
            <a:endParaRPr lang="en-US"/>
          </a:p>
        </p:txBody>
      </p:sp>
      <p:pic>
        <p:nvPicPr>
          <p:cNvPr id="5" name="Picture 4">
            <a:extLst>
              <a:ext uri="{FF2B5EF4-FFF2-40B4-BE49-F238E27FC236}">
                <a16:creationId xmlns:a16="http://schemas.microsoft.com/office/drawing/2014/main" id="{130E1AD1-FA3A-4BF6-B2C7-08739955D6AA}"/>
              </a:ext>
            </a:extLst>
          </p:cNvPr>
          <p:cNvPicPr>
            <a:picLocks noChangeAspect="1"/>
          </p:cNvPicPr>
          <p:nvPr/>
        </p:nvPicPr>
        <p:blipFill>
          <a:blip r:embed="rId3"/>
          <a:stretch>
            <a:fillRect/>
          </a:stretch>
        </p:blipFill>
        <p:spPr>
          <a:xfrm>
            <a:off x="1816719" y="3453301"/>
            <a:ext cx="7629220" cy="1103344"/>
          </a:xfrm>
          <a:prstGeom prst="rect">
            <a:avLst/>
          </a:prstGeom>
        </p:spPr>
      </p:pic>
      <p:sp>
        <p:nvSpPr>
          <p:cNvPr id="6" name="Rectangle 5">
            <a:extLst>
              <a:ext uri="{FF2B5EF4-FFF2-40B4-BE49-F238E27FC236}">
                <a16:creationId xmlns:a16="http://schemas.microsoft.com/office/drawing/2014/main" id="{A0D87625-E86A-49BB-9291-225F2D927F56}"/>
              </a:ext>
            </a:extLst>
          </p:cNvPr>
          <p:cNvSpPr/>
          <p:nvPr/>
        </p:nvSpPr>
        <p:spPr>
          <a:xfrm>
            <a:off x="5631329" y="1690688"/>
            <a:ext cx="1597342" cy="9007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Center of sphere</a:t>
            </a:r>
          </a:p>
        </p:txBody>
      </p:sp>
      <p:cxnSp>
        <p:nvCxnSpPr>
          <p:cNvPr id="8" name="Straight Arrow Connector 7">
            <a:extLst>
              <a:ext uri="{FF2B5EF4-FFF2-40B4-BE49-F238E27FC236}">
                <a16:creationId xmlns:a16="http://schemas.microsoft.com/office/drawing/2014/main" id="{A4D64A6D-71A6-4C6D-893E-3ED4DA952318}"/>
              </a:ext>
            </a:extLst>
          </p:cNvPr>
          <p:cNvCxnSpPr>
            <a:stCxn id="6" idx="2"/>
          </p:cNvCxnSpPr>
          <p:nvPr/>
        </p:nvCxnSpPr>
        <p:spPr>
          <a:xfrm flipH="1">
            <a:off x="6251171" y="2591435"/>
            <a:ext cx="178829" cy="81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5AB710-F297-4DE0-9486-3BABB459831B}"/>
              </a:ext>
            </a:extLst>
          </p:cNvPr>
          <p:cNvSpPr/>
          <p:nvPr/>
        </p:nvSpPr>
        <p:spPr>
          <a:xfrm>
            <a:off x="7848597" y="1202328"/>
            <a:ext cx="1597342" cy="9007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Along the capsule axis and radius      </a:t>
            </a:r>
          </a:p>
        </p:txBody>
      </p:sp>
      <p:cxnSp>
        <p:nvCxnSpPr>
          <p:cNvPr id="10" name="Straight Arrow Connector 9">
            <a:extLst>
              <a:ext uri="{FF2B5EF4-FFF2-40B4-BE49-F238E27FC236}">
                <a16:creationId xmlns:a16="http://schemas.microsoft.com/office/drawing/2014/main" id="{E24D16E4-E854-477E-998F-559B20371B41}"/>
              </a:ext>
            </a:extLst>
          </p:cNvPr>
          <p:cNvCxnSpPr>
            <a:cxnSpLocks/>
            <a:endCxn id="6" idx="3"/>
          </p:cNvCxnSpPr>
          <p:nvPr/>
        </p:nvCxnSpPr>
        <p:spPr>
          <a:xfrm flipH="1">
            <a:off x="7228671" y="1570194"/>
            <a:ext cx="619928" cy="57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470A851-8C3E-453C-8683-775D734ACFA2}"/>
              </a:ext>
            </a:extLst>
          </p:cNvPr>
          <p:cNvSpPr/>
          <p:nvPr/>
        </p:nvSpPr>
        <p:spPr>
          <a:xfrm>
            <a:off x="9267194" y="181087"/>
            <a:ext cx="1597342" cy="9007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Along the capsule axis and radius</a:t>
            </a:r>
          </a:p>
        </p:txBody>
      </p:sp>
      <p:pic>
        <p:nvPicPr>
          <p:cNvPr id="14" name="Picture 13">
            <a:extLst>
              <a:ext uri="{FF2B5EF4-FFF2-40B4-BE49-F238E27FC236}">
                <a16:creationId xmlns:a16="http://schemas.microsoft.com/office/drawing/2014/main" id="{D364B898-A42D-4A03-ADC4-5C7BB63226D8}"/>
              </a:ext>
            </a:extLst>
          </p:cNvPr>
          <p:cNvPicPr>
            <a:picLocks noChangeAspect="1"/>
          </p:cNvPicPr>
          <p:nvPr/>
        </p:nvPicPr>
        <p:blipFill>
          <a:blip r:embed="rId4"/>
          <a:stretch>
            <a:fillRect/>
          </a:stretch>
        </p:blipFill>
        <p:spPr>
          <a:xfrm>
            <a:off x="9212576" y="1809512"/>
            <a:ext cx="466725" cy="247650"/>
          </a:xfrm>
          <a:prstGeom prst="rect">
            <a:avLst/>
          </a:prstGeom>
        </p:spPr>
      </p:pic>
      <p:sp>
        <p:nvSpPr>
          <p:cNvPr id="15" name="Rectangle 14">
            <a:extLst>
              <a:ext uri="{FF2B5EF4-FFF2-40B4-BE49-F238E27FC236}">
                <a16:creationId xmlns:a16="http://schemas.microsoft.com/office/drawing/2014/main" id="{04A13B7F-DC31-4B22-A47B-5E541A13F504}"/>
              </a:ext>
            </a:extLst>
          </p:cNvPr>
          <p:cNvSpPr/>
          <p:nvPr/>
        </p:nvSpPr>
        <p:spPr>
          <a:xfrm>
            <a:off x="455137" y="2271944"/>
            <a:ext cx="4224165" cy="6001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Mixture of 3D Gaussians model in [47]</a:t>
            </a:r>
          </a:p>
        </p:txBody>
      </p:sp>
      <p:sp>
        <p:nvSpPr>
          <p:cNvPr id="16" name="Arrow: Down 15">
            <a:extLst>
              <a:ext uri="{FF2B5EF4-FFF2-40B4-BE49-F238E27FC236}">
                <a16:creationId xmlns:a16="http://schemas.microsoft.com/office/drawing/2014/main" id="{078298EE-7B85-49B3-8FDD-5F35F81EC85F}"/>
              </a:ext>
            </a:extLst>
          </p:cNvPr>
          <p:cNvSpPr/>
          <p:nvPr/>
        </p:nvSpPr>
        <p:spPr>
          <a:xfrm>
            <a:off x="2394065" y="3040914"/>
            <a:ext cx="351996" cy="412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6FE1CC2-505D-4ED3-BDBF-FFE5CCF6243B}"/>
              </a:ext>
            </a:extLst>
          </p:cNvPr>
          <p:cNvPicPr>
            <a:picLocks noChangeAspect="1"/>
          </p:cNvPicPr>
          <p:nvPr/>
        </p:nvPicPr>
        <p:blipFill>
          <a:blip r:embed="rId5"/>
          <a:stretch>
            <a:fillRect/>
          </a:stretch>
        </p:blipFill>
        <p:spPr>
          <a:xfrm>
            <a:off x="6430000" y="5418511"/>
            <a:ext cx="1257300" cy="361950"/>
          </a:xfrm>
          <a:prstGeom prst="rect">
            <a:avLst/>
          </a:prstGeom>
        </p:spPr>
      </p:pic>
      <p:cxnSp>
        <p:nvCxnSpPr>
          <p:cNvPr id="21" name="Straight Arrow Connector 20">
            <a:extLst>
              <a:ext uri="{FF2B5EF4-FFF2-40B4-BE49-F238E27FC236}">
                <a16:creationId xmlns:a16="http://schemas.microsoft.com/office/drawing/2014/main" id="{89AE74CB-DD11-4862-B244-77FDE1023EBE}"/>
              </a:ext>
            </a:extLst>
          </p:cNvPr>
          <p:cNvCxnSpPr>
            <a:cxnSpLocks/>
            <a:stCxn id="19" idx="0"/>
          </p:cNvCxnSpPr>
          <p:nvPr/>
        </p:nvCxnSpPr>
        <p:spPr>
          <a:xfrm flipH="1" flipV="1">
            <a:off x="6733309" y="4405745"/>
            <a:ext cx="325341" cy="1012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95FEF7-4A15-4CF6-A6AD-8B1146EBEDF0}"/>
              </a:ext>
            </a:extLst>
          </p:cNvPr>
          <p:cNvSpPr/>
          <p:nvPr/>
        </p:nvSpPr>
        <p:spPr>
          <a:xfrm>
            <a:off x="3556269" y="5032691"/>
            <a:ext cx="1814718" cy="9007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spheres incomparable with </a:t>
            </a:r>
            <a:r>
              <a:rPr lang="en-US" dirty="0" err="1"/>
              <a:t>i</a:t>
            </a:r>
            <a:endParaRPr lang="en-US" dirty="0"/>
          </a:p>
        </p:txBody>
      </p:sp>
      <p:cxnSp>
        <p:nvCxnSpPr>
          <p:cNvPr id="23" name="Straight Arrow Connector 22">
            <a:extLst>
              <a:ext uri="{FF2B5EF4-FFF2-40B4-BE49-F238E27FC236}">
                <a16:creationId xmlns:a16="http://schemas.microsoft.com/office/drawing/2014/main" id="{0B5D552C-960B-4B30-94FB-BC3C1BE295E4}"/>
              </a:ext>
            </a:extLst>
          </p:cNvPr>
          <p:cNvCxnSpPr>
            <a:cxnSpLocks/>
            <a:stCxn id="22" idx="0"/>
          </p:cNvCxnSpPr>
          <p:nvPr/>
        </p:nvCxnSpPr>
        <p:spPr>
          <a:xfrm flipV="1">
            <a:off x="4463628" y="4556645"/>
            <a:ext cx="215674" cy="476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37760B4-60A9-4744-87CD-0E4042589AEE}"/>
              </a:ext>
            </a:extLst>
          </p:cNvPr>
          <p:cNvSpPr/>
          <p:nvPr/>
        </p:nvSpPr>
        <p:spPr>
          <a:xfrm>
            <a:off x="1172063" y="6157452"/>
            <a:ext cx="8273875" cy="60010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ym typeface="Wingdings" panose="05000000000000000000" pitchFamily="2" charset="2"/>
              </a:rPr>
              <a:t> Would bias the body shape to be thin </a:t>
            </a:r>
            <a:r>
              <a:rPr lang="en-US" dirty="0"/>
              <a:t>Not use in optimizing shape.</a:t>
            </a:r>
          </a:p>
        </p:txBody>
      </p:sp>
    </p:spTree>
    <p:extLst>
      <p:ext uri="{BB962C8B-B14F-4D97-AF65-F5344CB8AC3E}">
        <p14:creationId xmlns:p14="http://schemas.microsoft.com/office/powerpoint/2010/main" val="114212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84D6-0FEB-45D6-8D4D-8D429E0A7DE2}"/>
              </a:ext>
            </a:extLst>
          </p:cNvPr>
          <p:cNvSpPr>
            <a:spLocks noGrp="1"/>
          </p:cNvSpPr>
          <p:nvPr>
            <p:ph type="title"/>
          </p:nvPr>
        </p:nvSpPr>
        <p:spPr/>
        <p:txBody>
          <a:bodyPr/>
          <a:lstStyle/>
          <a:p>
            <a:r>
              <a:rPr lang="en-US"/>
              <a:t>Shape prior</a:t>
            </a:r>
            <a:endParaRPr lang="en-US" dirty="0"/>
          </a:p>
        </p:txBody>
      </p:sp>
      <p:sp>
        <p:nvSpPr>
          <p:cNvPr id="4" name="Slide Number Placeholder 3">
            <a:extLst>
              <a:ext uri="{FF2B5EF4-FFF2-40B4-BE49-F238E27FC236}">
                <a16:creationId xmlns:a16="http://schemas.microsoft.com/office/drawing/2014/main" id="{FA7683A6-CC79-4594-9403-422FE1D3BEBA}"/>
              </a:ext>
            </a:extLst>
          </p:cNvPr>
          <p:cNvSpPr>
            <a:spLocks noGrp="1"/>
          </p:cNvSpPr>
          <p:nvPr>
            <p:ph type="sldNum" sz="quarter" idx="12"/>
          </p:nvPr>
        </p:nvSpPr>
        <p:spPr/>
        <p:txBody>
          <a:bodyPr/>
          <a:lstStyle/>
          <a:p>
            <a:fld id="{65DFE54B-0D6F-4798-A733-40155BDAB334}" type="slidenum">
              <a:rPr lang="en-US" smtClean="0"/>
              <a:t>14</a:t>
            </a:fld>
            <a:endParaRPr lang="en-US"/>
          </a:p>
        </p:txBody>
      </p:sp>
      <p:pic>
        <p:nvPicPr>
          <p:cNvPr id="6" name="Picture 5">
            <a:extLst>
              <a:ext uri="{FF2B5EF4-FFF2-40B4-BE49-F238E27FC236}">
                <a16:creationId xmlns:a16="http://schemas.microsoft.com/office/drawing/2014/main" id="{BEBEA9F7-0C31-4182-BA56-A22909914F84}"/>
              </a:ext>
            </a:extLst>
          </p:cNvPr>
          <p:cNvPicPr>
            <a:picLocks noChangeAspect="1"/>
          </p:cNvPicPr>
          <p:nvPr/>
        </p:nvPicPr>
        <p:blipFill>
          <a:blip r:embed="rId3"/>
          <a:stretch>
            <a:fillRect/>
          </a:stretch>
        </p:blipFill>
        <p:spPr>
          <a:xfrm>
            <a:off x="2965479" y="2644140"/>
            <a:ext cx="4061651" cy="784860"/>
          </a:xfrm>
          <a:prstGeom prst="rect">
            <a:avLst/>
          </a:prstGeom>
        </p:spPr>
      </p:pic>
      <p:sp>
        <p:nvSpPr>
          <p:cNvPr id="8" name="TextBox 7">
            <a:extLst>
              <a:ext uri="{FF2B5EF4-FFF2-40B4-BE49-F238E27FC236}">
                <a16:creationId xmlns:a16="http://schemas.microsoft.com/office/drawing/2014/main" id="{C36509B3-2AD3-48A2-8669-44662F72C32F}"/>
              </a:ext>
            </a:extLst>
          </p:cNvPr>
          <p:cNvSpPr txBox="1"/>
          <p:nvPr/>
        </p:nvSpPr>
        <p:spPr>
          <a:xfrm>
            <a:off x="1246909" y="4562039"/>
            <a:ext cx="10823171" cy="954107"/>
          </a:xfrm>
          <a:prstGeom prst="rect">
            <a:avLst/>
          </a:prstGeom>
          <a:noFill/>
        </p:spPr>
        <p:txBody>
          <a:bodyPr wrap="square">
            <a:spAutoFit/>
          </a:bodyPr>
          <a:lstStyle/>
          <a:p>
            <a:r>
              <a:rPr lang="en-US" sz="2800" b="0" i="0" dirty="0">
                <a:solidFill>
                  <a:srgbClr val="000000"/>
                </a:solidFill>
                <a:effectLst/>
                <a:latin typeface="CMR10"/>
              </a:rPr>
              <a:t>A diagonal matrix with the squared singular values estimated via Principal Component Analysis from the shapes in the SMPL training set.</a:t>
            </a:r>
            <a:endParaRPr lang="en-US" sz="2800" dirty="0"/>
          </a:p>
        </p:txBody>
      </p:sp>
      <p:cxnSp>
        <p:nvCxnSpPr>
          <p:cNvPr id="10" name="Straight Arrow Connector 9">
            <a:extLst>
              <a:ext uri="{FF2B5EF4-FFF2-40B4-BE49-F238E27FC236}">
                <a16:creationId xmlns:a16="http://schemas.microsoft.com/office/drawing/2014/main" id="{0BA36696-5137-46EC-83FB-A072C467CE04}"/>
              </a:ext>
            </a:extLst>
          </p:cNvPr>
          <p:cNvCxnSpPr>
            <a:stCxn id="8" idx="0"/>
          </p:cNvCxnSpPr>
          <p:nvPr/>
        </p:nvCxnSpPr>
        <p:spPr>
          <a:xfrm flipH="1" flipV="1">
            <a:off x="5968538" y="3429000"/>
            <a:ext cx="689957" cy="113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89D66F-8A07-4EA0-88E5-CFBB7A0E4C8E}"/>
              </a:ext>
            </a:extLst>
          </p:cNvPr>
          <p:cNvSpPr txBox="1"/>
          <p:nvPr/>
        </p:nvSpPr>
        <p:spPr>
          <a:xfrm>
            <a:off x="1246909" y="6109434"/>
            <a:ext cx="10374284" cy="523220"/>
          </a:xfrm>
          <a:prstGeom prst="rect">
            <a:avLst/>
          </a:prstGeom>
          <a:noFill/>
        </p:spPr>
        <p:txBody>
          <a:bodyPr wrap="square">
            <a:spAutoFit/>
          </a:bodyPr>
          <a:lstStyle/>
          <a:p>
            <a:r>
              <a:rPr lang="en-US" sz="2800" b="0" i="0" dirty="0">
                <a:solidFill>
                  <a:srgbClr val="000000"/>
                </a:solidFill>
                <a:effectLst/>
                <a:latin typeface="CMR10"/>
              </a:rPr>
              <a:t>Note that the shape coefficients </a:t>
            </a:r>
            <a:r>
              <a:rPr lang="en-US" sz="2800" b="1" i="1" dirty="0">
                <a:solidFill>
                  <a:srgbClr val="000000"/>
                </a:solidFill>
                <a:effectLst/>
                <a:latin typeface="CMMIB10"/>
              </a:rPr>
              <a:t>β </a:t>
            </a:r>
            <a:r>
              <a:rPr lang="en-US" sz="2800" b="0" i="0" dirty="0">
                <a:solidFill>
                  <a:srgbClr val="000000"/>
                </a:solidFill>
                <a:effectLst/>
                <a:latin typeface="CMR10"/>
              </a:rPr>
              <a:t>are zero-mean by construction</a:t>
            </a:r>
            <a:r>
              <a:rPr lang="en-US" sz="2800" dirty="0"/>
              <a:t> </a:t>
            </a:r>
          </a:p>
        </p:txBody>
      </p:sp>
    </p:spTree>
    <p:extLst>
      <p:ext uri="{BB962C8B-B14F-4D97-AF65-F5344CB8AC3E}">
        <p14:creationId xmlns:p14="http://schemas.microsoft.com/office/powerpoint/2010/main" val="273334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E6D5-60E9-489F-AE23-BFEDA5312450}"/>
              </a:ext>
            </a:extLst>
          </p:cNvPr>
          <p:cNvSpPr>
            <a:spLocks noGrp="1"/>
          </p:cNvSpPr>
          <p:nvPr>
            <p:ph type="title"/>
          </p:nvPr>
        </p:nvSpPr>
        <p:spPr/>
        <p:txBody>
          <a:bodyPr/>
          <a:lstStyle/>
          <a:p>
            <a:r>
              <a:rPr lang="en-US" dirty="0"/>
              <a:t>Optimization</a:t>
            </a:r>
          </a:p>
        </p:txBody>
      </p:sp>
      <p:sp>
        <p:nvSpPr>
          <p:cNvPr id="4" name="Slide Number Placeholder 3">
            <a:extLst>
              <a:ext uri="{FF2B5EF4-FFF2-40B4-BE49-F238E27FC236}">
                <a16:creationId xmlns:a16="http://schemas.microsoft.com/office/drawing/2014/main" id="{7D0380B1-A530-4B60-B09E-CD8335EF5C9A}"/>
              </a:ext>
            </a:extLst>
          </p:cNvPr>
          <p:cNvSpPr>
            <a:spLocks noGrp="1"/>
          </p:cNvSpPr>
          <p:nvPr>
            <p:ph type="sldNum" sz="quarter" idx="12"/>
          </p:nvPr>
        </p:nvSpPr>
        <p:spPr/>
        <p:txBody>
          <a:bodyPr/>
          <a:lstStyle/>
          <a:p>
            <a:fld id="{65DFE54B-0D6F-4798-A733-40155BDAB334}" type="slidenum">
              <a:rPr lang="en-US" smtClean="0"/>
              <a:t>15</a:t>
            </a:fld>
            <a:endParaRPr lang="en-US"/>
          </a:p>
        </p:txBody>
      </p:sp>
      <p:sp>
        <p:nvSpPr>
          <p:cNvPr id="5" name="Rectangle 4">
            <a:extLst>
              <a:ext uri="{FF2B5EF4-FFF2-40B4-BE49-F238E27FC236}">
                <a16:creationId xmlns:a16="http://schemas.microsoft.com/office/drawing/2014/main" id="{5842EE95-2DB3-45C6-9630-4B2E3FD4E0A3}"/>
              </a:ext>
            </a:extLst>
          </p:cNvPr>
          <p:cNvSpPr/>
          <p:nvPr/>
        </p:nvSpPr>
        <p:spPr>
          <a:xfrm>
            <a:off x="6690168" y="3914467"/>
            <a:ext cx="1512916" cy="147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Estimating camera translation</a:t>
            </a:r>
          </a:p>
        </p:txBody>
      </p:sp>
      <p:sp>
        <p:nvSpPr>
          <p:cNvPr id="6" name="Rectangle 5">
            <a:extLst>
              <a:ext uri="{FF2B5EF4-FFF2-40B4-BE49-F238E27FC236}">
                <a16:creationId xmlns:a16="http://schemas.microsoft.com/office/drawing/2014/main" id="{7FB0AE72-BEFF-4C7B-BD1D-1DA7E96CC062}"/>
              </a:ext>
            </a:extLst>
          </p:cNvPr>
          <p:cNvSpPr/>
          <p:nvPr/>
        </p:nvSpPr>
        <p:spPr>
          <a:xfrm>
            <a:off x="9119059" y="3844876"/>
            <a:ext cx="2070875" cy="147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Fitting by minimizing Eq. (1)</a:t>
            </a:r>
          </a:p>
          <a:p>
            <a:pPr algn="ctr"/>
            <a:r>
              <a:rPr lang="en-US" dirty="0"/>
              <a:t>Using Powell’s dogleg method [31]</a:t>
            </a:r>
          </a:p>
        </p:txBody>
      </p:sp>
      <p:sp>
        <p:nvSpPr>
          <p:cNvPr id="7" name="Rectangle 6">
            <a:extLst>
              <a:ext uri="{FF2B5EF4-FFF2-40B4-BE49-F238E27FC236}">
                <a16:creationId xmlns:a16="http://schemas.microsoft.com/office/drawing/2014/main" id="{88A0D181-1DD9-4DDF-B184-5282DFA42DFA}"/>
              </a:ext>
            </a:extLst>
          </p:cNvPr>
          <p:cNvSpPr/>
          <p:nvPr/>
        </p:nvSpPr>
        <p:spPr>
          <a:xfrm>
            <a:off x="8871066" y="1690688"/>
            <a:ext cx="2482734" cy="147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Starting with high value then decreasing </a:t>
            </a:r>
          </a:p>
          <a:p>
            <a:pPr algn="ctr"/>
            <a:endParaRPr lang="en-US" dirty="0"/>
          </a:p>
        </p:txBody>
      </p:sp>
      <p:pic>
        <p:nvPicPr>
          <p:cNvPr id="9" name="Picture 8">
            <a:extLst>
              <a:ext uri="{FF2B5EF4-FFF2-40B4-BE49-F238E27FC236}">
                <a16:creationId xmlns:a16="http://schemas.microsoft.com/office/drawing/2014/main" id="{DAE4D69E-F310-4F66-9BD5-28EFF0C6C0B8}"/>
              </a:ext>
            </a:extLst>
          </p:cNvPr>
          <p:cNvPicPr>
            <a:picLocks noChangeAspect="1"/>
          </p:cNvPicPr>
          <p:nvPr/>
        </p:nvPicPr>
        <p:blipFill>
          <a:blip r:embed="rId2"/>
          <a:stretch>
            <a:fillRect/>
          </a:stretch>
        </p:blipFill>
        <p:spPr>
          <a:xfrm>
            <a:off x="9574270" y="2721504"/>
            <a:ext cx="1076325" cy="257175"/>
          </a:xfrm>
          <a:prstGeom prst="rect">
            <a:avLst/>
          </a:prstGeom>
        </p:spPr>
      </p:pic>
      <p:pic>
        <p:nvPicPr>
          <p:cNvPr id="10" name="Picture 9">
            <a:extLst>
              <a:ext uri="{FF2B5EF4-FFF2-40B4-BE49-F238E27FC236}">
                <a16:creationId xmlns:a16="http://schemas.microsoft.com/office/drawing/2014/main" id="{715A22BC-FDA0-4578-B40B-8E12FAF6D2DC}"/>
              </a:ext>
            </a:extLst>
          </p:cNvPr>
          <p:cNvPicPr>
            <a:picLocks noChangeAspect="1"/>
          </p:cNvPicPr>
          <p:nvPr/>
        </p:nvPicPr>
        <p:blipFill>
          <a:blip r:embed="rId3"/>
          <a:stretch>
            <a:fillRect/>
          </a:stretch>
        </p:blipFill>
        <p:spPr>
          <a:xfrm>
            <a:off x="5191125" y="6350000"/>
            <a:ext cx="6838950" cy="371475"/>
          </a:xfrm>
          <a:prstGeom prst="rect">
            <a:avLst/>
          </a:prstGeom>
        </p:spPr>
      </p:pic>
      <p:pic>
        <p:nvPicPr>
          <p:cNvPr id="11" name="Picture 10">
            <a:extLst>
              <a:ext uri="{FF2B5EF4-FFF2-40B4-BE49-F238E27FC236}">
                <a16:creationId xmlns:a16="http://schemas.microsoft.com/office/drawing/2014/main" id="{612B3002-592D-46B6-A585-8B95DDF0BA2F}"/>
              </a:ext>
            </a:extLst>
          </p:cNvPr>
          <p:cNvPicPr>
            <a:picLocks noChangeAspect="1"/>
          </p:cNvPicPr>
          <p:nvPr/>
        </p:nvPicPr>
        <p:blipFill>
          <a:blip r:embed="rId4"/>
          <a:stretch>
            <a:fillRect/>
          </a:stretch>
        </p:blipFill>
        <p:spPr>
          <a:xfrm>
            <a:off x="4114800" y="6350000"/>
            <a:ext cx="1076325" cy="266700"/>
          </a:xfrm>
          <a:prstGeom prst="rect">
            <a:avLst/>
          </a:prstGeom>
        </p:spPr>
      </p:pic>
      <p:cxnSp>
        <p:nvCxnSpPr>
          <p:cNvPr id="13" name="Straight Arrow Connector 12">
            <a:extLst>
              <a:ext uri="{FF2B5EF4-FFF2-40B4-BE49-F238E27FC236}">
                <a16:creationId xmlns:a16="http://schemas.microsoft.com/office/drawing/2014/main" id="{EF5FEA11-7046-4790-99FC-1A5D5037C482}"/>
              </a:ext>
            </a:extLst>
          </p:cNvPr>
          <p:cNvCxnSpPr>
            <a:cxnSpLocks/>
            <a:stCxn id="10" idx="0"/>
            <a:endCxn id="6" idx="2"/>
          </p:cNvCxnSpPr>
          <p:nvPr/>
        </p:nvCxnSpPr>
        <p:spPr>
          <a:xfrm flipV="1">
            <a:off x="8610600" y="5324541"/>
            <a:ext cx="1543897" cy="102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28A3D-8AB0-4D05-B390-0E55F4FAB9C2}"/>
              </a:ext>
            </a:extLst>
          </p:cNvPr>
          <p:cNvCxnSpPr>
            <a:cxnSpLocks/>
            <a:stCxn id="7" idx="2"/>
            <a:endCxn id="6" idx="0"/>
          </p:cNvCxnSpPr>
          <p:nvPr/>
        </p:nvCxnSpPr>
        <p:spPr>
          <a:xfrm>
            <a:off x="10112433" y="3170353"/>
            <a:ext cx="42064" cy="67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Arrow: Right 15">
            <a:extLst>
              <a:ext uri="{FF2B5EF4-FFF2-40B4-BE49-F238E27FC236}">
                <a16:creationId xmlns:a16="http://schemas.microsoft.com/office/drawing/2014/main" id="{9269FB55-3DB4-46FB-A161-1512A4C399F6}"/>
              </a:ext>
            </a:extLst>
          </p:cNvPr>
          <p:cNvSpPr/>
          <p:nvPr/>
        </p:nvSpPr>
        <p:spPr>
          <a:xfrm>
            <a:off x="8584971" y="4398971"/>
            <a:ext cx="465513"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8D8FCE9-677C-49CA-BE5F-9AD35DF765B2}"/>
              </a:ext>
            </a:extLst>
          </p:cNvPr>
          <p:cNvSpPr txBox="1"/>
          <p:nvPr/>
        </p:nvSpPr>
        <p:spPr>
          <a:xfrm>
            <a:off x="0" y="1384572"/>
            <a:ext cx="2157151" cy="923330"/>
          </a:xfrm>
          <a:prstGeom prst="rect">
            <a:avLst/>
          </a:prstGeom>
          <a:noFill/>
          <a:ln>
            <a:solidFill>
              <a:schemeClr val="accent1"/>
            </a:solidFill>
          </a:ln>
        </p:spPr>
        <p:txBody>
          <a:bodyPr wrap="square">
            <a:spAutoFit/>
          </a:bodyPr>
          <a:lstStyle/>
          <a:p>
            <a:r>
              <a:rPr lang="en-US" sz="1800" b="0" i="0" dirty="0">
                <a:solidFill>
                  <a:srgbClr val="000000"/>
                </a:solidFill>
                <a:effectLst/>
                <a:latin typeface="CMR10"/>
              </a:rPr>
              <a:t>Camera translation and body orientation are unknown</a:t>
            </a:r>
            <a:r>
              <a:rPr lang="en-US" dirty="0"/>
              <a:t> </a:t>
            </a:r>
          </a:p>
        </p:txBody>
      </p:sp>
      <p:sp>
        <p:nvSpPr>
          <p:cNvPr id="20" name="TextBox 19">
            <a:extLst>
              <a:ext uri="{FF2B5EF4-FFF2-40B4-BE49-F238E27FC236}">
                <a16:creationId xmlns:a16="http://schemas.microsoft.com/office/drawing/2014/main" id="{8BF32132-7C62-4E19-94CC-FC4969963697}"/>
              </a:ext>
            </a:extLst>
          </p:cNvPr>
          <p:cNvSpPr txBox="1"/>
          <p:nvPr/>
        </p:nvSpPr>
        <p:spPr>
          <a:xfrm>
            <a:off x="2231188" y="1418917"/>
            <a:ext cx="2482734" cy="1200329"/>
          </a:xfrm>
          <a:prstGeom prst="rect">
            <a:avLst/>
          </a:prstGeom>
          <a:noFill/>
          <a:ln>
            <a:solidFill>
              <a:schemeClr val="accent1"/>
            </a:solidFill>
          </a:ln>
        </p:spPr>
        <p:txBody>
          <a:bodyPr wrap="square">
            <a:spAutoFit/>
          </a:bodyPr>
          <a:lstStyle/>
          <a:p>
            <a:r>
              <a:rPr lang="en-US" dirty="0">
                <a:solidFill>
                  <a:srgbClr val="000000"/>
                </a:solidFill>
                <a:latin typeface="CMR10"/>
              </a:rPr>
              <a:t>T</a:t>
            </a:r>
            <a:r>
              <a:rPr lang="en-US" sz="1800" b="0" i="0" dirty="0">
                <a:solidFill>
                  <a:srgbClr val="000000"/>
                </a:solidFill>
                <a:effectLst/>
                <a:latin typeface="CMR10"/>
              </a:rPr>
              <a:t>he camera focal length or its rough estimate is known.</a:t>
            </a:r>
            <a:r>
              <a:rPr lang="en-US" dirty="0"/>
              <a:t> </a:t>
            </a:r>
          </a:p>
          <a:p>
            <a:r>
              <a:rPr lang="en-US" dirty="0"/>
              <a:t>Side view</a:t>
            </a:r>
          </a:p>
        </p:txBody>
      </p:sp>
      <p:sp>
        <p:nvSpPr>
          <p:cNvPr id="21" name="Rectangle 20">
            <a:extLst>
              <a:ext uri="{FF2B5EF4-FFF2-40B4-BE49-F238E27FC236}">
                <a16:creationId xmlns:a16="http://schemas.microsoft.com/office/drawing/2014/main" id="{C6F49456-20B1-45EA-AF51-E89B0DE2BA82}"/>
              </a:ext>
            </a:extLst>
          </p:cNvPr>
          <p:cNvSpPr/>
          <p:nvPr/>
        </p:nvSpPr>
        <p:spPr>
          <a:xfrm>
            <a:off x="2120626" y="3824642"/>
            <a:ext cx="1312288" cy="147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the camera translation</a:t>
            </a:r>
          </a:p>
        </p:txBody>
      </p:sp>
      <p:sp>
        <p:nvSpPr>
          <p:cNvPr id="22" name="Rectangle 21">
            <a:extLst>
              <a:ext uri="{FF2B5EF4-FFF2-40B4-BE49-F238E27FC236}">
                <a16:creationId xmlns:a16="http://schemas.microsoft.com/office/drawing/2014/main" id="{DDF10E6F-A05B-4C1C-AA85-9D893B0B0980}"/>
              </a:ext>
            </a:extLst>
          </p:cNvPr>
          <p:cNvSpPr/>
          <p:nvPr/>
        </p:nvSpPr>
        <p:spPr>
          <a:xfrm>
            <a:off x="67385" y="4123043"/>
            <a:ext cx="148312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Assumption</a:t>
            </a:r>
          </a:p>
        </p:txBody>
      </p:sp>
      <p:cxnSp>
        <p:nvCxnSpPr>
          <p:cNvPr id="25" name="Straight Arrow Connector 24">
            <a:extLst>
              <a:ext uri="{FF2B5EF4-FFF2-40B4-BE49-F238E27FC236}">
                <a16:creationId xmlns:a16="http://schemas.microsoft.com/office/drawing/2014/main" id="{8E4D2787-7128-414D-8BAA-B639D885AAE4}"/>
              </a:ext>
            </a:extLst>
          </p:cNvPr>
          <p:cNvCxnSpPr>
            <a:cxnSpLocks/>
          </p:cNvCxnSpPr>
          <p:nvPr/>
        </p:nvCxnSpPr>
        <p:spPr>
          <a:xfrm>
            <a:off x="838200" y="2307903"/>
            <a:ext cx="0" cy="181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18FC19-1150-4520-A259-D4C7AC926EBD}"/>
              </a:ext>
            </a:extLst>
          </p:cNvPr>
          <p:cNvCxnSpPr>
            <a:cxnSpLocks/>
          </p:cNvCxnSpPr>
          <p:nvPr/>
        </p:nvCxnSpPr>
        <p:spPr>
          <a:xfrm flipH="1">
            <a:off x="1335049" y="2721504"/>
            <a:ext cx="1049160" cy="116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Right 28">
            <a:extLst>
              <a:ext uri="{FF2B5EF4-FFF2-40B4-BE49-F238E27FC236}">
                <a16:creationId xmlns:a16="http://schemas.microsoft.com/office/drawing/2014/main" id="{6469048E-60CF-4B83-BBA1-B19AA19A84A7}"/>
              </a:ext>
            </a:extLst>
          </p:cNvPr>
          <p:cNvSpPr/>
          <p:nvPr/>
        </p:nvSpPr>
        <p:spPr>
          <a:xfrm>
            <a:off x="1580901" y="4377820"/>
            <a:ext cx="465513"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FAFEBF5-A4E4-4A1B-86E2-649926681A5A}"/>
              </a:ext>
            </a:extLst>
          </p:cNvPr>
          <p:cNvSpPr txBox="1"/>
          <p:nvPr/>
        </p:nvSpPr>
        <p:spPr>
          <a:xfrm>
            <a:off x="143090" y="5679340"/>
            <a:ext cx="1997823" cy="923330"/>
          </a:xfrm>
          <a:prstGeom prst="rect">
            <a:avLst/>
          </a:prstGeom>
          <a:noFill/>
          <a:ln>
            <a:solidFill>
              <a:schemeClr val="accent1"/>
            </a:solidFill>
          </a:ln>
        </p:spPr>
        <p:txBody>
          <a:bodyPr wrap="square">
            <a:spAutoFit/>
          </a:bodyPr>
          <a:lstStyle/>
          <a:p>
            <a:r>
              <a:rPr lang="en-US" sz="1800" b="0" i="0" dirty="0">
                <a:solidFill>
                  <a:srgbClr val="000000"/>
                </a:solidFill>
                <a:effectLst/>
                <a:latin typeface="CMR10"/>
              </a:rPr>
              <a:t>The person is standing parallel to the image plane</a:t>
            </a:r>
            <a:endParaRPr lang="en-US" dirty="0"/>
          </a:p>
        </p:txBody>
      </p:sp>
      <p:cxnSp>
        <p:nvCxnSpPr>
          <p:cNvPr id="31" name="Straight Arrow Connector 30">
            <a:extLst>
              <a:ext uri="{FF2B5EF4-FFF2-40B4-BE49-F238E27FC236}">
                <a16:creationId xmlns:a16="http://schemas.microsoft.com/office/drawing/2014/main" id="{ED3CA2D4-B271-413B-BA5F-24660D11FC79}"/>
              </a:ext>
            </a:extLst>
          </p:cNvPr>
          <p:cNvCxnSpPr>
            <a:cxnSpLocks/>
          </p:cNvCxnSpPr>
          <p:nvPr/>
        </p:nvCxnSpPr>
        <p:spPr>
          <a:xfrm flipV="1">
            <a:off x="1496035" y="5280563"/>
            <a:ext cx="506140" cy="43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5288426-C998-4BE0-9B2E-37370B06E1E5}"/>
              </a:ext>
            </a:extLst>
          </p:cNvPr>
          <p:cNvSpPr/>
          <p:nvPr/>
        </p:nvSpPr>
        <p:spPr>
          <a:xfrm>
            <a:off x="3952458" y="3863444"/>
            <a:ext cx="1433403" cy="147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Estimate depth</a:t>
            </a:r>
          </a:p>
        </p:txBody>
      </p:sp>
      <p:sp>
        <p:nvSpPr>
          <p:cNvPr id="39" name="TextBox 38">
            <a:extLst>
              <a:ext uri="{FF2B5EF4-FFF2-40B4-BE49-F238E27FC236}">
                <a16:creationId xmlns:a16="http://schemas.microsoft.com/office/drawing/2014/main" id="{1576ABAB-5475-4E24-A736-7AB6544DB41E}"/>
              </a:ext>
            </a:extLst>
          </p:cNvPr>
          <p:cNvSpPr txBox="1"/>
          <p:nvPr/>
        </p:nvSpPr>
        <p:spPr>
          <a:xfrm>
            <a:off x="2983613" y="2543370"/>
            <a:ext cx="1679383" cy="646331"/>
          </a:xfrm>
          <a:prstGeom prst="rect">
            <a:avLst/>
          </a:prstGeom>
          <a:noFill/>
          <a:ln>
            <a:solidFill>
              <a:schemeClr val="accent1"/>
            </a:solidFill>
          </a:ln>
        </p:spPr>
        <p:txBody>
          <a:bodyPr wrap="square">
            <a:spAutoFit/>
          </a:bodyPr>
          <a:lstStyle/>
          <a:p>
            <a:r>
              <a:rPr lang="en-US" sz="1800" b="0" i="0" dirty="0">
                <a:solidFill>
                  <a:srgbClr val="000000"/>
                </a:solidFill>
                <a:effectLst/>
                <a:latin typeface="CMR10"/>
              </a:rPr>
              <a:t>Via the ratio of similar triangles</a:t>
            </a:r>
            <a:endParaRPr lang="en-US" dirty="0"/>
          </a:p>
        </p:txBody>
      </p:sp>
      <p:cxnSp>
        <p:nvCxnSpPr>
          <p:cNvPr id="40" name="Straight Arrow Connector 39">
            <a:extLst>
              <a:ext uri="{FF2B5EF4-FFF2-40B4-BE49-F238E27FC236}">
                <a16:creationId xmlns:a16="http://schemas.microsoft.com/office/drawing/2014/main" id="{CF7B2DB4-E1F7-45F1-8D0F-4B52875E2BBE}"/>
              </a:ext>
            </a:extLst>
          </p:cNvPr>
          <p:cNvCxnSpPr>
            <a:cxnSpLocks/>
            <a:stCxn id="39" idx="2"/>
          </p:cNvCxnSpPr>
          <p:nvPr/>
        </p:nvCxnSpPr>
        <p:spPr>
          <a:xfrm>
            <a:off x="3823305" y="3189701"/>
            <a:ext cx="312024" cy="62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0A20F99-D8FA-40A1-9A27-4CD1EC0B8654}"/>
              </a:ext>
            </a:extLst>
          </p:cNvPr>
          <p:cNvSpPr txBox="1"/>
          <p:nvPr/>
        </p:nvSpPr>
        <p:spPr>
          <a:xfrm>
            <a:off x="5046272" y="2134807"/>
            <a:ext cx="1597638" cy="923330"/>
          </a:xfrm>
          <a:prstGeom prst="rect">
            <a:avLst/>
          </a:prstGeom>
          <a:noFill/>
          <a:ln>
            <a:solidFill>
              <a:schemeClr val="accent1"/>
            </a:solidFill>
          </a:ln>
        </p:spPr>
        <p:txBody>
          <a:bodyPr wrap="square">
            <a:spAutoFit/>
          </a:bodyPr>
          <a:lstStyle/>
          <a:p>
            <a:r>
              <a:rPr lang="en-US" dirty="0">
                <a:solidFill>
                  <a:srgbClr val="000000"/>
                </a:solidFill>
                <a:latin typeface="CMR10"/>
              </a:rPr>
              <a:t>Torso length of mean SMPL shape</a:t>
            </a:r>
            <a:endParaRPr lang="en-US" dirty="0"/>
          </a:p>
        </p:txBody>
      </p:sp>
      <p:sp>
        <p:nvSpPr>
          <p:cNvPr id="44" name="Rectangle 43">
            <a:extLst>
              <a:ext uri="{FF2B5EF4-FFF2-40B4-BE49-F238E27FC236}">
                <a16:creationId xmlns:a16="http://schemas.microsoft.com/office/drawing/2014/main" id="{421B310F-AFFC-4DF2-8026-B30A55DC3097}"/>
              </a:ext>
            </a:extLst>
          </p:cNvPr>
          <p:cNvSpPr/>
          <p:nvPr/>
        </p:nvSpPr>
        <p:spPr>
          <a:xfrm>
            <a:off x="5229213" y="776419"/>
            <a:ext cx="107632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SMPL</a:t>
            </a:r>
          </a:p>
        </p:txBody>
      </p:sp>
      <p:sp>
        <p:nvSpPr>
          <p:cNvPr id="45" name="Arrow: Right 44">
            <a:extLst>
              <a:ext uri="{FF2B5EF4-FFF2-40B4-BE49-F238E27FC236}">
                <a16:creationId xmlns:a16="http://schemas.microsoft.com/office/drawing/2014/main" id="{2ABBBF8D-15D0-417B-8E0D-2E24BEAECF2D}"/>
              </a:ext>
            </a:extLst>
          </p:cNvPr>
          <p:cNvSpPr/>
          <p:nvPr/>
        </p:nvSpPr>
        <p:spPr>
          <a:xfrm rot="5400000">
            <a:off x="5581650" y="1747981"/>
            <a:ext cx="387753" cy="35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50E9BB8F-7C3C-46DB-B65D-0B41559969BB}"/>
              </a:ext>
            </a:extLst>
          </p:cNvPr>
          <p:cNvCxnSpPr>
            <a:cxnSpLocks/>
          </p:cNvCxnSpPr>
          <p:nvPr/>
        </p:nvCxnSpPr>
        <p:spPr>
          <a:xfrm flipH="1">
            <a:off x="5229213" y="3088878"/>
            <a:ext cx="585391" cy="60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DD6523B-C0FE-4ACE-9EF2-AD359D33586C}"/>
              </a:ext>
            </a:extLst>
          </p:cNvPr>
          <p:cNvSpPr txBox="1"/>
          <p:nvPr/>
        </p:nvSpPr>
        <p:spPr>
          <a:xfrm>
            <a:off x="4272241" y="5696859"/>
            <a:ext cx="1997823" cy="369332"/>
          </a:xfrm>
          <a:prstGeom prst="rect">
            <a:avLst/>
          </a:prstGeom>
          <a:noFill/>
          <a:ln>
            <a:solidFill>
              <a:schemeClr val="accent1"/>
            </a:solidFill>
          </a:ln>
        </p:spPr>
        <p:txBody>
          <a:bodyPr wrap="square">
            <a:spAutoFit/>
          </a:bodyPr>
          <a:lstStyle/>
          <a:p>
            <a:r>
              <a:rPr lang="en-US" sz="1800" b="0" i="0" dirty="0">
                <a:solidFill>
                  <a:srgbClr val="000000"/>
                </a:solidFill>
                <a:effectLst/>
                <a:latin typeface="CMR10"/>
              </a:rPr>
              <a:t>Predicted 2D joints</a:t>
            </a:r>
            <a:endParaRPr lang="en-US" dirty="0"/>
          </a:p>
        </p:txBody>
      </p:sp>
      <p:cxnSp>
        <p:nvCxnSpPr>
          <p:cNvPr id="50" name="Straight Arrow Connector 49">
            <a:extLst>
              <a:ext uri="{FF2B5EF4-FFF2-40B4-BE49-F238E27FC236}">
                <a16:creationId xmlns:a16="http://schemas.microsoft.com/office/drawing/2014/main" id="{C2129A08-366C-418C-A87D-EB77B23BE4E1}"/>
              </a:ext>
            </a:extLst>
          </p:cNvPr>
          <p:cNvCxnSpPr>
            <a:cxnSpLocks/>
            <a:stCxn id="48" idx="0"/>
          </p:cNvCxnSpPr>
          <p:nvPr/>
        </p:nvCxnSpPr>
        <p:spPr>
          <a:xfrm flipH="1" flipV="1">
            <a:off x="4713922" y="5421819"/>
            <a:ext cx="557231" cy="275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Arrow: Right 52">
            <a:extLst>
              <a:ext uri="{FF2B5EF4-FFF2-40B4-BE49-F238E27FC236}">
                <a16:creationId xmlns:a16="http://schemas.microsoft.com/office/drawing/2014/main" id="{EC26E32C-3908-41C4-BD86-788F2B89C7F5}"/>
              </a:ext>
            </a:extLst>
          </p:cNvPr>
          <p:cNvSpPr/>
          <p:nvPr/>
        </p:nvSpPr>
        <p:spPr>
          <a:xfrm>
            <a:off x="3475334" y="4465854"/>
            <a:ext cx="402441" cy="352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9E8AADD-DCAA-4415-8399-59775100179E}"/>
              </a:ext>
            </a:extLst>
          </p:cNvPr>
          <p:cNvPicPr>
            <a:picLocks noChangeAspect="1"/>
          </p:cNvPicPr>
          <p:nvPr/>
        </p:nvPicPr>
        <p:blipFill>
          <a:blip r:embed="rId5"/>
          <a:stretch>
            <a:fillRect/>
          </a:stretch>
        </p:blipFill>
        <p:spPr>
          <a:xfrm>
            <a:off x="3497580" y="166819"/>
            <a:ext cx="4448175" cy="504825"/>
          </a:xfrm>
          <a:prstGeom prst="rect">
            <a:avLst/>
          </a:prstGeom>
        </p:spPr>
      </p:pic>
      <p:cxnSp>
        <p:nvCxnSpPr>
          <p:cNvPr id="56" name="Straight Arrow Connector 55">
            <a:extLst>
              <a:ext uri="{FF2B5EF4-FFF2-40B4-BE49-F238E27FC236}">
                <a16:creationId xmlns:a16="http://schemas.microsoft.com/office/drawing/2014/main" id="{A4B06D09-1446-48B9-B583-06D900E57C32}"/>
              </a:ext>
            </a:extLst>
          </p:cNvPr>
          <p:cNvCxnSpPr>
            <a:cxnSpLocks/>
          </p:cNvCxnSpPr>
          <p:nvPr/>
        </p:nvCxnSpPr>
        <p:spPr>
          <a:xfrm>
            <a:off x="4768217" y="552036"/>
            <a:ext cx="48314" cy="3206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7984B40-E707-435A-80ED-C2DC81EFC897}"/>
              </a:ext>
            </a:extLst>
          </p:cNvPr>
          <p:cNvSpPr txBox="1"/>
          <p:nvPr/>
        </p:nvSpPr>
        <p:spPr>
          <a:xfrm>
            <a:off x="8716759" y="109628"/>
            <a:ext cx="1597638" cy="369332"/>
          </a:xfrm>
          <a:prstGeom prst="rect">
            <a:avLst/>
          </a:prstGeom>
          <a:noFill/>
          <a:ln>
            <a:solidFill>
              <a:schemeClr val="accent1"/>
            </a:solidFill>
          </a:ln>
        </p:spPr>
        <p:txBody>
          <a:bodyPr wrap="square">
            <a:spAutoFit/>
          </a:bodyPr>
          <a:lstStyle/>
          <a:p>
            <a:r>
              <a:rPr lang="en-US" dirty="0">
                <a:solidFill>
                  <a:srgbClr val="000000"/>
                </a:solidFill>
                <a:latin typeface="CMR10"/>
              </a:rPr>
              <a:t>On torso joints</a:t>
            </a:r>
            <a:endParaRPr lang="en-US" dirty="0"/>
          </a:p>
        </p:txBody>
      </p:sp>
      <p:cxnSp>
        <p:nvCxnSpPr>
          <p:cNvPr id="63" name="Straight Arrow Connector 62">
            <a:extLst>
              <a:ext uri="{FF2B5EF4-FFF2-40B4-BE49-F238E27FC236}">
                <a16:creationId xmlns:a16="http://schemas.microsoft.com/office/drawing/2014/main" id="{C3C342B0-0D39-4C2C-828B-C6D6E525731C}"/>
              </a:ext>
            </a:extLst>
          </p:cNvPr>
          <p:cNvCxnSpPr>
            <a:cxnSpLocks/>
            <a:stCxn id="62" idx="1"/>
            <a:endCxn id="55" idx="3"/>
          </p:cNvCxnSpPr>
          <p:nvPr/>
        </p:nvCxnSpPr>
        <p:spPr>
          <a:xfrm flipH="1">
            <a:off x="7945755" y="294294"/>
            <a:ext cx="771004" cy="12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CADCC53-B063-4079-B8B9-0AE69899AE34}"/>
              </a:ext>
            </a:extLst>
          </p:cNvPr>
          <p:cNvCxnSpPr>
            <a:cxnSpLocks/>
          </p:cNvCxnSpPr>
          <p:nvPr/>
        </p:nvCxnSpPr>
        <p:spPr>
          <a:xfrm flipV="1">
            <a:off x="3540845" y="5421819"/>
            <a:ext cx="620364" cy="22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6C1D8694-EBD6-4278-914B-818E41EE779A}"/>
              </a:ext>
            </a:extLst>
          </p:cNvPr>
          <p:cNvGrpSpPr/>
          <p:nvPr/>
        </p:nvGrpSpPr>
        <p:grpSpPr>
          <a:xfrm>
            <a:off x="2184184" y="5706834"/>
            <a:ext cx="2043525" cy="369332"/>
            <a:chOff x="2117684" y="5706834"/>
            <a:chExt cx="2043525" cy="369332"/>
          </a:xfrm>
        </p:grpSpPr>
        <p:sp>
          <p:nvSpPr>
            <p:cNvPr id="68" name="TextBox 67">
              <a:extLst>
                <a:ext uri="{FF2B5EF4-FFF2-40B4-BE49-F238E27FC236}">
                  <a16:creationId xmlns:a16="http://schemas.microsoft.com/office/drawing/2014/main" id="{16238078-707F-4034-9878-EB94FB4CA629}"/>
                </a:ext>
              </a:extLst>
            </p:cNvPr>
            <p:cNvSpPr txBox="1"/>
            <p:nvPr/>
          </p:nvSpPr>
          <p:spPr>
            <a:xfrm>
              <a:off x="2163386" y="5706834"/>
              <a:ext cx="1997823" cy="369332"/>
            </a:xfrm>
            <a:prstGeom prst="rect">
              <a:avLst/>
            </a:prstGeom>
            <a:noFill/>
            <a:ln>
              <a:solidFill>
                <a:schemeClr val="accent1"/>
              </a:solidFill>
            </a:ln>
          </p:spPr>
          <p:txBody>
            <a:bodyPr wrap="square">
              <a:spAutoFit/>
            </a:bodyPr>
            <a:lstStyle/>
            <a:p>
              <a:r>
                <a:rPr lang="en-US" dirty="0">
                  <a:solidFill>
                    <a:srgbClr val="000000"/>
                  </a:solidFill>
                  <a:latin typeface="CMR10"/>
                </a:rPr>
                <a:t>  fix to mean shape</a:t>
              </a:r>
              <a:endParaRPr lang="en-US" dirty="0"/>
            </a:p>
          </p:txBody>
        </p:sp>
        <p:pic>
          <p:nvPicPr>
            <p:cNvPr id="73" name="Picture 72">
              <a:extLst>
                <a:ext uri="{FF2B5EF4-FFF2-40B4-BE49-F238E27FC236}">
                  <a16:creationId xmlns:a16="http://schemas.microsoft.com/office/drawing/2014/main" id="{6D96963B-DE41-4C46-B7C7-684AD0B1CACD}"/>
                </a:ext>
              </a:extLst>
            </p:cNvPr>
            <p:cNvPicPr>
              <a:picLocks noChangeAspect="1"/>
            </p:cNvPicPr>
            <p:nvPr/>
          </p:nvPicPr>
          <p:blipFill>
            <a:blip r:embed="rId6"/>
            <a:stretch>
              <a:fillRect/>
            </a:stretch>
          </p:blipFill>
          <p:spPr>
            <a:xfrm>
              <a:off x="2117684" y="5772437"/>
              <a:ext cx="200025" cy="238125"/>
            </a:xfrm>
            <a:prstGeom prst="rect">
              <a:avLst/>
            </a:prstGeom>
          </p:spPr>
        </p:pic>
      </p:grpSp>
      <p:sp>
        <p:nvSpPr>
          <p:cNvPr id="75" name="Arrow: Right 74">
            <a:extLst>
              <a:ext uri="{FF2B5EF4-FFF2-40B4-BE49-F238E27FC236}">
                <a16:creationId xmlns:a16="http://schemas.microsoft.com/office/drawing/2014/main" id="{8271ABAB-9051-45B2-8FD9-5D9E8CE5C7D0}"/>
              </a:ext>
            </a:extLst>
          </p:cNvPr>
          <p:cNvSpPr/>
          <p:nvPr/>
        </p:nvSpPr>
        <p:spPr>
          <a:xfrm>
            <a:off x="5674119" y="4398971"/>
            <a:ext cx="827823" cy="419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27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7916-3D41-4D96-A46B-5503328F8C6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762416B-1B08-4476-ACEF-957D7CCE968E}"/>
              </a:ext>
            </a:extLst>
          </p:cNvPr>
          <p:cNvSpPr>
            <a:spLocks noGrp="1"/>
          </p:cNvSpPr>
          <p:nvPr>
            <p:ph idx="1"/>
          </p:nvPr>
        </p:nvSpPr>
        <p:spPr/>
        <p:txBody>
          <a:bodyPr/>
          <a:lstStyle/>
          <a:p>
            <a:r>
              <a:rPr lang="en-US" dirty="0"/>
              <a:t>Evaluate the accuracy of both 3D pose and 3D shape</a:t>
            </a:r>
          </a:p>
          <a:p>
            <a:r>
              <a:rPr lang="en-US" dirty="0"/>
              <a:t>Datasets:</a:t>
            </a:r>
          </a:p>
          <a:p>
            <a:pPr lvl="1"/>
            <a:r>
              <a:rPr lang="en-US" dirty="0" err="1"/>
              <a:t>HumanEva</a:t>
            </a:r>
            <a:r>
              <a:rPr lang="en-US" dirty="0"/>
              <a:t>-I[41]</a:t>
            </a:r>
          </a:p>
          <a:p>
            <a:pPr lvl="1"/>
            <a:r>
              <a:rPr lang="en-US" dirty="0"/>
              <a:t>Human3.6M [18]</a:t>
            </a:r>
          </a:p>
          <a:p>
            <a:pPr lvl="1"/>
            <a:r>
              <a:rPr lang="en-US" dirty="0"/>
              <a:t>Leeds Sparts Dataset (LSP)</a:t>
            </a:r>
          </a:p>
          <a:p>
            <a:pPr lvl="1"/>
            <a:r>
              <a:rPr lang="en-US" dirty="0"/>
              <a:t>Synthetic data</a:t>
            </a:r>
          </a:p>
          <a:p>
            <a:r>
              <a:rPr lang="en-US" dirty="0"/>
              <a:t>Use 10 body shape coefficients</a:t>
            </a:r>
          </a:p>
        </p:txBody>
      </p:sp>
      <p:sp>
        <p:nvSpPr>
          <p:cNvPr id="4" name="Slide Number Placeholder 3">
            <a:extLst>
              <a:ext uri="{FF2B5EF4-FFF2-40B4-BE49-F238E27FC236}">
                <a16:creationId xmlns:a16="http://schemas.microsoft.com/office/drawing/2014/main" id="{2C7C1CA0-4575-4685-876F-6985152789F3}"/>
              </a:ext>
            </a:extLst>
          </p:cNvPr>
          <p:cNvSpPr>
            <a:spLocks noGrp="1"/>
          </p:cNvSpPr>
          <p:nvPr>
            <p:ph type="sldNum" sz="quarter" idx="12"/>
          </p:nvPr>
        </p:nvSpPr>
        <p:spPr/>
        <p:txBody>
          <a:bodyPr/>
          <a:lstStyle/>
          <a:p>
            <a:fld id="{65DFE54B-0D6F-4798-A733-40155BDAB334}" type="slidenum">
              <a:rPr lang="en-US" smtClean="0"/>
              <a:t>16</a:t>
            </a:fld>
            <a:endParaRPr lang="en-US"/>
          </a:p>
        </p:txBody>
      </p:sp>
    </p:spTree>
    <p:extLst>
      <p:ext uri="{BB962C8B-B14F-4D97-AF65-F5344CB8AC3E}">
        <p14:creationId xmlns:p14="http://schemas.microsoft.com/office/powerpoint/2010/main" val="221682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1245-A6BC-4087-8906-DB0CA5E11221}"/>
              </a:ext>
            </a:extLst>
          </p:cNvPr>
          <p:cNvSpPr>
            <a:spLocks noGrp="1"/>
          </p:cNvSpPr>
          <p:nvPr>
            <p:ph type="title"/>
          </p:nvPr>
        </p:nvSpPr>
        <p:spPr/>
        <p:txBody>
          <a:bodyPr/>
          <a:lstStyle/>
          <a:p>
            <a:r>
              <a:rPr lang="en-US" dirty="0"/>
              <a:t>Quantitative evaluation: Synthetic data</a:t>
            </a:r>
          </a:p>
        </p:txBody>
      </p:sp>
      <p:sp>
        <p:nvSpPr>
          <p:cNvPr id="3" name="Content Placeholder 2">
            <a:extLst>
              <a:ext uri="{FF2B5EF4-FFF2-40B4-BE49-F238E27FC236}">
                <a16:creationId xmlns:a16="http://schemas.microsoft.com/office/drawing/2014/main" id="{D1D55DB4-434C-4434-97E6-5E830842FDFF}"/>
              </a:ext>
            </a:extLst>
          </p:cNvPr>
          <p:cNvSpPr>
            <a:spLocks noGrp="1"/>
          </p:cNvSpPr>
          <p:nvPr>
            <p:ph idx="1"/>
          </p:nvPr>
        </p:nvSpPr>
        <p:spPr/>
        <p:txBody>
          <a:bodyPr/>
          <a:lstStyle/>
          <a:p>
            <a:r>
              <a:rPr lang="en-US" dirty="0"/>
              <a:t>Synthetic bodies from the SMPL shape and pose</a:t>
            </a:r>
          </a:p>
        </p:txBody>
      </p:sp>
      <p:sp>
        <p:nvSpPr>
          <p:cNvPr id="4" name="Slide Number Placeholder 3">
            <a:extLst>
              <a:ext uri="{FF2B5EF4-FFF2-40B4-BE49-F238E27FC236}">
                <a16:creationId xmlns:a16="http://schemas.microsoft.com/office/drawing/2014/main" id="{F728D67B-3CAA-4CDD-BEF5-8EEB902F566B}"/>
              </a:ext>
            </a:extLst>
          </p:cNvPr>
          <p:cNvSpPr>
            <a:spLocks noGrp="1"/>
          </p:cNvSpPr>
          <p:nvPr>
            <p:ph type="sldNum" sz="quarter" idx="12"/>
          </p:nvPr>
        </p:nvSpPr>
        <p:spPr/>
        <p:txBody>
          <a:bodyPr/>
          <a:lstStyle/>
          <a:p>
            <a:fld id="{65DFE54B-0D6F-4798-A733-40155BDAB334}" type="slidenum">
              <a:rPr lang="en-US" smtClean="0"/>
              <a:t>17</a:t>
            </a:fld>
            <a:endParaRPr lang="en-US"/>
          </a:p>
        </p:txBody>
      </p:sp>
      <p:sp>
        <p:nvSpPr>
          <p:cNvPr id="5" name="Rectangle 4">
            <a:extLst>
              <a:ext uri="{FF2B5EF4-FFF2-40B4-BE49-F238E27FC236}">
                <a16:creationId xmlns:a16="http://schemas.microsoft.com/office/drawing/2014/main" id="{B1EB92C8-FD32-4DC1-B9AB-29E8230DC7AF}"/>
              </a:ext>
            </a:extLst>
          </p:cNvPr>
          <p:cNvSpPr/>
          <p:nvPr/>
        </p:nvSpPr>
        <p:spPr>
          <a:xfrm>
            <a:off x="3417038" y="3539629"/>
            <a:ext cx="107632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SMPL</a:t>
            </a:r>
          </a:p>
          <a:p>
            <a:pPr algn="ctr"/>
            <a:r>
              <a:rPr lang="en-US" dirty="0"/>
              <a:t>Model</a:t>
            </a:r>
          </a:p>
        </p:txBody>
      </p:sp>
      <p:sp>
        <p:nvSpPr>
          <p:cNvPr id="6" name="Rectangle 5">
            <a:extLst>
              <a:ext uri="{FF2B5EF4-FFF2-40B4-BE49-F238E27FC236}">
                <a16:creationId xmlns:a16="http://schemas.microsoft.com/office/drawing/2014/main" id="{5E1A3FC3-EF7F-432F-ADD2-DF9CDC943F6D}"/>
              </a:ext>
            </a:extLst>
          </p:cNvPr>
          <p:cNvSpPr/>
          <p:nvPr/>
        </p:nvSpPr>
        <p:spPr>
          <a:xfrm>
            <a:off x="474333" y="3546966"/>
            <a:ext cx="209480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a:p>
            <a:pPr algn="ctr"/>
            <a:r>
              <a:rPr lang="en-US" dirty="0"/>
              <a:t>Pose,</a:t>
            </a:r>
          </a:p>
          <a:p>
            <a:pPr algn="ctr"/>
            <a:r>
              <a:rPr lang="en-US" dirty="0"/>
              <a:t>Camera parameters</a:t>
            </a:r>
          </a:p>
        </p:txBody>
      </p:sp>
      <p:sp>
        <p:nvSpPr>
          <p:cNvPr id="7" name="Arrow: Right 6">
            <a:extLst>
              <a:ext uri="{FF2B5EF4-FFF2-40B4-BE49-F238E27FC236}">
                <a16:creationId xmlns:a16="http://schemas.microsoft.com/office/drawing/2014/main" id="{F79A4858-5CA4-44EA-A10D-2C652168DFC5}"/>
              </a:ext>
            </a:extLst>
          </p:cNvPr>
          <p:cNvSpPr/>
          <p:nvPr/>
        </p:nvSpPr>
        <p:spPr>
          <a:xfrm>
            <a:off x="2752020" y="3807229"/>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03791B0-751E-4576-BD5B-0C657DC19447}"/>
              </a:ext>
            </a:extLst>
          </p:cNvPr>
          <p:cNvSpPr/>
          <p:nvPr/>
        </p:nvSpPr>
        <p:spPr>
          <a:xfrm>
            <a:off x="4857230" y="3792500"/>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E63A7A-368F-4AF4-85B3-CCD659BD048B}"/>
              </a:ext>
            </a:extLst>
          </p:cNvPr>
          <p:cNvSpPr/>
          <p:nvPr/>
        </p:nvSpPr>
        <p:spPr>
          <a:xfrm>
            <a:off x="5557837" y="3546966"/>
            <a:ext cx="107632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the joints</a:t>
            </a:r>
          </a:p>
        </p:txBody>
      </p:sp>
      <p:sp>
        <p:nvSpPr>
          <p:cNvPr id="10" name="Rectangle 9">
            <a:extLst>
              <a:ext uri="{FF2B5EF4-FFF2-40B4-BE49-F238E27FC236}">
                <a16:creationId xmlns:a16="http://schemas.microsoft.com/office/drawing/2014/main" id="{065E115F-B223-441C-9538-4DC4F892620D}"/>
              </a:ext>
            </a:extLst>
          </p:cNvPr>
          <p:cNvSpPr/>
          <p:nvPr/>
        </p:nvSpPr>
        <p:spPr>
          <a:xfrm>
            <a:off x="7482060" y="3554303"/>
            <a:ext cx="1760623"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2D joints</a:t>
            </a:r>
          </a:p>
        </p:txBody>
      </p:sp>
      <p:sp>
        <p:nvSpPr>
          <p:cNvPr id="11" name="Arrow: Right 10">
            <a:extLst>
              <a:ext uri="{FF2B5EF4-FFF2-40B4-BE49-F238E27FC236}">
                <a16:creationId xmlns:a16="http://schemas.microsoft.com/office/drawing/2014/main" id="{A9C4C94E-D389-44AB-823E-C544C5611CD2}"/>
              </a:ext>
            </a:extLst>
          </p:cNvPr>
          <p:cNvSpPr/>
          <p:nvPr/>
        </p:nvSpPr>
        <p:spPr>
          <a:xfrm>
            <a:off x="6802318" y="3807229"/>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95D514-49B0-482E-BCFA-EF5A448C0E4D}"/>
              </a:ext>
            </a:extLst>
          </p:cNvPr>
          <p:cNvSpPr/>
          <p:nvPr/>
        </p:nvSpPr>
        <p:spPr>
          <a:xfrm>
            <a:off x="7464049" y="2451586"/>
            <a:ext cx="1760623"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 x 2 images male/female</a:t>
            </a:r>
          </a:p>
          <a:p>
            <a:pPr algn="ctr"/>
            <a:r>
              <a:rPr lang="en-US" dirty="0"/>
              <a:t>640 x 480</a:t>
            </a:r>
          </a:p>
        </p:txBody>
      </p:sp>
      <p:sp>
        <p:nvSpPr>
          <p:cNvPr id="14" name="Rectangle 13">
            <a:extLst>
              <a:ext uri="{FF2B5EF4-FFF2-40B4-BE49-F238E27FC236}">
                <a16:creationId xmlns:a16="http://schemas.microsoft.com/office/drawing/2014/main" id="{E472774C-F3C4-4FA9-845C-A14CC320FD73}"/>
              </a:ext>
            </a:extLst>
          </p:cNvPr>
          <p:cNvSpPr/>
          <p:nvPr/>
        </p:nvSpPr>
        <p:spPr>
          <a:xfrm>
            <a:off x="7259551" y="5224449"/>
            <a:ext cx="2398799"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Adding noise</a:t>
            </a:r>
          </a:p>
          <a:p>
            <a:pPr algn="ctr"/>
            <a:r>
              <a:rPr lang="en-US" dirty="0"/>
              <a:t> 1 to 5 pixels</a:t>
            </a:r>
          </a:p>
          <a:p>
            <a:pPr algn="ctr"/>
            <a:r>
              <a:rPr lang="en-US" dirty="0"/>
              <a:t>2. Remove some joints</a:t>
            </a:r>
          </a:p>
        </p:txBody>
      </p:sp>
      <p:sp>
        <p:nvSpPr>
          <p:cNvPr id="15" name="Arrow: Right 14">
            <a:extLst>
              <a:ext uri="{FF2B5EF4-FFF2-40B4-BE49-F238E27FC236}">
                <a16:creationId xmlns:a16="http://schemas.microsoft.com/office/drawing/2014/main" id="{09C8FF70-50F4-4A07-88DD-2B3E51B6A96C}"/>
              </a:ext>
            </a:extLst>
          </p:cNvPr>
          <p:cNvSpPr/>
          <p:nvPr/>
        </p:nvSpPr>
        <p:spPr>
          <a:xfrm rot="5400000">
            <a:off x="8091890" y="4734643"/>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CA8F7D-0E9A-4AFD-9592-F2901CBA6E0B}"/>
              </a:ext>
            </a:extLst>
          </p:cNvPr>
          <p:cNvSpPr/>
          <p:nvPr/>
        </p:nvSpPr>
        <p:spPr>
          <a:xfrm>
            <a:off x="5274381" y="5169832"/>
            <a:ext cx="107632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SMPLify</a:t>
            </a:r>
            <a:endParaRPr lang="en-US" dirty="0"/>
          </a:p>
        </p:txBody>
      </p:sp>
      <p:sp>
        <p:nvSpPr>
          <p:cNvPr id="17" name="Arrow: Right 16">
            <a:extLst>
              <a:ext uri="{FF2B5EF4-FFF2-40B4-BE49-F238E27FC236}">
                <a16:creationId xmlns:a16="http://schemas.microsoft.com/office/drawing/2014/main" id="{34722A7A-0A02-4DF6-AC32-9C7972ED1E44}"/>
              </a:ext>
            </a:extLst>
          </p:cNvPr>
          <p:cNvSpPr/>
          <p:nvPr/>
        </p:nvSpPr>
        <p:spPr>
          <a:xfrm rot="10800000">
            <a:off x="6621425" y="5481868"/>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AAB0EE7-203D-491F-8938-6CCF55495ADC}"/>
              </a:ext>
            </a:extLst>
          </p:cNvPr>
          <p:cNvSpPr/>
          <p:nvPr/>
        </p:nvSpPr>
        <p:spPr>
          <a:xfrm rot="10800000">
            <a:off x="4521524" y="5481869"/>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DE6003-CA48-4E55-A4D9-5A27DF4BB554}"/>
              </a:ext>
            </a:extLst>
          </p:cNvPr>
          <p:cNvSpPr/>
          <p:nvPr/>
        </p:nvSpPr>
        <p:spPr>
          <a:xfrm>
            <a:off x="3367204" y="5182818"/>
            <a:ext cx="107632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 and shape params</a:t>
            </a:r>
          </a:p>
        </p:txBody>
      </p:sp>
      <p:sp>
        <p:nvSpPr>
          <p:cNvPr id="20" name="Rectangle 19">
            <a:extLst>
              <a:ext uri="{FF2B5EF4-FFF2-40B4-BE49-F238E27FC236}">
                <a16:creationId xmlns:a16="http://schemas.microsoft.com/office/drawing/2014/main" id="{58422408-C5D4-410A-AFAF-700962386FC0}"/>
              </a:ext>
            </a:extLst>
          </p:cNvPr>
          <p:cNvSpPr/>
          <p:nvPr/>
        </p:nvSpPr>
        <p:spPr>
          <a:xfrm>
            <a:off x="1052980" y="5182818"/>
            <a:ext cx="169904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Vertex – vertex Euclidean error</a:t>
            </a:r>
          </a:p>
        </p:txBody>
      </p:sp>
      <p:sp>
        <p:nvSpPr>
          <p:cNvPr id="21" name="Arrow: Right 20">
            <a:extLst>
              <a:ext uri="{FF2B5EF4-FFF2-40B4-BE49-F238E27FC236}">
                <a16:creationId xmlns:a16="http://schemas.microsoft.com/office/drawing/2014/main" id="{FAE270FC-D906-4173-9289-58DF8986E448}"/>
              </a:ext>
            </a:extLst>
          </p:cNvPr>
          <p:cNvSpPr/>
          <p:nvPr/>
        </p:nvSpPr>
        <p:spPr>
          <a:xfrm rot="10800000">
            <a:off x="2807072" y="5536485"/>
            <a:ext cx="482138"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A57B279-5176-436A-9025-24B2CB57FD51}"/>
              </a:ext>
            </a:extLst>
          </p:cNvPr>
          <p:cNvSpPr/>
          <p:nvPr/>
        </p:nvSpPr>
        <p:spPr>
          <a:xfrm rot="7918272">
            <a:off x="2379703" y="4611681"/>
            <a:ext cx="914155" cy="31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26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5FB4-8AD8-4FDC-8F0C-5332BCB6481B}"/>
              </a:ext>
            </a:extLst>
          </p:cNvPr>
          <p:cNvSpPr>
            <a:spLocks noGrp="1"/>
          </p:cNvSpPr>
          <p:nvPr>
            <p:ph type="title"/>
          </p:nvPr>
        </p:nvSpPr>
        <p:spPr/>
        <p:txBody>
          <a:bodyPr/>
          <a:lstStyle/>
          <a:p>
            <a:r>
              <a:rPr lang="en-US" dirty="0"/>
              <a:t>Quantitative evaluation</a:t>
            </a:r>
          </a:p>
        </p:txBody>
      </p:sp>
      <p:sp>
        <p:nvSpPr>
          <p:cNvPr id="3" name="Content Placeholder 2">
            <a:extLst>
              <a:ext uri="{FF2B5EF4-FFF2-40B4-BE49-F238E27FC236}">
                <a16:creationId xmlns:a16="http://schemas.microsoft.com/office/drawing/2014/main" id="{2A6681B0-682E-4FD3-AD37-95E3A458857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D61E2-41AB-4697-9997-037D0B9D415E}"/>
              </a:ext>
            </a:extLst>
          </p:cNvPr>
          <p:cNvSpPr>
            <a:spLocks noGrp="1"/>
          </p:cNvSpPr>
          <p:nvPr>
            <p:ph type="sldNum" sz="quarter" idx="12"/>
          </p:nvPr>
        </p:nvSpPr>
        <p:spPr/>
        <p:txBody>
          <a:bodyPr/>
          <a:lstStyle/>
          <a:p>
            <a:fld id="{65DFE54B-0D6F-4798-A733-40155BDAB334}" type="slidenum">
              <a:rPr lang="en-US" smtClean="0"/>
              <a:t>18</a:t>
            </a:fld>
            <a:endParaRPr lang="en-US"/>
          </a:p>
        </p:txBody>
      </p:sp>
      <p:pic>
        <p:nvPicPr>
          <p:cNvPr id="6" name="Picture 5">
            <a:extLst>
              <a:ext uri="{FF2B5EF4-FFF2-40B4-BE49-F238E27FC236}">
                <a16:creationId xmlns:a16="http://schemas.microsoft.com/office/drawing/2014/main" id="{7863E4D8-8000-41A3-A794-948E844D552C}"/>
              </a:ext>
            </a:extLst>
          </p:cNvPr>
          <p:cNvPicPr>
            <a:picLocks noChangeAspect="1"/>
          </p:cNvPicPr>
          <p:nvPr/>
        </p:nvPicPr>
        <p:blipFill>
          <a:blip r:embed="rId3"/>
          <a:stretch>
            <a:fillRect/>
          </a:stretch>
        </p:blipFill>
        <p:spPr>
          <a:xfrm>
            <a:off x="786938" y="1553208"/>
            <a:ext cx="10154430" cy="5168267"/>
          </a:xfrm>
          <a:prstGeom prst="rect">
            <a:avLst/>
          </a:prstGeom>
        </p:spPr>
      </p:pic>
    </p:spTree>
    <p:extLst>
      <p:ext uri="{BB962C8B-B14F-4D97-AF65-F5344CB8AC3E}">
        <p14:creationId xmlns:p14="http://schemas.microsoft.com/office/powerpoint/2010/main" val="80723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C3C5-3249-473B-8CE4-6445A60896D0}"/>
              </a:ext>
            </a:extLst>
          </p:cNvPr>
          <p:cNvSpPr>
            <a:spLocks noGrp="1"/>
          </p:cNvSpPr>
          <p:nvPr>
            <p:ph type="title"/>
          </p:nvPr>
        </p:nvSpPr>
        <p:spPr/>
        <p:txBody>
          <a:bodyPr/>
          <a:lstStyle/>
          <a:p>
            <a:r>
              <a:rPr lang="en-US" dirty="0"/>
              <a:t>Quantitative evaluation: Real Data</a:t>
            </a:r>
          </a:p>
        </p:txBody>
      </p:sp>
      <p:sp>
        <p:nvSpPr>
          <p:cNvPr id="3" name="Content Placeholder 2">
            <a:extLst>
              <a:ext uri="{FF2B5EF4-FFF2-40B4-BE49-F238E27FC236}">
                <a16:creationId xmlns:a16="http://schemas.microsoft.com/office/drawing/2014/main" id="{32F7828E-712B-4358-B74B-18084656802D}"/>
              </a:ext>
            </a:extLst>
          </p:cNvPr>
          <p:cNvSpPr>
            <a:spLocks noGrp="1"/>
          </p:cNvSpPr>
          <p:nvPr>
            <p:ph idx="1"/>
          </p:nvPr>
        </p:nvSpPr>
        <p:spPr/>
        <p:txBody>
          <a:bodyPr/>
          <a:lstStyle/>
          <a:p>
            <a:r>
              <a:rPr lang="en-US" dirty="0" err="1"/>
              <a:t>HumanEva</a:t>
            </a:r>
            <a:r>
              <a:rPr lang="en-US" dirty="0"/>
              <a:t> dataset: Predict 3D pose from 2D joints.</a:t>
            </a:r>
          </a:p>
        </p:txBody>
      </p:sp>
      <p:sp>
        <p:nvSpPr>
          <p:cNvPr id="4" name="Slide Number Placeholder 3">
            <a:extLst>
              <a:ext uri="{FF2B5EF4-FFF2-40B4-BE49-F238E27FC236}">
                <a16:creationId xmlns:a16="http://schemas.microsoft.com/office/drawing/2014/main" id="{C5E93EF7-95CC-458F-8255-1D26A1A4FFEE}"/>
              </a:ext>
            </a:extLst>
          </p:cNvPr>
          <p:cNvSpPr>
            <a:spLocks noGrp="1"/>
          </p:cNvSpPr>
          <p:nvPr>
            <p:ph type="sldNum" sz="quarter" idx="12"/>
          </p:nvPr>
        </p:nvSpPr>
        <p:spPr/>
        <p:txBody>
          <a:bodyPr/>
          <a:lstStyle/>
          <a:p>
            <a:fld id="{65DFE54B-0D6F-4798-A733-40155BDAB334}" type="slidenum">
              <a:rPr lang="en-US" smtClean="0"/>
              <a:t>19</a:t>
            </a:fld>
            <a:endParaRPr lang="en-US"/>
          </a:p>
        </p:txBody>
      </p:sp>
      <p:sp>
        <p:nvSpPr>
          <p:cNvPr id="5" name="Rectangle 4">
            <a:extLst>
              <a:ext uri="{FF2B5EF4-FFF2-40B4-BE49-F238E27FC236}">
                <a16:creationId xmlns:a16="http://schemas.microsoft.com/office/drawing/2014/main" id="{5A8F6C76-A331-44FB-AA9F-C56ABD29BE4D}"/>
              </a:ext>
            </a:extLst>
          </p:cNvPr>
          <p:cNvSpPr/>
          <p:nvPr/>
        </p:nvSpPr>
        <p:spPr>
          <a:xfrm>
            <a:off x="578223" y="2766217"/>
            <a:ext cx="123713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SMPL model</a:t>
            </a:r>
          </a:p>
        </p:txBody>
      </p:sp>
      <p:sp>
        <p:nvSpPr>
          <p:cNvPr id="6" name="Rectangle 5">
            <a:extLst>
              <a:ext uri="{FF2B5EF4-FFF2-40B4-BE49-F238E27FC236}">
                <a16:creationId xmlns:a16="http://schemas.microsoft.com/office/drawing/2014/main" id="{2BF405ED-B43A-4FF6-BAAD-E4A07D0D1903}"/>
              </a:ext>
            </a:extLst>
          </p:cNvPr>
          <p:cNvSpPr/>
          <p:nvPr/>
        </p:nvSpPr>
        <p:spPr>
          <a:xfrm>
            <a:off x="9722223" y="2766218"/>
            <a:ext cx="123713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skeletal representation of </a:t>
            </a:r>
            <a:r>
              <a:rPr lang="en-US" dirty="0" err="1"/>
              <a:t>HumanEva</a:t>
            </a:r>
            <a:endParaRPr lang="en-US" dirty="0"/>
          </a:p>
        </p:txBody>
      </p:sp>
      <p:sp>
        <p:nvSpPr>
          <p:cNvPr id="7" name="Rectangle 6">
            <a:extLst>
              <a:ext uri="{FF2B5EF4-FFF2-40B4-BE49-F238E27FC236}">
                <a16:creationId xmlns:a16="http://schemas.microsoft.com/office/drawing/2014/main" id="{6122645A-6F1E-4644-B242-32F9ECA2D8EC}"/>
              </a:ext>
            </a:extLst>
          </p:cNvPr>
          <p:cNvSpPr/>
          <p:nvPr/>
        </p:nvSpPr>
        <p:spPr>
          <a:xfrm>
            <a:off x="7537077" y="2766217"/>
            <a:ext cx="123713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Learned Mapping</a:t>
            </a:r>
          </a:p>
          <a:p>
            <a:pPr algn="ctr"/>
            <a:r>
              <a:rPr lang="en-US" dirty="0"/>
              <a:t>(Linear regressor)</a:t>
            </a:r>
          </a:p>
        </p:txBody>
      </p:sp>
      <p:sp>
        <p:nvSpPr>
          <p:cNvPr id="8" name="Rectangle 7">
            <a:extLst>
              <a:ext uri="{FF2B5EF4-FFF2-40B4-BE49-F238E27FC236}">
                <a16:creationId xmlns:a16="http://schemas.microsoft.com/office/drawing/2014/main" id="{0ACD00C8-98B3-436F-AF8D-5C452DC993DA}"/>
              </a:ext>
            </a:extLst>
          </p:cNvPr>
          <p:cNvSpPr/>
          <p:nvPr/>
        </p:nvSpPr>
        <p:spPr>
          <a:xfrm>
            <a:off x="2346512" y="2766217"/>
            <a:ext cx="123713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MoSh</a:t>
            </a:r>
            <a:endParaRPr lang="en-US" dirty="0"/>
          </a:p>
        </p:txBody>
      </p:sp>
      <p:sp>
        <p:nvSpPr>
          <p:cNvPr id="10" name="TextBox 9">
            <a:extLst>
              <a:ext uri="{FF2B5EF4-FFF2-40B4-BE49-F238E27FC236}">
                <a16:creationId xmlns:a16="http://schemas.microsoft.com/office/drawing/2014/main" id="{D86B76DB-9745-40E0-9455-91564B0B6F68}"/>
              </a:ext>
            </a:extLst>
          </p:cNvPr>
          <p:cNvSpPr txBox="1"/>
          <p:nvPr/>
        </p:nvSpPr>
        <p:spPr>
          <a:xfrm>
            <a:off x="3830173" y="3105832"/>
            <a:ext cx="1541927" cy="646331"/>
          </a:xfrm>
          <a:prstGeom prst="rect">
            <a:avLst/>
          </a:prstGeom>
          <a:noFill/>
        </p:spPr>
        <p:txBody>
          <a:bodyPr wrap="square">
            <a:spAutoFit/>
          </a:bodyPr>
          <a:lstStyle/>
          <a:p>
            <a:r>
              <a:rPr lang="en-US" sz="1800" b="0" i="0" dirty="0">
                <a:solidFill>
                  <a:srgbClr val="000000"/>
                </a:solidFill>
                <a:effectLst/>
                <a:latin typeface="CMR10"/>
              </a:rPr>
              <a:t>body shape and pose</a:t>
            </a:r>
            <a:r>
              <a:rPr lang="en-US" dirty="0"/>
              <a:t> </a:t>
            </a:r>
          </a:p>
        </p:txBody>
      </p:sp>
      <p:sp>
        <p:nvSpPr>
          <p:cNvPr id="11" name="TextBox 10">
            <a:extLst>
              <a:ext uri="{FF2B5EF4-FFF2-40B4-BE49-F238E27FC236}">
                <a16:creationId xmlns:a16="http://schemas.microsoft.com/office/drawing/2014/main" id="{C69E8254-8A01-485E-905C-FBFFD1865D3C}"/>
              </a:ext>
            </a:extLst>
          </p:cNvPr>
          <p:cNvSpPr txBox="1"/>
          <p:nvPr/>
        </p:nvSpPr>
        <p:spPr>
          <a:xfrm>
            <a:off x="5521142" y="3244332"/>
            <a:ext cx="1541927" cy="369332"/>
          </a:xfrm>
          <a:prstGeom prst="rect">
            <a:avLst/>
          </a:prstGeom>
          <a:noFill/>
        </p:spPr>
        <p:txBody>
          <a:bodyPr wrap="square">
            <a:spAutoFit/>
          </a:bodyPr>
          <a:lstStyle/>
          <a:p>
            <a:r>
              <a:rPr lang="en-US" sz="1800" b="0" i="0" dirty="0">
                <a:solidFill>
                  <a:srgbClr val="000000"/>
                </a:solidFill>
                <a:effectLst/>
                <a:latin typeface="CMR10"/>
              </a:rPr>
              <a:t>Body vertices</a:t>
            </a:r>
            <a:endParaRPr lang="en-US" dirty="0"/>
          </a:p>
        </p:txBody>
      </p:sp>
      <p:sp>
        <p:nvSpPr>
          <p:cNvPr id="12" name="Arrow: Right 11">
            <a:extLst>
              <a:ext uri="{FF2B5EF4-FFF2-40B4-BE49-F238E27FC236}">
                <a16:creationId xmlns:a16="http://schemas.microsoft.com/office/drawing/2014/main" id="{A219A271-8E31-41C4-841B-2FBEB7D3E774}"/>
              </a:ext>
            </a:extLst>
          </p:cNvPr>
          <p:cNvSpPr/>
          <p:nvPr/>
        </p:nvSpPr>
        <p:spPr>
          <a:xfrm>
            <a:off x="7098927" y="3244332"/>
            <a:ext cx="2577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D41D176-367F-40D2-B376-2D9E6464AB64}"/>
              </a:ext>
            </a:extLst>
          </p:cNvPr>
          <p:cNvSpPr/>
          <p:nvPr/>
        </p:nvSpPr>
        <p:spPr>
          <a:xfrm>
            <a:off x="9135036" y="3267414"/>
            <a:ext cx="2577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1D5E7BA-2804-4D5C-A16C-C2E718F1FED8}"/>
              </a:ext>
            </a:extLst>
          </p:cNvPr>
          <p:cNvSpPr/>
          <p:nvPr/>
        </p:nvSpPr>
        <p:spPr>
          <a:xfrm>
            <a:off x="1974478" y="3283223"/>
            <a:ext cx="2577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752FC93-5BAE-4272-8296-AC61052AD90F}"/>
              </a:ext>
            </a:extLst>
          </p:cNvPr>
          <p:cNvSpPr/>
          <p:nvPr/>
        </p:nvSpPr>
        <p:spPr>
          <a:xfrm>
            <a:off x="3663202" y="3283223"/>
            <a:ext cx="2577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5237A64E-26C2-4A81-A08B-26BF4905D245}"/>
              </a:ext>
            </a:extLst>
          </p:cNvPr>
          <p:cNvSpPr/>
          <p:nvPr/>
        </p:nvSpPr>
        <p:spPr>
          <a:xfrm>
            <a:off x="5211860" y="3283223"/>
            <a:ext cx="2577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213B49-FBA3-4641-89D2-0261EBB7F946}"/>
              </a:ext>
            </a:extLst>
          </p:cNvPr>
          <p:cNvSpPr txBox="1"/>
          <p:nvPr/>
        </p:nvSpPr>
        <p:spPr>
          <a:xfrm>
            <a:off x="625288" y="2191416"/>
            <a:ext cx="1237130" cy="369332"/>
          </a:xfrm>
          <a:prstGeom prst="rect">
            <a:avLst/>
          </a:prstGeom>
          <a:noFill/>
        </p:spPr>
        <p:txBody>
          <a:bodyPr wrap="square">
            <a:spAutoFit/>
          </a:bodyPr>
          <a:lstStyle/>
          <a:p>
            <a:r>
              <a:rPr lang="en-US" sz="1800" b="0" i="0" dirty="0">
                <a:solidFill>
                  <a:srgbClr val="000000"/>
                </a:solidFill>
                <a:effectLst/>
                <a:latin typeface="CMR10"/>
              </a:rPr>
              <a:t>2D joints</a:t>
            </a:r>
            <a:r>
              <a:rPr lang="en-US" dirty="0"/>
              <a:t> </a:t>
            </a:r>
          </a:p>
        </p:txBody>
      </p:sp>
      <p:sp>
        <p:nvSpPr>
          <p:cNvPr id="19" name="Arrow: Right 18">
            <a:extLst>
              <a:ext uri="{FF2B5EF4-FFF2-40B4-BE49-F238E27FC236}">
                <a16:creationId xmlns:a16="http://schemas.microsoft.com/office/drawing/2014/main" id="{A2546CD2-10C5-4CEA-8BD6-FBDC8475EBAF}"/>
              </a:ext>
            </a:extLst>
          </p:cNvPr>
          <p:cNvSpPr/>
          <p:nvPr/>
        </p:nvSpPr>
        <p:spPr>
          <a:xfrm rot="5400000">
            <a:off x="1067920" y="2442378"/>
            <a:ext cx="2577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230ACBB-AAF1-4896-8E85-D7B4C629F8D5}"/>
              </a:ext>
            </a:extLst>
          </p:cNvPr>
          <p:cNvSpPr txBox="1"/>
          <p:nvPr/>
        </p:nvSpPr>
        <p:spPr>
          <a:xfrm>
            <a:off x="440391" y="4709206"/>
            <a:ext cx="2087656" cy="646331"/>
          </a:xfrm>
          <a:prstGeom prst="rect">
            <a:avLst/>
          </a:prstGeom>
          <a:noFill/>
        </p:spPr>
        <p:txBody>
          <a:bodyPr wrap="square">
            <a:spAutoFit/>
          </a:bodyPr>
          <a:lstStyle/>
          <a:p>
            <a:r>
              <a:rPr lang="en-US" sz="1800" b="0" i="0" dirty="0">
                <a:solidFill>
                  <a:srgbClr val="000000"/>
                </a:solidFill>
                <a:effectLst/>
                <a:latin typeface="CMR10"/>
              </a:rPr>
              <a:t>the ground truth focal length</a:t>
            </a:r>
            <a:r>
              <a:rPr lang="en-US" dirty="0"/>
              <a:t> </a:t>
            </a:r>
          </a:p>
        </p:txBody>
      </p:sp>
      <p:cxnSp>
        <p:nvCxnSpPr>
          <p:cNvPr id="23" name="Straight Arrow Connector 22">
            <a:extLst>
              <a:ext uri="{FF2B5EF4-FFF2-40B4-BE49-F238E27FC236}">
                <a16:creationId xmlns:a16="http://schemas.microsoft.com/office/drawing/2014/main" id="{D1BB6AEA-BC37-4A2E-966F-AB8CC2817617}"/>
              </a:ext>
            </a:extLst>
          </p:cNvPr>
          <p:cNvCxnSpPr>
            <a:cxnSpLocks/>
          </p:cNvCxnSpPr>
          <p:nvPr/>
        </p:nvCxnSpPr>
        <p:spPr>
          <a:xfrm flipV="1">
            <a:off x="1035205" y="4125168"/>
            <a:ext cx="208648" cy="58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C9A89B4-A949-4D8D-93A0-AF031FDF8288}"/>
              </a:ext>
            </a:extLst>
          </p:cNvPr>
          <p:cNvPicPr>
            <a:picLocks noChangeAspect="1"/>
          </p:cNvPicPr>
          <p:nvPr/>
        </p:nvPicPr>
        <p:blipFill>
          <a:blip r:embed="rId2"/>
          <a:stretch>
            <a:fillRect/>
          </a:stretch>
        </p:blipFill>
        <p:spPr>
          <a:xfrm>
            <a:off x="2147048" y="4058250"/>
            <a:ext cx="9639300" cy="2676525"/>
          </a:xfrm>
          <a:prstGeom prst="rect">
            <a:avLst/>
          </a:prstGeom>
        </p:spPr>
      </p:pic>
    </p:spTree>
    <p:extLst>
      <p:ext uri="{BB962C8B-B14F-4D97-AF65-F5344CB8AC3E}">
        <p14:creationId xmlns:p14="http://schemas.microsoft.com/office/powerpoint/2010/main" val="108859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9F44-AF29-473E-A869-15531CEB39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4BE227D-8321-4A74-9728-82E14806575E}"/>
              </a:ext>
            </a:extLst>
          </p:cNvPr>
          <p:cNvSpPr>
            <a:spLocks noGrp="1"/>
          </p:cNvSpPr>
          <p:nvPr>
            <p:ph idx="1"/>
          </p:nvPr>
        </p:nvSpPr>
        <p:spPr/>
        <p:txBody>
          <a:bodyPr/>
          <a:lstStyle/>
          <a:p>
            <a:r>
              <a:rPr lang="en-US" dirty="0"/>
              <a:t>Project page: </a:t>
            </a:r>
            <a:r>
              <a:rPr lang="en-US" dirty="0">
                <a:hlinkClick r:id="rId2"/>
              </a:rPr>
              <a:t>https://smplify.is.tuebingen.mpg.de/index.html</a:t>
            </a:r>
            <a:endParaRPr lang="en-US" dirty="0"/>
          </a:p>
          <a:p>
            <a:r>
              <a:rPr lang="en-US" dirty="0"/>
              <a:t>Paper: </a:t>
            </a:r>
            <a:r>
              <a:rPr lang="en-US" dirty="0">
                <a:hlinkClick r:id="rId3"/>
              </a:rPr>
              <a:t>http://files.is.tue.mpg.de/black/papers/BogoECCV2016.pdf</a:t>
            </a:r>
            <a:endParaRPr lang="en-US" dirty="0"/>
          </a:p>
          <a:p>
            <a:r>
              <a:rPr lang="en-US" dirty="0"/>
              <a:t>Supplementary Video: </a:t>
            </a:r>
            <a:r>
              <a:rPr lang="en-US" dirty="0">
                <a:hlinkClick r:id="rId4"/>
              </a:rPr>
              <a:t>https://youtu.be/OgX49T2Cqdo</a:t>
            </a:r>
            <a:endParaRPr lang="en-US" dirty="0"/>
          </a:p>
          <a:p>
            <a:r>
              <a:rPr lang="en-US" dirty="0"/>
              <a:t>Conference: ECCV 2016</a:t>
            </a:r>
          </a:p>
        </p:txBody>
      </p:sp>
      <p:sp>
        <p:nvSpPr>
          <p:cNvPr id="4" name="Slide Number Placeholder 3">
            <a:extLst>
              <a:ext uri="{FF2B5EF4-FFF2-40B4-BE49-F238E27FC236}">
                <a16:creationId xmlns:a16="http://schemas.microsoft.com/office/drawing/2014/main" id="{B5826517-8027-4EE8-86E6-5EB59C2825E6}"/>
              </a:ext>
            </a:extLst>
          </p:cNvPr>
          <p:cNvSpPr>
            <a:spLocks noGrp="1"/>
          </p:cNvSpPr>
          <p:nvPr>
            <p:ph type="sldNum" sz="quarter" idx="12"/>
          </p:nvPr>
        </p:nvSpPr>
        <p:spPr/>
        <p:txBody>
          <a:bodyPr/>
          <a:lstStyle/>
          <a:p>
            <a:fld id="{65DFE54B-0D6F-4798-A733-40155BDAB334}" type="slidenum">
              <a:rPr lang="en-US" smtClean="0"/>
              <a:t>2</a:t>
            </a:fld>
            <a:endParaRPr lang="en-US"/>
          </a:p>
        </p:txBody>
      </p:sp>
    </p:spTree>
    <p:extLst>
      <p:ext uri="{BB962C8B-B14F-4D97-AF65-F5344CB8AC3E}">
        <p14:creationId xmlns:p14="http://schemas.microsoft.com/office/powerpoint/2010/main" val="350833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1A22-C80F-4471-B9C9-344765D1E758}"/>
              </a:ext>
            </a:extLst>
          </p:cNvPr>
          <p:cNvSpPr>
            <a:spLocks noGrp="1"/>
          </p:cNvSpPr>
          <p:nvPr>
            <p:ph type="title"/>
          </p:nvPr>
        </p:nvSpPr>
        <p:spPr/>
        <p:txBody>
          <a:bodyPr/>
          <a:lstStyle/>
          <a:p>
            <a:r>
              <a:rPr lang="en-US" dirty="0"/>
              <a:t>Ablation study: 3D pose from 2D joints</a:t>
            </a:r>
          </a:p>
        </p:txBody>
      </p:sp>
      <p:sp>
        <p:nvSpPr>
          <p:cNvPr id="4" name="Slide Number Placeholder 3">
            <a:extLst>
              <a:ext uri="{FF2B5EF4-FFF2-40B4-BE49-F238E27FC236}">
                <a16:creationId xmlns:a16="http://schemas.microsoft.com/office/drawing/2014/main" id="{37750456-4900-4417-9CAA-9E9DEC1C5417}"/>
              </a:ext>
            </a:extLst>
          </p:cNvPr>
          <p:cNvSpPr>
            <a:spLocks noGrp="1"/>
          </p:cNvSpPr>
          <p:nvPr>
            <p:ph type="sldNum" sz="quarter" idx="12"/>
          </p:nvPr>
        </p:nvSpPr>
        <p:spPr/>
        <p:txBody>
          <a:bodyPr/>
          <a:lstStyle/>
          <a:p>
            <a:fld id="{65DFE54B-0D6F-4798-A733-40155BDAB334}" type="slidenum">
              <a:rPr lang="en-US" smtClean="0"/>
              <a:t>20</a:t>
            </a:fld>
            <a:endParaRPr lang="en-US"/>
          </a:p>
        </p:txBody>
      </p:sp>
      <p:pic>
        <p:nvPicPr>
          <p:cNvPr id="6" name="Picture 5">
            <a:extLst>
              <a:ext uri="{FF2B5EF4-FFF2-40B4-BE49-F238E27FC236}">
                <a16:creationId xmlns:a16="http://schemas.microsoft.com/office/drawing/2014/main" id="{4E13A6A4-51AC-46A8-8A2A-F1783FFD4EEC}"/>
              </a:ext>
            </a:extLst>
          </p:cNvPr>
          <p:cNvPicPr>
            <a:picLocks noChangeAspect="1"/>
          </p:cNvPicPr>
          <p:nvPr/>
        </p:nvPicPr>
        <p:blipFill>
          <a:blip r:embed="rId2"/>
          <a:stretch>
            <a:fillRect/>
          </a:stretch>
        </p:blipFill>
        <p:spPr>
          <a:xfrm>
            <a:off x="561930" y="3055603"/>
            <a:ext cx="11068139" cy="3211054"/>
          </a:xfrm>
          <a:prstGeom prst="rect">
            <a:avLst/>
          </a:prstGeom>
        </p:spPr>
      </p:pic>
      <p:sp>
        <p:nvSpPr>
          <p:cNvPr id="7" name="Rectangle 6">
            <a:extLst>
              <a:ext uri="{FF2B5EF4-FFF2-40B4-BE49-F238E27FC236}">
                <a16:creationId xmlns:a16="http://schemas.microsoft.com/office/drawing/2014/main" id="{6B219F5E-E5D6-43C5-BDC3-84BE65B9E797}"/>
              </a:ext>
            </a:extLst>
          </p:cNvPr>
          <p:cNvSpPr/>
          <p:nvPr/>
        </p:nvSpPr>
        <p:spPr>
          <a:xfrm>
            <a:off x="1084729" y="1638609"/>
            <a:ext cx="2779059" cy="717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Uses a single Gaussian</a:t>
            </a:r>
          </a:p>
        </p:txBody>
      </p:sp>
      <p:cxnSp>
        <p:nvCxnSpPr>
          <p:cNvPr id="9" name="Straight Arrow Connector 8">
            <a:extLst>
              <a:ext uri="{FF2B5EF4-FFF2-40B4-BE49-F238E27FC236}">
                <a16:creationId xmlns:a16="http://schemas.microsoft.com/office/drawing/2014/main" id="{7691AF01-31C1-4B1B-A443-54947DBDF782}"/>
              </a:ext>
            </a:extLst>
          </p:cNvPr>
          <p:cNvCxnSpPr>
            <a:cxnSpLocks/>
          </p:cNvCxnSpPr>
          <p:nvPr/>
        </p:nvCxnSpPr>
        <p:spPr>
          <a:xfrm>
            <a:off x="2474258" y="2390505"/>
            <a:ext cx="968189" cy="146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F8472CE-37B5-4FDF-A409-404F7CEB6B2F}"/>
              </a:ext>
            </a:extLst>
          </p:cNvPr>
          <p:cNvSpPr/>
          <p:nvPr/>
        </p:nvSpPr>
        <p:spPr>
          <a:xfrm>
            <a:off x="4110317" y="1500907"/>
            <a:ext cx="6996954" cy="717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Interpenetration</a:t>
            </a:r>
            <a:r>
              <a:rPr lang="en-US" dirty="0"/>
              <a:t> term does </a:t>
            </a:r>
            <a:r>
              <a:rPr lang="en-US" dirty="0">
                <a:solidFill>
                  <a:srgbClr val="FF0000"/>
                </a:solidFill>
              </a:rPr>
              <a:t>not have a significant impact </a:t>
            </a:r>
            <a:r>
              <a:rPr lang="en-US" dirty="0"/>
              <a:t>on the 3D joint error. </a:t>
            </a:r>
            <a:r>
              <a:rPr lang="en-US" dirty="0">
                <a:solidFill>
                  <a:srgbClr val="FF0000"/>
                </a:solidFill>
              </a:rPr>
              <a:t>However, qualitatively</a:t>
            </a:r>
            <a:r>
              <a:rPr lang="en-US" dirty="0"/>
              <a:t>, makes difference in </a:t>
            </a:r>
            <a:r>
              <a:rPr lang="en-US" dirty="0">
                <a:solidFill>
                  <a:srgbClr val="FF0000"/>
                </a:solidFill>
              </a:rPr>
              <a:t>more complex datasets</a:t>
            </a:r>
          </a:p>
        </p:txBody>
      </p:sp>
      <p:cxnSp>
        <p:nvCxnSpPr>
          <p:cNvPr id="12" name="Straight Arrow Connector 11">
            <a:extLst>
              <a:ext uri="{FF2B5EF4-FFF2-40B4-BE49-F238E27FC236}">
                <a16:creationId xmlns:a16="http://schemas.microsoft.com/office/drawing/2014/main" id="{47851279-A136-4EF3-9877-F4551C7F9425}"/>
              </a:ext>
            </a:extLst>
          </p:cNvPr>
          <p:cNvCxnSpPr>
            <a:cxnSpLocks/>
          </p:cNvCxnSpPr>
          <p:nvPr/>
        </p:nvCxnSpPr>
        <p:spPr>
          <a:xfrm flipH="1">
            <a:off x="4000501" y="2205318"/>
            <a:ext cx="714936" cy="1982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8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3C28-ACFC-4FA7-9F81-DB8D647562E5}"/>
              </a:ext>
            </a:extLst>
          </p:cNvPr>
          <p:cNvSpPr>
            <a:spLocks noGrp="1"/>
          </p:cNvSpPr>
          <p:nvPr>
            <p:ph type="title"/>
          </p:nvPr>
        </p:nvSpPr>
        <p:spPr/>
        <p:txBody>
          <a:bodyPr/>
          <a:lstStyle/>
          <a:p>
            <a:r>
              <a:rPr lang="en-US" dirty="0"/>
              <a:t>Effect of Interpenetration error term</a:t>
            </a:r>
          </a:p>
        </p:txBody>
      </p:sp>
      <p:sp>
        <p:nvSpPr>
          <p:cNvPr id="4" name="Slide Number Placeholder 3">
            <a:extLst>
              <a:ext uri="{FF2B5EF4-FFF2-40B4-BE49-F238E27FC236}">
                <a16:creationId xmlns:a16="http://schemas.microsoft.com/office/drawing/2014/main" id="{F19B838E-9DF0-4922-AA83-4C340407F6C2}"/>
              </a:ext>
            </a:extLst>
          </p:cNvPr>
          <p:cNvSpPr>
            <a:spLocks noGrp="1"/>
          </p:cNvSpPr>
          <p:nvPr>
            <p:ph type="sldNum" sz="quarter" idx="12"/>
          </p:nvPr>
        </p:nvSpPr>
        <p:spPr/>
        <p:txBody>
          <a:bodyPr/>
          <a:lstStyle/>
          <a:p>
            <a:fld id="{65DFE54B-0D6F-4798-A733-40155BDAB334}" type="slidenum">
              <a:rPr lang="en-US" smtClean="0"/>
              <a:t>21</a:t>
            </a:fld>
            <a:endParaRPr lang="en-US"/>
          </a:p>
        </p:txBody>
      </p:sp>
      <p:pic>
        <p:nvPicPr>
          <p:cNvPr id="6" name="Picture 5">
            <a:extLst>
              <a:ext uri="{FF2B5EF4-FFF2-40B4-BE49-F238E27FC236}">
                <a16:creationId xmlns:a16="http://schemas.microsoft.com/office/drawing/2014/main" id="{D95FEBF9-B6A2-4168-BB9D-365239F1A22A}"/>
              </a:ext>
            </a:extLst>
          </p:cNvPr>
          <p:cNvPicPr>
            <a:picLocks noChangeAspect="1"/>
          </p:cNvPicPr>
          <p:nvPr/>
        </p:nvPicPr>
        <p:blipFill>
          <a:blip r:embed="rId2"/>
          <a:stretch>
            <a:fillRect/>
          </a:stretch>
        </p:blipFill>
        <p:spPr>
          <a:xfrm>
            <a:off x="552450" y="2720975"/>
            <a:ext cx="11087100" cy="3771900"/>
          </a:xfrm>
          <a:prstGeom prst="rect">
            <a:avLst/>
          </a:prstGeom>
        </p:spPr>
      </p:pic>
      <p:sp>
        <p:nvSpPr>
          <p:cNvPr id="7" name="Rectangle 6">
            <a:extLst>
              <a:ext uri="{FF2B5EF4-FFF2-40B4-BE49-F238E27FC236}">
                <a16:creationId xmlns:a16="http://schemas.microsoft.com/office/drawing/2014/main" id="{336A07C1-BC38-4343-80FC-4F1557CB7237}"/>
              </a:ext>
            </a:extLst>
          </p:cNvPr>
          <p:cNvSpPr/>
          <p:nvPr/>
        </p:nvSpPr>
        <p:spPr>
          <a:xfrm>
            <a:off x="2250141" y="1399568"/>
            <a:ext cx="2779059" cy="717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Without Interpenetration</a:t>
            </a:r>
          </a:p>
        </p:txBody>
      </p:sp>
      <p:sp>
        <p:nvSpPr>
          <p:cNvPr id="8" name="Rectangle 7">
            <a:extLst>
              <a:ext uri="{FF2B5EF4-FFF2-40B4-BE49-F238E27FC236}">
                <a16:creationId xmlns:a16="http://schemas.microsoft.com/office/drawing/2014/main" id="{0A4D77A8-4DDB-46F5-8D51-DED1669B4F93}"/>
              </a:ext>
            </a:extLst>
          </p:cNvPr>
          <p:cNvSpPr/>
          <p:nvPr/>
        </p:nvSpPr>
        <p:spPr>
          <a:xfrm>
            <a:off x="8717616" y="1421793"/>
            <a:ext cx="2779059" cy="717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 Interpenetration</a:t>
            </a:r>
          </a:p>
        </p:txBody>
      </p:sp>
      <p:cxnSp>
        <p:nvCxnSpPr>
          <p:cNvPr id="10" name="Straight Arrow Connector 9">
            <a:extLst>
              <a:ext uri="{FF2B5EF4-FFF2-40B4-BE49-F238E27FC236}">
                <a16:creationId xmlns:a16="http://schemas.microsoft.com/office/drawing/2014/main" id="{5CFD61E3-322B-4CC8-BCA2-CC3A427CD95D}"/>
              </a:ext>
            </a:extLst>
          </p:cNvPr>
          <p:cNvCxnSpPr>
            <a:stCxn id="7" idx="2"/>
          </p:cNvCxnSpPr>
          <p:nvPr/>
        </p:nvCxnSpPr>
        <p:spPr>
          <a:xfrm flipH="1">
            <a:off x="3048000" y="2116745"/>
            <a:ext cx="591671" cy="60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C03E75-E83B-4655-96EC-0D1987F46689}"/>
              </a:ext>
            </a:extLst>
          </p:cNvPr>
          <p:cNvCxnSpPr>
            <a:cxnSpLocks/>
            <a:stCxn id="7" idx="3"/>
          </p:cNvCxnSpPr>
          <p:nvPr/>
        </p:nvCxnSpPr>
        <p:spPr>
          <a:xfrm>
            <a:off x="5029200" y="1758157"/>
            <a:ext cx="3881718" cy="96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0E5EA5-67F5-4A36-B332-968DA95F5D59}"/>
              </a:ext>
            </a:extLst>
          </p:cNvPr>
          <p:cNvCxnSpPr>
            <a:cxnSpLocks/>
          </p:cNvCxnSpPr>
          <p:nvPr/>
        </p:nvCxnSpPr>
        <p:spPr>
          <a:xfrm flipH="1">
            <a:off x="5580529" y="1780381"/>
            <a:ext cx="3030071" cy="100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2C4D7D-C952-4832-8699-4D0205080708}"/>
              </a:ext>
            </a:extLst>
          </p:cNvPr>
          <p:cNvCxnSpPr>
            <a:cxnSpLocks/>
          </p:cNvCxnSpPr>
          <p:nvPr/>
        </p:nvCxnSpPr>
        <p:spPr>
          <a:xfrm flipH="1">
            <a:off x="10551458" y="2116745"/>
            <a:ext cx="44825" cy="60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3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3BBD-A85A-4153-AC6C-30F2C18AAB04}"/>
              </a:ext>
            </a:extLst>
          </p:cNvPr>
          <p:cNvSpPr>
            <a:spLocks noGrp="1"/>
          </p:cNvSpPr>
          <p:nvPr>
            <p:ph type="title"/>
          </p:nvPr>
        </p:nvSpPr>
        <p:spPr/>
        <p:txBody>
          <a:bodyPr/>
          <a:lstStyle/>
          <a:p>
            <a:r>
              <a:rPr lang="en-US" dirty="0"/>
              <a:t>Quantitative evaluation: Human3.6M dataset</a:t>
            </a:r>
          </a:p>
        </p:txBody>
      </p:sp>
      <p:sp>
        <p:nvSpPr>
          <p:cNvPr id="4" name="Slide Number Placeholder 3">
            <a:extLst>
              <a:ext uri="{FF2B5EF4-FFF2-40B4-BE49-F238E27FC236}">
                <a16:creationId xmlns:a16="http://schemas.microsoft.com/office/drawing/2014/main" id="{234C9E2D-9B05-4248-B813-6971DB7EED70}"/>
              </a:ext>
            </a:extLst>
          </p:cNvPr>
          <p:cNvSpPr>
            <a:spLocks noGrp="1"/>
          </p:cNvSpPr>
          <p:nvPr>
            <p:ph type="sldNum" sz="quarter" idx="12"/>
          </p:nvPr>
        </p:nvSpPr>
        <p:spPr/>
        <p:txBody>
          <a:bodyPr/>
          <a:lstStyle/>
          <a:p>
            <a:fld id="{65DFE54B-0D6F-4798-A733-40155BDAB334}" type="slidenum">
              <a:rPr lang="en-US" smtClean="0"/>
              <a:t>22</a:t>
            </a:fld>
            <a:endParaRPr lang="en-US"/>
          </a:p>
        </p:txBody>
      </p:sp>
      <p:pic>
        <p:nvPicPr>
          <p:cNvPr id="6" name="Picture 5">
            <a:extLst>
              <a:ext uri="{FF2B5EF4-FFF2-40B4-BE49-F238E27FC236}">
                <a16:creationId xmlns:a16="http://schemas.microsoft.com/office/drawing/2014/main" id="{3F7ADF18-3D92-475A-A125-548158287968}"/>
              </a:ext>
            </a:extLst>
          </p:cNvPr>
          <p:cNvPicPr>
            <a:picLocks noChangeAspect="1"/>
          </p:cNvPicPr>
          <p:nvPr/>
        </p:nvPicPr>
        <p:blipFill>
          <a:blip r:embed="rId2"/>
          <a:stretch>
            <a:fillRect/>
          </a:stretch>
        </p:blipFill>
        <p:spPr>
          <a:xfrm>
            <a:off x="143435" y="1857374"/>
            <a:ext cx="11834347" cy="3395943"/>
          </a:xfrm>
          <a:prstGeom prst="rect">
            <a:avLst/>
          </a:prstGeom>
        </p:spPr>
      </p:pic>
    </p:spTree>
    <p:extLst>
      <p:ext uri="{BB962C8B-B14F-4D97-AF65-F5344CB8AC3E}">
        <p14:creationId xmlns:p14="http://schemas.microsoft.com/office/powerpoint/2010/main" val="1225234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EFEC-E608-4FA6-836C-4BEEC0CF9649}"/>
              </a:ext>
            </a:extLst>
          </p:cNvPr>
          <p:cNvSpPr>
            <a:spLocks noGrp="1"/>
          </p:cNvSpPr>
          <p:nvPr>
            <p:ph type="title"/>
          </p:nvPr>
        </p:nvSpPr>
        <p:spPr/>
        <p:txBody>
          <a:bodyPr/>
          <a:lstStyle/>
          <a:p>
            <a:r>
              <a:rPr lang="en-US" dirty="0"/>
              <a:t>Qualitative evaluation</a:t>
            </a:r>
          </a:p>
        </p:txBody>
      </p:sp>
      <p:sp>
        <p:nvSpPr>
          <p:cNvPr id="3" name="Content Placeholder 2">
            <a:extLst>
              <a:ext uri="{FF2B5EF4-FFF2-40B4-BE49-F238E27FC236}">
                <a16:creationId xmlns:a16="http://schemas.microsoft.com/office/drawing/2014/main" id="{68DD5E19-796A-44B3-8E43-BFDF1361337D}"/>
              </a:ext>
            </a:extLst>
          </p:cNvPr>
          <p:cNvSpPr>
            <a:spLocks noGrp="1"/>
          </p:cNvSpPr>
          <p:nvPr>
            <p:ph idx="1"/>
          </p:nvPr>
        </p:nvSpPr>
        <p:spPr/>
        <p:txBody>
          <a:bodyPr/>
          <a:lstStyle/>
          <a:p>
            <a:r>
              <a:rPr lang="en-US" dirty="0"/>
              <a:t>On Leeds Sports Dataset</a:t>
            </a:r>
          </a:p>
        </p:txBody>
      </p:sp>
      <p:sp>
        <p:nvSpPr>
          <p:cNvPr id="4" name="Slide Number Placeholder 3">
            <a:extLst>
              <a:ext uri="{FF2B5EF4-FFF2-40B4-BE49-F238E27FC236}">
                <a16:creationId xmlns:a16="http://schemas.microsoft.com/office/drawing/2014/main" id="{8957ACFB-F5AC-4B19-9A76-D4417D324220}"/>
              </a:ext>
            </a:extLst>
          </p:cNvPr>
          <p:cNvSpPr>
            <a:spLocks noGrp="1"/>
          </p:cNvSpPr>
          <p:nvPr>
            <p:ph type="sldNum" sz="quarter" idx="12"/>
          </p:nvPr>
        </p:nvSpPr>
        <p:spPr/>
        <p:txBody>
          <a:bodyPr/>
          <a:lstStyle/>
          <a:p>
            <a:fld id="{65DFE54B-0D6F-4798-A733-40155BDAB334}" type="slidenum">
              <a:rPr lang="en-US" smtClean="0"/>
              <a:t>23</a:t>
            </a:fld>
            <a:endParaRPr lang="en-US"/>
          </a:p>
        </p:txBody>
      </p:sp>
      <p:pic>
        <p:nvPicPr>
          <p:cNvPr id="6" name="Picture 5">
            <a:extLst>
              <a:ext uri="{FF2B5EF4-FFF2-40B4-BE49-F238E27FC236}">
                <a16:creationId xmlns:a16="http://schemas.microsoft.com/office/drawing/2014/main" id="{9CAD3B33-AF49-4875-83A5-35BFA8DFBE6E}"/>
              </a:ext>
            </a:extLst>
          </p:cNvPr>
          <p:cNvPicPr>
            <a:picLocks noChangeAspect="1"/>
          </p:cNvPicPr>
          <p:nvPr/>
        </p:nvPicPr>
        <p:blipFill>
          <a:blip r:embed="rId2"/>
          <a:stretch>
            <a:fillRect/>
          </a:stretch>
        </p:blipFill>
        <p:spPr>
          <a:xfrm>
            <a:off x="426944" y="2447925"/>
            <a:ext cx="11087100" cy="4410075"/>
          </a:xfrm>
          <a:prstGeom prst="rect">
            <a:avLst/>
          </a:prstGeom>
        </p:spPr>
      </p:pic>
    </p:spTree>
    <p:extLst>
      <p:ext uri="{BB962C8B-B14F-4D97-AF65-F5344CB8AC3E}">
        <p14:creationId xmlns:p14="http://schemas.microsoft.com/office/powerpoint/2010/main" val="2858798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497-80B8-4281-BB3E-DF5184A624B1}"/>
              </a:ext>
            </a:extLst>
          </p:cNvPr>
          <p:cNvSpPr>
            <a:spLocks noGrp="1"/>
          </p:cNvSpPr>
          <p:nvPr>
            <p:ph type="title"/>
          </p:nvPr>
        </p:nvSpPr>
        <p:spPr/>
        <p:txBody>
          <a:bodyPr/>
          <a:lstStyle/>
          <a:p>
            <a:r>
              <a:rPr lang="en-US" dirty="0"/>
              <a:t>Qualitative evaluation: failure cases</a:t>
            </a:r>
          </a:p>
        </p:txBody>
      </p:sp>
      <p:sp>
        <p:nvSpPr>
          <p:cNvPr id="3" name="Content Placeholder 2">
            <a:extLst>
              <a:ext uri="{FF2B5EF4-FFF2-40B4-BE49-F238E27FC236}">
                <a16:creationId xmlns:a16="http://schemas.microsoft.com/office/drawing/2014/main" id="{F8E8A9A3-E5AD-4B26-AFE6-24DDB5ED5677}"/>
              </a:ext>
            </a:extLst>
          </p:cNvPr>
          <p:cNvSpPr>
            <a:spLocks noGrp="1"/>
          </p:cNvSpPr>
          <p:nvPr>
            <p:ph idx="1"/>
          </p:nvPr>
        </p:nvSpPr>
        <p:spPr/>
        <p:txBody>
          <a:bodyPr/>
          <a:lstStyle/>
          <a:p>
            <a:r>
              <a:rPr lang="en-US" dirty="0"/>
              <a:t>Reason:</a:t>
            </a:r>
          </a:p>
          <a:p>
            <a:pPr lvl="1"/>
            <a:r>
              <a:rPr lang="en-US" dirty="0"/>
              <a:t>Failure of </a:t>
            </a:r>
            <a:r>
              <a:rPr lang="en-US" dirty="0" err="1"/>
              <a:t>DeepCut</a:t>
            </a:r>
            <a:r>
              <a:rPr lang="en-US" dirty="0"/>
              <a:t> on 2D joints prediction</a:t>
            </a:r>
          </a:p>
          <a:p>
            <a:pPr lvl="1"/>
            <a:r>
              <a:rPr lang="en-US" dirty="0"/>
              <a:t>Depth ambiguities</a:t>
            </a:r>
          </a:p>
          <a:p>
            <a:pPr lvl="1"/>
            <a:endParaRPr lang="en-US" dirty="0"/>
          </a:p>
        </p:txBody>
      </p:sp>
      <p:sp>
        <p:nvSpPr>
          <p:cNvPr id="4" name="Slide Number Placeholder 3">
            <a:extLst>
              <a:ext uri="{FF2B5EF4-FFF2-40B4-BE49-F238E27FC236}">
                <a16:creationId xmlns:a16="http://schemas.microsoft.com/office/drawing/2014/main" id="{D0F0FE33-8443-4328-8AE2-468B4927B84B}"/>
              </a:ext>
            </a:extLst>
          </p:cNvPr>
          <p:cNvSpPr>
            <a:spLocks noGrp="1"/>
          </p:cNvSpPr>
          <p:nvPr>
            <p:ph type="sldNum" sz="quarter" idx="12"/>
          </p:nvPr>
        </p:nvSpPr>
        <p:spPr/>
        <p:txBody>
          <a:bodyPr/>
          <a:lstStyle/>
          <a:p>
            <a:fld id="{65DFE54B-0D6F-4798-A733-40155BDAB334}" type="slidenum">
              <a:rPr lang="en-US" smtClean="0"/>
              <a:t>24</a:t>
            </a:fld>
            <a:endParaRPr lang="en-US"/>
          </a:p>
        </p:txBody>
      </p:sp>
      <p:pic>
        <p:nvPicPr>
          <p:cNvPr id="6" name="Picture 5">
            <a:extLst>
              <a:ext uri="{FF2B5EF4-FFF2-40B4-BE49-F238E27FC236}">
                <a16:creationId xmlns:a16="http://schemas.microsoft.com/office/drawing/2014/main" id="{153C2684-0761-47C0-A4D6-AAFDEDD72A3F}"/>
              </a:ext>
            </a:extLst>
          </p:cNvPr>
          <p:cNvPicPr>
            <a:picLocks noChangeAspect="1"/>
          </p:cNvPicPr>
          <p:nvPr/>
        </p:nvPicPr>
        <p:blipFill>
          <a:blip r:embed="rId2"/>
          <a:stretch>
            <a:fillRect/>
          </a:stretch>
        </p:blipFill>
        <p:spPr>
          <a:xfrm>
            <a:off x="519112" y="4110037"/>
            <a:ext cx="11153775" cy="2428875"/>
          </a:xfrm>
          <a:prstGeom prst="rect">
            <a:avLst/>
          </a:prstGeom>
        </p:spPr>
      </p:pic>
    </p:spTree>
    <p:extLst>
      <p:ext uri="{BB962C8B-B14F-4D97-AF65-F5344CB8AC3E}">
        <p14:creationId xmlns:p14="http://schemas.microsoft.com/office/powerpoint/2010/main" val="245732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17AB-1401-4A1D-9C8B-B651BF74AD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78BF4A-2B3B-46D9-AAB6-DC64D8B0237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4395C0-FD79-4FE5-B259-51D6F5A23BC0}"/>
              </a:ext>
            </a:extLst>
          </p:cNvPr>
          <p:cNvSpPr>
            <a:spLocks noGrp="1"/>
          </p:cNvSpPr>
          <p:nvPr>
            <p:ph type="sldNum" sz="quarter" idx="12"/>
          </p:nvPr>
        </p:nvSpPr>
        <p:spPr/>
        <p:txBody>
          <a:bodyPr/>
          <a:lstStyle/>
          <a:p>
            <a:fld id="{65DFE54B-0D6F-4798-A733-40155BDAB334}" type="slidenum">
              <a:rPr lang="en-US" smtClean="0"/>
              <a:t>25</a:t>
            </a:fld>
            <a:endParaRPr lang="en-US"/>
          </a:p>
        </p:txBody>
      </p:sp>
      <p:pic>
        <p:nvPicPr>
          <p:cNvPr id="6" name="Picture 5">
            <a:extLst>
              <a:ext uri="{FF2B5EF4-FFF2-40B4-BE49-F238E27FC236}">
                <a16:creationId xmlns:a16="http://schemas.microsoft.com/office/drawing/2014/main" id="{1BC6AC33-07B9-4ED3-BA13-BCB19D349090}"/>
              </a:ext>
            </a:extLst>
          </p:cNvPr>
          <p:cNvPicPr>
            <a:picLocks noChangeAspect="1"/>
          </p:cNvPicPr>
          <p:nvPr/>
        </p:nvPicPr>
        <p:blipFill>
          <a:blip r:embed="rId2"/>
          <a:stretch>
            <a:fillRect/>
          </a:stretch>
        </p:blipFill>
        <p:spPr>
          <a:xfrm>
            <a:off x="716902" y="0"/>
            <a:ext cx="10758196" cy="6858000"/>
          </a:xfrm>
          <a:prstGeom prst="rect">
            <a:avLst/>
          </a:prstGeom>
        </p:spPr>
      </p:pic>
    </p:spTree>
    <p:extLst>
      <p:ext uri="{BB962C8B-B14F-4D97-AF65-F5344CB8AC3E}">
        <p14:creationId xmlns:p14="http://schemas.microsoft.com/office/powerpoint/2010/main" val="242806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B6F3-A7C4-4CF1-A21F-FD92CE3961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FBD9447-F5A5-4C83-B111-0BE5DAB60C5A}"/>
              </a:ext>
            </a:extLst>
          </p:cNvPr>
          <p:cNvSpPr>
            <a:spLocks noGrp="1"/>
          </p:cNvSpPr>
          <p:nvPr>
            <p:ph idx="1"/>
          </p:nvPr>
        </p:nvSpPr>
        <p:spPr/>
        <p:txBody>
          <a:bodyPr/>
          <a:lstStyle/>
          <a:p>
            <a:r>
              <a:rPr lang="en-US" dirty="0" err="1"/>
              <a:t>SMPLIfy</a:t>
            </a:r>
            <a:r>
              <a:rPr lang="en-US" dirty="0"/>
              <a:t>: a fully automated method for estimating 3D body shape and pose from 2D </a:t>
            </a:r>
            <a:r>
              <a:rPr lang="en-US" dirty="0" err="1"/>
              <a:t>jojints</a:t>
            </a:r>
            <a:r>
              <a:rPr lang="en-US" dirty="0"/>
              <a:t> in a single images.</a:t>
            </a:r>
          </a:p>
          <a:p>
            <a:pPr lvl="1"/>
            <a:r>
              <a:rPr lang="en-US" dirty="0"/>
              <a:t>Use SMPL body model</a:t>
            </a:r>
          </a:p>
          <a:p>
            <a:pPr lvl="1"/>
            <a:r>
              <a:rPr lang="en-US" dirty="0"/>
              <a:t>Minimizing the error between the projected joints of the model and the estimated 2D joints.</a:t>
            </a:r>
          </a:p>
          <a:p>
            <a:endParaRPr lang="en-US" dirty="0"/>
          </a:p>
        </p:txBody>
      </p:sp>
      <p:sp>
        <p:nvSpPr>
          <p:cNvPr id="4" name="Slide Number Placeholder 3">
            <a:extLst>
              <a:ext uri="{FF2B5EF4-FFF2-40B4-BE49-F238E27FC236}">
                <a16:creationId xmlns:a16="http://schemas.microsoft.com/office/drawing/2014/main" id="{C1032A56-4E77-4D0A-A4BF-FCE1B8B64BEF}"/>
              </a:ext>
            </a:extLst>
          </p:cNvPr>
          <p:cNvSpPr>
            <a:spLocks noGrp="1"/>
          </p:cNvSpPr>
          <p:nvPr>
            <p:ph type="sldNum" sz="quarter" idx="12"/>
          </p:nvPr>
        </p:nvSpPr>
        <p:spPr/>
        <p:txBody>
          <a:bodyPr/>
          <a:lstStyle/>
          <a:p>
            <a:fld id="{65DFE54B-0D6F-4798-A733-40155BDAB334}" type="slidenum">
              <a:rPr lang="en-US" smtClean="0"/>
              <a:t>26</a:t>
            </a:fld>
            <a:endParaRPr lang="en-US"/>
          </a:p>
        </p:txBody>
      </p:sp>
    </p:spTree>
    <p:extLst>
      <p:ext uri="{BB962C8B-B14F-4D97-AF65-F5344CB8AC3E}">
        <p14:creationId xmlns:p14="http://schemas.microsoft.com/office/powerpoint/2010/main" val="122798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A7F-BF1C-496E-89FF-E599562F2CCB}"/>
              </a:ext>
            </a:extLst>
          </p:cNvPr>
          <p:cNvSpPr>
            <a:spLocks noGrp="1"/>
          </p:cNvSpPr>
          <p:nvPr>
            <p:ph type="ctrTitle"/>
          </p:nvPr>
        </p:nvSpPr>
        <p:spPr/>
        <p:txBody>
          <a:bodyPr>
            <a:noAutofit/>
          </a:bodyPr>
          <a:lstStyle/>
          <a:p>
            <a:r>
              <a:rPr lang="en-US" sz="4800" dirty="0">
                <a:latin typeface="Arial" panose="020B0604020202020204" pitchFamily="34" charset="0"/>
              </a:rPr>
              <a:t>Expressive Body Capture: 3D Hands, Face, and Body from a Single Image</a:t>
            </a:r>
          </a:p>
        </p:txBody>
      </p:sp>
      <p:sp>
        <p:nvSpPr>
          <p:cNvPr id="3" name="Subtitle 2">
            <a:extLst>
              <a:ext uri="{FF2B5EF4-FFF2-40B4-BE49-F238E27FC236}">
                <a16:creationId xmlns:a16="http://schemas.microsoft.com/office/drawing/2014/main" id="{219A25EB-D683-449F-B45C-AB3E36F9198E}"/>
              </a:ext>
            </a:extLst>
          </p:cNvPr>
          <p:cNvSpPr>
            <a:spLocks noGrp="1"/>
          </p:cNvSpPr>
          <p:nvPr>
            <p:ph type="subTitle" idx="1"/>
          </p:nvPr>
        </p:nvSpPr>
        <p:spPr/>
        <p:txBody>
          <a:bodyPr/>
          <a:lstStyle/>
          <a:p>
            <a:r>
              <a:rPr lang="en-US" dirty="0"/>
              <a:t>Thai Thanh Tuan</a:t>
            </a:r>
          </a:p>
          <a:p>
            <a:r>
              <a:rPr lang="en-US" dirty="0"/>
              <a:t>Create: 13</a:t>
            </a:r>
            <a:r>
              <a:rPr lang="en-US" baseline="30000" dirty="0"/>
              <a:t>th</a:t>
            </a:r>
            <a:r>
              <a:rPr lang="en-US" dirty="0"/>
              <a:t>  July 2021</a:t>
            </a:r>
          </a:p>
        </p:txBody>
      </p:sp>
      <p:sp>
        <p:nvSpPr>
          <p:cNvPr id="4" name="Slide Number Placeholder 3">
            <a:extLst>
              <a:ext uri="{FF2B5EF4-FFF2-40B4-BE49-F238E27FC236}">
                <a16:creationId xmlns:a16="http://schemas.microsoft.com/office/drawing/2014/main" id="{04799505-C99A-4601-90FB-72EC42E170D2}"/>
              </a:ext>
            </a:extLst>
          </p:cNvPr>
          <p:cNvSpPr>
            <a:spLocks noGrp="1"/>
          </p:cNvSpPr>
          <p:nvPr>
            <p:ph type="sldNum" sz="quarter" idx="12"/>
          </p:nvPr>
        </p:nvSpPr>
        <p:spPr/>
        <p:txBody>
          <a:bodyPr/>
          <a:lstStyle/>
          <a:p>
            <a:fld id="{65DFE54B-0D6F-4798-A733-40155BDAB334}" type="slidenum">
              <a:rPr lang="en-US" smtClean="0"/>
              <a:t>27</a:t>
            </a:fld>
            <a:endParaRPr lang="en-US"/>
          </a:p>
        </p:txBody>
      </p:sp>
      <p:pic>
        <p:nvPicPr>
          <p:cNvPr id="6" name="Picture 5">
            <a:extLst>
              <a:ext uri="{FF2B5EF4-FFF2-40B4-BE49-F238E27FC236}">
                <a16:creationId xmlns:a16="http://schemas.microsoft.com/office/drawing/2014/main" id="{A1DABC4A-1D99-47E7-963A-C470F39FCE26}"/>
              </a:ext>
            </a:extLst>
          </p:cNvPr>
          <p:cNvPicPr>
            <a:picLocks noChangeAspect="1"/>
          </p:cNvPicPr>
          <p:nvPr/>
        </p:nvPicPr>
        <p:blipFill>
          <a:blip r:embed="rId2"/>
          <a:stretch>
            <a:fillRect/>
          </a:stretch>
        </p:blipFill>
        <p:spPr>
          <a:xfrm>
            <a:off x="3807618" y="4692650"/>
            <a:ext cx="4576763" cy="2028825"/>
          </a:xfrm>
          <a:prstGeom prst="rect">
            <a:avLst/>
          </a:prstGeom>
        </p:spPr>
      </p:pic>
    </p:spTree>
    <p:extLst>
      <p:ext uri="{BB962C8B-B14F-4D97-AF65-F5344CB8AC3E}">
        <p14:creationId xmlns:p14="http://schemas.microsoft.com/office/powerpoint/2010/main" val="2717170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A259-B79E-452D-AC67-04CD7BC4EC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C0FB60B-A86B-4384-B4AF-BD30BC516BE8}"/>
              </a:ext>
            </a:extLst>
          </p:cNvPr>
          <p:cNvSpPr>
            <a:spLocks noGrp="1"/>
          </p:cNvSpPr>
          <p:nvPr>
            <p:ph idx="1"/>
          </p:nvPr>
        </p:nvSpPr>
        <p:spPr/>
        <p:txBody>
          <a:bodyPr>
            <a:normAutofit fontScale="92500" lnSpcReduction="10000"/>
          </a:bodyPr>
          <a:lstStyle/>
          <a:p>
            <a:r>
              <a:rPr lang="en-US" dirty="0"/>
              <a:t>Code: </a:t>
            </a:r>
            <a:r>
              <a:rPr lang="en-US" dirty="0">
                <a:hlinkClick r:id="rId2"/>
              </a:rPr>
              <a:t>https://github.com/vchoutas/smplify-x</a:t>
            </a:r>
            <a:endParaRPr lang="en-US" dirty="0"/>
          </a:p>
          <a:p>
            <a:r>
              <a:rPr lang="en-US" dirty="0"/>
              <a:t>Project page: </a:t>
            </a:r>
            <a:r>
              <a:rPr lang="en-US" dirty="0">
                <a:hlinkClick r:id="rId3"/>
              </a:rPr>
              <a:t>https://smpl-x.is.tue.mpg.de/</a:t>
            </a:r>
            <a:endParaRPr lang="en-US" dirty="0"/>
          </a:p>
          <a:p>
            <a:r>
              <a:rPr lang="en-US" dirty="0"/>
              <a:t>Paper: Expressive Body Capture: 3D Hands, Face, and Body from a Single Image</a:t>
            </a:r>
          </a:p>
          <a:p>
            <a:r>
              <a:rPr lang="en-US" dirty="0"/>
              <a:t>Conference: CVPR 2019</a:t>
            </a:r>
          </a:p>
          <a:p>
            <a:r>
              <a:rPr lang="en-US" dirty="0"/>
              <a:t>Paper: </a:t>
            </a:r>
            <a:r>
              <a:rPr lang="en-US" dirty="0">
                <a:hlinkClick r:id="rId4"/>
              </a:rPr>
              <a:t>https://ps.is.tuebingen.mpg.de/uploads_file/attachment/attachment/497/SMPL-X.pdf</a:t>
            </a:r>
            <a:endParaRPr lang="en-US" dirty="0"/>
          </a:p>
          <a:p>
            <a:r>
              <a:rPr lang="en-US" dirty="0"/>
              <a:t>Supplementary: </a:t>
            </a:r>
            <a:r>
              <a:rPr lang="en-US" dirty="0">
                <a:hlinkClick r:id="rId4"/>
              </a:rPr>
              <a:t>https://ps.is.tuebingen.mpg.de/uploads_file/attachment/attachment/497/SMPL-X.pdf</a:t>
            </a:r>
            <a:endParaRPr lang="en-US" dirty="0"/>
          </a:p>
          <a:p>
            <a:endParaRPr lang="en-US" dirty="0"/>
          </a:p>
        </p:txBody>
      </p:sp>
      <p:sp>
        <p:nvSpPr>
          <p:cNvPr id="4" name="Slide Number Placeholder 3">
            <a:extLst>
              <a:ext uri="{FF2B5EF4-FFF2-40B4-BE49-F238E27FC236}">
                <a16:creationId xmlns:a16="http://schemas.microsoft.com/office/drawing/2014/main" id="{1507943E-45B8-4E58-877B-699962A9BE01}"/>
              </a:ext>
            </a:extLst>
          </p:cNvPr>
          <p:cNvSpPr>
            <a:spLocks noGrp="1"/>
          </p:cNvSpPr>
          <p:nvPr>
            <p:ph type="sldNum" sz="quarter" idx="12"/>
          </p:nvPr>
        </p:nvSpPr>
        <p:spPr/>
        <p:txBody>
          <a:bodyPr/>
          <a:lstStyle/>
          <a:p>
            <a:fld id="{65DFE54B-0D6F-4798-A733-40155BDAB334}" type="slidenum">
              <a:rPr lang="en-US" smtClean="0"/>
              <a:t>28</a:t>
            </a:fld>
            <a:endParaRPr lang="en-US"/>
          </a:p>
        </p:txBody>
      </p:sp>
    </p:spTree>
    <p:extLst>
      <p:ext uri="{BB962C8B-B14F-4D97-AF65-F5344CB8AC3E}">
        <p14:creationId xmlns:p14="http://schemas.microsoft.com/office/powerpoint/2010/main" val="227226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F2C2-2F53-4D02-AE9C-6D24848D96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FEA7E1-7E48-444C-A5CB-C11E7ECF220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CCA5BC3-FCC4-4176-9215-FD46D22CA78B}"/>
              </a:ext>
            </a:extLst>
          </p:cNvPr>
          <p:cNvSpPr>
            <a:spLocks noGrp="1"/>
          </p:cNvSpPr>
          <p:nvPr>
            <p:ph type="sldNum" sz="quarter" idx="12"/>
          </p:nvPr>
        </p:nvSpPr>
        <p:spPr/>
        <p:txBody>
          <a:bodyPr/>
          <a:lstStyle/>
          <a:p>
            <a:fld id="{65DFE54B-0D6F-4798-A733-40155BDAB334}" type="slidenum">
              <a:rPr lang="en-US" smtClean="0"/>
              <a:t>29</a:t>
            </a:fld>
            <a:endParaRPr lang="en-US"/>
          </a:p>
        </p:txBody>
      </p:sp>
    </p:spTree>
    <p:extLst>
      <p:ext uri="{BB962C8B-B14F-4D97-AF65-F5344CB8AC3E}">
        <p14:creationId xmlns:p14="http://schemas.microsoft.com/office/powerpoint/2010/main" val="13215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02CB-B93F-4BF1-A25C-760A1947D70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DDEACBD-BC38-4632-9C44-0A8A6E3D0CEF}"/>
              </a:ext>
            </a:extLst>
          </p:cNvPr>
          <p:cNvSpPr>
            <a:spLocks noGrp="1"/>
          </p:cNvSpPr>
          <p:nvPr>
            <p:ph idx="1"/>
          </p:nvPr>
        </p:nvSpPr>
        <p:spPr>
          <a:xfrm>
            <a:off x="838200" y="1843216"/>
            <a:ext cx="10515600" cy="4351338"/>
          </a:xfrm>
        </p:spPr>
        <p:txBody>
          <a:bodyPr/>
          <a:lstStyle/>
          <a:p>
            <a:r>
              <a:rPr lang="en-US" dirty="0"/>
              <a:t>Challenges:</a:t>
            </a:r>
          </a:p>
          <a:p>
            <a:pPr lvl="1"/>
            <a:r>
              <a:rPr lang="en-US" dirty="0"/>
              <a:t>Complexity of the human body</a:t>
            </a:r>
          </a:p>
          <a:p>
            <a:pPr lvl="1"/>
            <a:r>
              <a:rPr lang="en-US" dirty="0"/>
              <a:t>Articulation</a:t>
            </a:r>
          </a:p>
          <a:p>
            <a:pPr lvl="1"/>
            <a:r>
              <a:rPr lang="en-US" dirty="0"/>
              <a:t>Occlusion</a:t>
            </a:r>
          </a:p>
          <a:p>
            <a:pPr lvl="1"/>
            <a:r>
              <a:rPr lang="en-US" dirty="0"/>
              <a:t>Clothing</a:t>
            </a:r>
          </a:p>
          <a:p>
            <a:pPr lvl="1"/>
            <a:r>
              <a:rPr lang="en-US" dirty="0"/>
              <a:t>Lighting</a:t>
            </a:r>
          </a:p>
          <a:p>
            <a:pPr lvl="1"/>
            <a:r>
              <a:rPr lang="en-US" dirty="0"/>
              <a:t>Ambiguity in inferring 3D from 2D</a:t>
            </a:r>
          </a:p>
          <a:p>
            <a:endParaRPr lang="en-US" dirty="0"/>
          </a:p>
        </p:txBody>
      </p:sp>
      <p:sp>
        <p:nvSpPr>
          <p:cNvPr id="4" name="Slide Number Placeholder 3">
            <a:extLst>
              <a:ext uri="{FF2B5EF4-FFF2-40B4-BE49-F238E27FC236}">
                <a16:creationId xmlns:a16="http://schemas.microsoft.com/office/drawing/2014/main" id="{4B97D568-243C-4FDF-A131-28DB5942654B}"/>
              </a:ext>
            </a:extLst>
          </p:cNvPr>
          <p:cNvSpPr>
            <a:spLocks noGrp="1"/>
          </p:cNvSpPr>
          <p:nvPr>
            <p:ph type="sldNum" sz="quarter" idx="12"/>
          </p:nvPr>
        </p:nvSpPr>
        <p:spPr/>
        <p:txBody>
          <a:bodyPr/>
          <a:lstStyle/>
          <a:p>
            <a:fld id="{65DFE54B-0D6F-4798-A733-40155BDAB334}" type="slidenum">
              <a:rPr lang="en-US" smtClean="0"/>
              <a:t>3</a:t>
            </a:fld>
            <a:endParaRPr lang="en-US"/>
          </a:p>
        </p:txBody>
      </p:sp>
      <p:sp>
        <p:nvSpPr>
          <p:cNvPr id="5" name="Oval 4">
            <a:extLst>
              <a:ext uri="{FF2B5EF4-FFF2-40B4-BE49-F238E27FC236}">
                <a16:creationId xmlns:a16="http://schemas.microsoft.com/office/drawing/2014/main" id="{B6B936F8-23DB-4811-A239-B491D816E94B}"/>
              </a:ext>
            </a:extLst>
          </p:cNvPr>
          <p:cNvSpPr/>
          <p:nvPr/>
        </p:nvSpPr>
        <p:spPr>
          <a:xfrm>
            <a:off x="6096000" y="2522875"/>
            <a:ext cx="2394065" cy="1945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Challenges</a:t>
            </a:r>
          </a:p>
        </p:txBody>
      </p:sp>
      <p:pic>
        <p:nvPicPr>
          <p:cNvPr id="1026" name="Picture 2" descr="Male body shapes - human body outline - posterior and anterior view - full  body ⬇ Stock Photo, Image by © stihii #14152006">
            <a:extLst>
              <a:ext uri="{FF2B5EF4-FFF2-40B4-BE49-F238E27FC236}">
                <a16:creationId xmlns:a16="http://schemas.microsoft.com/office/drawing/2014/main" id="{A82919D0-BB96-4782-8A4D-992D73216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197" y="260821"/>
            <a:ext cx="2122898" cy="19570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oint/Articulation">
            <a:extLst>
              <a:ext uri="{FF2B5EF4-FFF2-40B4-BE49-F238E27FC236}">
                <a16:creationId xmlns:a16="http://schemas.microsoft.com/office/drawing/2014/main" id="{8677F3BF-20ED-4188-AA9E-073DD35B5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015" y="57554"/>
            <a:ext cx="3229572" cy="24221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e Estimation] OCHuman(Occluded Human) Dataset API">
            <a:extLst>
              <a:ext uri="{FF2B5EF4-FFF2-40B4-BE49-F238E27FC236}">
                <a16:creationId xmlns:a16="http://schemas.microsoft.com/office/drawing/2014/main" id="{2BAC11BE-1411-4D99-829F-48E2ABD54E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893" y="4576701"/>
            <a:ext cx="5168907" cy="21720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5 Designers to Know From Seoul Fashion Week Fall 2021 | Vogue">
            <a:extLst>
              <a:ext uri="{FF2B5EF4-FFF2-40B4-BE49-F238E27FC236}">
                <a16:creationId xmlns:a16="http://schemas.microsoft.com/office/drawing/2014/main" id="{BDEEED7B-18FC-4025-94AD-794690483E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2851" y="4413395"/>
            <a:ext cx="3778697" cy="21255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n on HUMAN ANATOMY (refs &amp;amp; tutorials)">
            <a:extLst>
              <a:ext uri="{FF2B5EF4-FFF2-40B4-BE49-F238E27FC236}">
                <a16:creationId xmlns:a16="http://schemas.microsoft.com/office/drawing/2014/main" id="{A88C782A-9F51-4AF7-9749-3A34833D2A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9487" y="2584037"/>
            <a:ext cx="2643187"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vision Notes for Maths Chapter 15 - Visualising solid shapes (Class 7th)  | askIITians">
            <a:extLst>
              <a:ext uri="{FF2B5EF4-FFF2-40B4-BE49-F238E27FC236}">
                <a16:creationId xmlns:a16="http://schemas.microsoft.com/office/drawing/2014/main" id="{09EDA379-9703-43D1-858E-FAA66FF09F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6516" y="2662230"/>
            <a:ext cx="2200062" cy="145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19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CA4A-6DB9-4671-98E0-228DDA74F1A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B3F170B-DF82-4FB3-AC46-FE6E094601FF}"/>
              </a:ext>
            </a:extLst>
          </p:cNvPr>
          <p:cNvSpPr>
            <a:spLocks noGrp="1"/>
          </p:cNvSpPr>
          <p:nvPr>
            <p:ph idx="1"/>
          </p:nvPr>
        </p:nvSpPr>
        <p:spPr/>
        <p:txBody>
          <a:bodyPr>
            <a:normAutofit fontScale="92500" lnSpcReduction="20000"/>
          </a:bodyPr>
          <a:lstStyle/>
          <a:p>
            <a:r>
              <a:rPr lang="en-US" dirty="0"/>
              <a:t>Motivation:</a:t>
            </a:r>
          </a:p>
          <a:p>
            <a:pPr lvl="1"/>
            <a:r>
              <a:rPr lang="en-US" dirty="0"/>
              <a:t>Many applications</a:t>
            </a:r>
          </a:p>
          <a:p>
            <a:pPr lvl="1"/>
            <a:r>
              <a:rPr lang="en-US" dirty="0"/>
              <a:t>Previous works only on pose and ignore 3D human shape</a:t>
            </a:r>
          </a:p>
          <a:p>
            <a:r>
              <a:rPr lang="en-US" dirty="0"/>
              <a:t>Evaluation:</a:t>
            </a:r>
          </a:p>
          <a:p>
            <a:pPr lvl="1"/>
            <a:r>
              <a:rPr lang="en-US" dirty="0"/>
              <a:t>CMU dataset [3]</a:t>
            </a:r>
          </a:p>
          <a:p>
            <a:pPr lvl="1"/>
            <a:r>
              <a:rPr lang="en-US" dirty="0"/>
              <a:t>Compare recently published methods [4, 39, 58]</a:t>
            </a:r>
          </a:p>
          <a:p>
            <a:pPr lvl="1"/>
            <a:r>
              <a:rPr lang="en-US" dirty="0"/>
              <a:t>Qualitatively</a:t>
            </a:r>
          </a:p>
          <a:p>
            <a:pPr lvl="1"/>
            <a:r>
              <a:rPr lang="en-US" dirty="0"/>
              <a:t>Quantitatively</a:t>
            </a:r>
          </a:p>
          <a:p>
            <a:r>
              <a:rPr lang="en-US" dirty="0"/>
              <a:t>Contribution:</a:t>
            </a:r>
          </a:p>
          <a:p>
            <a:pPr lvl="1"/>
            <a:r>
              <a:rPr lang="en-US" dirty="0"/>
              <a:t>First fully automatic method of estimating 3D body shape and pose from 2D joints</a:t>
            </a:r>
          </a:p>
          <a:p>
            <a:pPr lvl="1"/>
            <a:r>
              <a:rPr lang="en-US" dirty="0"/>
              <a:t>An interpenetration term</a:t>
            </a:r>
          </a:p>
          <a:p>
            <a:pPr lvl="1"/>
            <a:r>
              <a:rPr lang="en-US" dirty="0"/>
              <a:t>Novel objective function that matches a 3D body model to 2D joints</a:t>
            </a:r>
          </a:p>
          <a:p>
            <a:pPr lvl="1"/>
            <a:r>
              <a:rPr lang="en-US" dirty="0"/>
              <a:t>Provide the code/2D joints/ 3D models</a:t>
            </a:r>
          </a:p>
        </p:txBody>
      </p:sp>
      <p:sp>
        <p:nvSpPr>
          <p:cNvPr id="4" name="Slide Number Placeholder 3">
            <a:extLst>
              <a:ext uri="{FF2B5EF4-FFF2-40B4-BE49-F238E27FC236}">
                <a16:creationId xmlns:a16="http://schemas.microsoft.com/office/drawing/2014/main" id="{5B83D858-6681-493B-90D2-5FA5AD1042ED}"/>
              </a:ext>
            </a:extLst>
          </p:cNvPr>
          <p:cNvSpPr>
            <a:spLocks noGrp="1"/>
          </p:cNvSpPr>
          <p:nvPr>
            <p:ph type="sldNum" sz="quarter" idx="12"/>
          </p:nvPr>
        </p:nvSpPr>
        <p:spPr/>
        <p:txBody>
          <a:bodyPr/>
          <a:lstStyle/>
          <a:p>
            <a:fld id="{65DFE54B-0D6F-4798-A733-40155BDAB334}" type="slidenum">
              <a:rPr lang="en-US" smtClean="0"/>
              <a:t>4</a:t>
            </a:fld>
            <a:endParaRPr lang="en-US"/>
          </a:p>
        </p:txBody>
      </p:sp>
      <p:cxnSp>
        <p:nvCxnSpPr>
          <p:cNvPr id="6" name="Straight Arrow Connector 5">
            <a:extLst>
              <a:ext uri="{FF2B5EF4-FFF2-40B4-BE49-F238E27FC236}">
                <a16:creationId xmlns:a16="http://schemas.microsoft.com/office/drawing/2014/main" id="{2E97D9F6-9B11-4868-B84F-DF5F93198C67}"/>
              </a:ext>
            </a:extLst>
          </p:cNvPr>
          <p:cNvCxnSpPr/>
          <p:nvPr/>
        </p:nvCxnSpPr>
        <p:spPr>
          <a:xfrm flipV="1">
            <a:off x="10224655" y="3757353"/>
            <a:ext cx="0" cy="798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179748-49B9-470E-A856-E30A4C05DD6C}"/>
              </a:ext>
            </a:extLst>
          </p:cNvPr>
          <p:cNvSpPr txBox="1"/>
          <p:nvPr/>
        </p:nvSpPr>
        <p:spPr>
          <a:xfrm>
            <a:off x="9160624" y="3100647"/>
            <a:ext cx="2576943" cy="646331"/>
          </a:xfrm>
          <a:prstGeom prst="rect">
            <a:avLst/>
          </a:prstGeom>
          <a:noFill/>
        </p:spPr>
        <p:txBody>
          <a:bodyPr wrap="square" rtlCol="0">
            <a:spAutoFit/>
          </a:bodyPr>
          <a:lstStyle/>
          <a:p>
            <a:r>
              <a:rPr lang="en-US" dirty="0">
                <a:solidFill>
                  <a:srgbClr val="FF0000"/>
                </a:solidFill>
              </a:rPr>
              <a:t>Is it better to add body shape information?</a:t>
            </a:r>
          </a:p>
        </p:txBody>
      </p:sp>
    </p:spTree>
    <p:extLst>
      <p:ext uri="{BB962C8B-B14F-4D97-AF65-F5344CB8AC3E}">
        <p14:creationId xmlns:p14="http://schemas.microsoft.com/office/powerpoint/2010/main" val="293569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229E-C4BC-4A1B-BBAF-4A6FA5C24FB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24637A20-91C3-481D-B627-A31E18DA804F}"/>
              </a:ext>
            </a:extLst>
          </p:cNvPr>
          <p:cNvSpPr>
            <a:spLocks noGrp="1"/>
          </p:cNvSpPr>
          <p:nvPr>
            <p:ph idx="1"/>
          </p:nvPr>
        </p:nvSpPr>
        <p:spPr/>
        <p:txBody>
          <a:bodyPr/>
          <a:lstStyle/>
          <a:p>
            <a:r>
              <a:rPr lang="en-US" dirty="0"/>
              <a:t>3D pose from 2D joints:</a:t>
            </a:r>
          </a:p>
          <a:p>
            <a:pPr lvl="1"/>
            <a:r>
              <a:rPr lang="en-US" dirty="0"/>
              <a:t>Have weak/non</a:t>
            </a:r>
            <a:r>
              <a:rPr lang="en-US" altLang="ko-KR" dirty="0"/>
              <a:t>-</a:t>
            </a:r>
            <a:r>
              <a:rPr lang="en-US" dirty="0"/>
              <a:t>existent models of human shape.</a:t>
            </a:r>
          </a:p>
          <a:p>
            <a:pPr lvl="1"/>
            <a:r>
              <a:rPr lang="en-US" dirty="0">
                <a:sym typeface="Wingdings" panose="05000000000000000000" pitchFamily="2" charset="2"/>
              </a:rPr>
              <a:t>stronger model of body shape reduce ambiguity</a:t>
            </a:r>
          </a:p>
          <a:p>
            <a:r>
              <a:rPr lang="en-US" dirty="0">
                <a:sym typeface="Wingdings" panose="05000000000000000000" pitchFamily="2" charset="2"/>
              </a:rPr>
              <a:t>3D pose and shape:</a:t>
            </a:r>
          </a:p>
          <a:p>
            <a:r>
              <a:rPr lang="en-US" dirty="0">
                <a:sym typeface="Wingdings" panose="05000000000000000000" pitchFamily="2" charset="2"/>
              </a:rPr>
              <a:t>Make it automatic:</a:t>
            </a:r>
          </a:p>
          <a:p>
            <a:pPr lvl="1"/>
            <a:r>
              <a:rPr lang="en-US" dirty="0">
                <a:sym typeface="Wingdings" panose="05000000000000000000" pitchFamily="2" charset="2"/>
              </a:rPr>
              <a:t>None of the methods are automatic</a:t>
            </a:r>
          </a:p>
          <a:p>
            <a:pPr lvl="1"/>
            <a:endParaRPr lang="en-US" dirty="0"/>
          </a:p>
        </p:txBody>
      </p:sp>
      <p:sp>
        <p:nvSpPr>
          <p:cNvPr id="4" name="Slide Number Placeholder 3">
            <a:extLst>
              <a:ext uri="{FF2B5EF4-FFF2-40B4-BE49-F238E27FC236}">
                <a16:creationId xmlns:a16="http://schemas.microsoft.com/office/drawing/2014/main" id="{565D0C33-B8CB-4484-B9CA-71A574EC8CA1}"/>
              </a:ext>
            </a:extLst>
          </p:cNvPr>
          <p:cNvSpPr>
            <a:spLocks noGrp="1"/>
          </p:cNvSpPr>
          <p:nvPr>
            <p:ph type="sldNum" sz="quarter" idx="12"/>
          </p:nvPr>
        </p:nvSpPr>
        <p:spPr/>
        <p:txBody>
          <a:bodyPr/>
          <a:lstStyle/>
          <a:p>
            <a:fld id="{65DFE54B-0D6F-4798-A733-40155BDAB334}" type="slidenum">
              <a:rPr lang="en-US" smtClean="0"/>
              <a:t>5</a:t>
            </a:fld>
            <a:endParaRPr lang="en-US"/>
          </a:p>
        </p:txBody>
      </p:sp>
    </p:spTree>
    <p:extLst>
      <p:ext uri="{BB962C8B-B14F-4D97-AF65-F5344CB8AC3E}">
        <p14:creationId xmlns:p14="http://schemas.microsoft.com/office/powerpoint/2010/main" val="82758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4B71F2-4D2C-4F65-90F5-726C5A481E99}"/>
              </a:ext>
            </a:extLst>
          </p:cNvPr>
          <p:cNvSpPr>
            <a:spLocks noGrp="1"/>
          </p:cNvSpPr>
          <p:nvPr>
            <p:ph type="title"/>
          </p:nvPr>
        </p:nvSpPr>
        <p:spPr/>
        <p:txBody>
          <a:bodyPr/>
          <a:lstStyle/>
          <a:p>
            <a:r>
              <a:rPr lang="en-US" altLang="ko-KR" dirty="0"/>
              <a:t>Estimate 3D joint from 2D joint</a:t>
            </a:r>
            <a:endParaRPr lang="ko-KR" altLang="en-US" dirty="0"/>
          </a:p>
        </p:txBody>
      </p:sp>
      <p:sp>
        <p:nvSpPr>
          <p:cNvPr id="4" name="슬라이드 번호 개체 틀 3">
            <a:extLst>
              <a:ext uri="{FF2B5EF4-FFF2-40B4-BE49-F238E27FC236}">
                <a16:creationId xmlns:a16="http://schemas.microsoft.com/office/drawing/2014/main" id="{29B2DD42-42B6-469F-8365-5E0D336D1766}"/>
              </a:ext>
            </a:extLst>
          </p:cNvPr>
          <p:cNvSpPr>
            <a:spLocks noGrp="1"/>
          </p:cNvSpPr>
          <p:nvPr>
            <p:ph type="sldNum" sz="quarter" idx="12"/>
          </p:nvPr>
        </p:nvSpPr>
        <p:spPr/>
        <p:txBody>
          <a:bodyPr/>
          <a:lstStyle/>
          <a:p>
            <a:fld id="{65DFE54B-0D6F-4798-A733-40155BDAB334}" type="slidenum">
              <a:rPr lang="en-US" smtClean="0"/>
              <a:t>6</a:t>
            </a:fld>
            <a:endParaRPr lang="en-US"/>
          </a:p>
        </p:txBody>
      </p:sp>
      <p:sp>
        <p:nvSpPr>
          <p:cNvPr id="7" name="Rectangle 6">
            <a:extLst>
              <a:ext uri="{FF2B5EF4-FFF2-40B4-BE49-F238E27FC236}">
                <a16:creationId xmlns:a16="http://schemas.microsoft.com/office/drawing/2014/main" id="{38E714FD-F42A-4BFA-88B5-91CF1E5BE704}"/>
              </a:ext>
            </a:extLst>
          </p:cNvPr>
          <p:cNvSpPr/>
          <p:nvPr/>
        </p:nvSpPr>
        <p:spPr>
          <a:xfrm>
            <a:off x="6321774" y="1699928"/>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2D joint</a:t>
            </a:r>
          </a:p>
          <a:p>
            <a:pPr algn="ctr"/>
            <a:r>
              <a:rPr lang="en-US" sz="1750" dirty="0"/>
              <a:t>(ground truth)</a:t>
            </a:r>
          </a:p>
        </p:txBody>
      </p:sp>
      <p:sp>
        <p:nvSpPr>
          <p:cNvPr id="8" name="Arrow: Right 10">
            <a:extLst>
              <a:ext uri="{FF2B5EF4-FFF2-40B4-BE49-F238E27FC236}">
                <a16:creationId xmlns:a16="http://schemas.microsoft.com/office/drawing/2014/main" id="{192C9A36-3D67-40FA-A6F9-D55A278B2B7B}"/>
              </a:ext>
            </a:extLst>
          </p:cNvPr>
          <p:cNvSpPr/>
          <p:nvPr/>
        </p:nvSpPr>
        <p:spPr>
          <a:xfrm>
            <a:off x="5850718" y="2202168"/>
            <a:ext cx="382386" cy="23275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a:extLst>
              <a:ext uri="{FF2B5EF4-FFF2-40B4-BE49-F238E27FC236}">
                <a16:creationId xmlns:a16="http://schemas.microsoft.com/office/drawing/2014/main" id="{3EA32FCC-9B2F-4486-A04F-D1CFC9C08736}"/>
              </a:ext>
            </a:extLst>
          </p:cNvPr>
          <p:cNvSpPr/>
          <p:nvPr/>
        </p:nvSpPr>
        <p:spPr>
          <a:xfrm>
            <a:off x="4308243" y="1699928"/>
            <a:ext cx="1490750" cy="123723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Deep Cut</a:t>
            </a:r>
          </a:p>
          <a:p>
            <a:pPr algn="ctr"/>
            <a:r>
              <a:rPr lang="en-US" dirty="0">
                <a:solidFill>
                  <a:schemeClr val="bg1"/>
                </a:solidFill>
              </a:rPr>
              <a:t>(CNN)</a:t>
            </a:r>
          </a:p>
        </p:txBody>
      </p:sp>
      <p:sp>
        <p:nvSpPr>
          <p:cNvPr id="10" name="Arrow: Right 10">
            <a:extLst>
              <a:ext uri="{FF2B5EF4-FFF2-40B4-BE49-F238E27FC236}">
                <a16:creationId xmlns:a16="http://schemas.microsoft.com/office/drawing/2014/main" id="{F833A1A2-B093-40D1-AD0D-3A37559602FE}"/>
              </a:ext>
            </a:extLst>
          </p:cNvPr>
          <p:cNvSpPr/>
          <p:nvPr/>
        </p:nvSpPr>
        <p:spPr>
          <a:xfrm>
            <a:off x="3839953" y="2211404"/>
            <a:ext cx="382386" cy="23275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22B5843-9B2F-43E5-BE22-0119A3883349}"/>
              </a:ext>
            </a:extLst>
          </p:cNvPr>
          <p:cNvSpPr txBox="1"/>
          <p:nvPr/>
        </p:nvSpPr>
        <p:spPr>
          <a:xfrm>
            <a:off x="2670633" y="2143116"/>
            <a:ext cx="1154545" cy="369332"/>
          </a:xfrm>
          <a:prstGeom prst="rect">
            <a:avLst/>
          </a:prstGeom>
          <a:noFill/>
        </p:spPr>
        <p:txBody>
          <a:bodyPr wrap="square" rtlCol="0">
            <a:spAutoFit/>
          </a:bodyPr>
          <a:lstStyle/>
          <a:p>
            <a:r>
              <a:rPr lang="en-US" altLang="ko-KR" dirty="0">
                <a:solidFill>
                  <a:srgbClr val="92D050"/>
                </a:solidFill>
              </a:rPr>
              <a:t>2D image</a:t>
            </a:r>
            <a:endParaRPr lang="ko-KR" altLang="en-US" dirty="0">
              <a:solidFill>
                <a:srgbClr val="92D050"/>
              </a:solidFill>
            </a:endParaRPr>
          </a:p>
        </p:txBody>
      </p:sp>
      <p:sp>
        <p:nvSpPr>
          <p:cNvPr id="12" name="Rectangle 6">
            <a:extLst>
              <a:ext uri="{FF2B5EF4-FFF2-40B4-BE49-F238E27FC236}">
                <a16:creationId xmlns:a16="http://schemas.microsoft.com/office/drawing/2014/main" id="{B15FFE3B-BD07-427D-ABAB-78E83357DCDB}"/>
              </a:ext>
            </a:extLst>
          </p:cNvPr>
          <p:cNvSpPr/>
          <p:nvPr/>
        </p:nvSpPr>
        <p:spPr>
          <a:xfrm>
            <a:off x="2254997" y="3607236"/>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3D b</a:t>
            </a:r>
            <a:r>
              <a:rPr lang="en-US" dirty="0"/>
              <a:t>ody model</a:t>
            </a:r>
          </a:p>
          <a:p>
            <a:pPr algn="ctr"/>
            <a:endParaRPr lang="en-US" dirty="0"/>
          </a:p>
        </p:txBody>
      </p:sp>
      <p:pic>
        <p:nvPicPr>
          <p:cNvPr id="14" name="그림 13">
            <a:extLst>
              <a:ext uri="{FF2B5EF4-FFF2-40B4-BE49-F238E27FC236}">
                <a16:creationId xmlns:a16="http://schemas.microsoft.com/office/drawing/2014/main" id="{A35D62E9-B44F-41C6-9DC5-4B8339853BAE}"/>
              </a:ext>
            </a:extLst>
          </p:cNvPr>
          <p:cNvPicPr>
            <a:picLocks noChangeAspect="1"/>
          </p:cNvPicPr>
          <p:nvPr/>
        </p:nvPicPr>
        <p:blipFill>
          <a:blip r:embed="rId3"/>
          <a:stretch>
            <a:fillRect/>
          </a:stretch>
        </p:blipFill>
        <p:spPr>
          <a:xfrm>
            <a:off x="2565685" y="4505196"/>
            <a:ext cx="775763" cy="205349"/>
          </a:xfrm>
          <a:prstGeom prst="rect">
            <a:avLst/>
          </a:prstGeom>
        </p:spPr>
      </p:pic>
      <p:sp>
        <p:nvSpPr>
          <p:cNvPr id="15" name="Rectangle 6">
            <a:extLst>
              <a:ext uri="{FF2B5EF4-FFF2-40B4-BE49-F238E27FC236}">
                <a16:creationId xmlns:a16="http://schemas.microsoft.com/office/drawing/2014/main" id="{55B04445-A778-42E1-BCD3-901D552B6092}"/>
              </a:ext>
            </a:extLst>
          </p:cNvPr>
          <p:cNvSpPr/>
          <p:nvPr/>
        </p:nvSpPr>
        <p:spPr>
          <a:xfrm>
            <a:off x="4286995" y="3607236"/>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parameter</a:t>
            </a:r>
          </a:p>
          <a:p>
            <a:pPr algn="ctr"/>
            <a:endParaRPr lang="en-US" dirty="0"/>
          </a:p>
        </p:txBody>
      </p:sp>
      <p:sp>
        <p:nvSpPr>
          <p:cNvPr id="16" name="Arrow: Right 10">
            <a:extLst>
              <a:ext uri="{FF2B5EF4-FFF2-40B4-BE49-F238E27FC236}">
                <a16:creationId xmlns:a16="http://schemas.microsoft.com/office/drawing/2014/main" id="{A7A53DBF-80D1-47B2-B67E-4CA75DCF6469}"/>
              </a:ext>
            </a:extLst>
          </p:cNvPr>
          <p:cNvSpPr/>
          <p:nvPr/>
        </p:nvSpPr>
        <p:spPr>
          <a:xfrm>
            <a:off x="3825178" y="4112796"/>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B8870CFA-E852-485F-9490-47DA30604A44}"/>
              </a:ext>
            </a:extLst>
          </p:cNvPr>
          <p:cNvSpPr/>
          <p:nvPr/>
        </p:nvSpPr>
        <p:spPr>
          <a:xfrm>
            <a:off x="6318993" y="3607236"/>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2D joint</a:t>
            </a:r>
          </a:p>
          <a:p>
            <a:pPr algn="ctr"/>
            <a:r>
              <a:rPr lang="en-US" dirty="0"/>
              <a:t>(predicted)</a:t>
            </a:r>
          </a:p>
        </p:txBody>
      </p:sp>
      <p:sp>
        <p:nvSpPr>
          <p:cNvPr id="18" name="Arrow: Right 10">
            <a:extLst>
              <a:ext uri="{FF2B5EF4-FFF2-40B4-BE49-F238E27FC236}">
                <a16:creationId xmlns:a16="http://schemas.microsoft.com/office/drawing/2014/main" id="{CAC91E79-F364-4762-8639-5EE9DF4E8A3D}"/>
              </a:ext>
            </a:extLst>
          </p:cNvPr>
          <p:cNvSpPr/>
          <p:nvPr/>
        </p:nvSpPr>
        <p:spPr>
          <a:xfrm>
            <a:off x="5857176" y="4112796"/>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화살표: 위쪽/아래쪽 18">
            <a:extLst>
              <a:ext uri="{FF2B5EF4-FFF2-40B4-BE49-F238E27FC236}">
                <a16:creationId xmlns:a16="http://schemas.microsoft.com/office/drawing/2014/main" id="{84F1A55D-A794-45B8-A8EF-DCB8BA3E8336}"/>
              </a:ext>
            </a:extLst>
          </p:cNvPr>
          <p:cNvSpPr/>
          <p:nvPr/>
        </p:nvSpPr>
        <p:spPr>
          <a:xfrm>
            <a:off x="6930440" y="3022602"/>
            <a:ext cx="267855" cy="5407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Arrow: Right 10">
            <a:extLst>
              <a:ext uri="{FF2B5EF4-FFF2-40B4-BE49-F238E27FC236}">
                <a16:creationId xmlns:a16="http://schemas.microsoft.com/office/drawing/2014/main" id="{C0580F07-AAED-4BBE-AD59-6D32755D6C5B}"/>
              </a:ext>
            </a:extLst>
          </p:cNvPr>
          <p:cNvSpPr/>
          <p:nvPr/>
        </p:nvSpPr>
        <p:spPr>
          <a:xfrm rot="5400000">
            <a:off x="3359040" y="5070610"/>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FB94A7B-8E28-4C44-B646-C54BF3003FE9}"/>
              </a:ext>
            </a:extLst>
          </p:cNvPr>
          <p:cNvSpPr txBox="1"/>
          <p:nvPr/>
        </p:nvSpPr>
        <p:spPr>
          <a:xfrm>
            <a:off x="7204754" y="3108317"/>
            <a:ext cx="2298014" cy="369332"/>
          </a:xfrm>
          <a:prstGeom prst="rect">
            <a:avLst/>
          </a:prstGeom>
          <a:noFill/>
        </p:spPr>
        <p:txBody>
          <a:bodyPr wrap="square" rtlCol="0">
            <a:spAutoFit/>
          </a:bodyPr>
          <a:lstStyle/>
          <a:p>
            <a:r>
              <a:rPr lang="en-US" altLang="ko-KR" dirty="0"/>
              <a:t>Error:</a:t>
            </a:r>
            <a:endParaRPr lang="ko-KR" altLang="en-US" dirty="0"/>
          </a:p>
        </p:txBody>
      </p:sp>
      <p:pic>
        <p:nvPicPr>
          <p:cNvPr id="24" name="그림 23">
            <a:extLst>
              <a:ext uri="{FF2B5EF4-FFF2-40B4-BE49-F238E27FC236}">
                <a16:creationId xmlns:a16="http://schemas.microsoft.com/office/drawing/2014/main" id="{83A57F46-B60F-45E8-AE5E-2B66F3A01E32}"/>
              </a:ext>
            </a:extLst>
          </p:cNvPr>
          <p:cNvPicPr>
            <a:picLocks noChangeAspect="1"/>
          </p:cNvPicPr>
          <p:nvPr/>
        </p:nvPicPr>
        <p:blipFill>
          <a:blip r:embed="rId4"/>
          <a:stretch>
            <a:fillRect/>
          </a:stretch>
        </p:blipFill>
        <p:spPr>
          <a:xfrm>
            <a:off x="7887559" y="3171825"/>
            <a:ext cx="1143000" cy="257175"/>
          </a:xfrm>
          <a:prstGeom prst="rect">
            <a:avLst/>
          </a:prstGeom>
        </p:spPr>
      </p:pic>
      <p:pic>
        <p:nvPicPr>
          <p:cNvPr id="26" name="그림 25">
            <a:extLst>
              <a:ext uri="{FF2B5EF4-FFF2-40B4-BE49-F238E27FC236}">
                <a16:creationId xmlns:a16="http://schemas.microsoft.com/office/drawing/2014/main" id="{FEEC6009-9B95-4893-814D-43AE7CD54A80}"/>
              </a:ext>
            </a:extLst>
          </p:cNvPr>
          <p:cNvPicPr>
            <a:picLocks noChangeAspect="1"/>
          </p:cNvPicPr>
          <p:nvPr/>
        </p:nvPicPr>
        <p:blipFill>
          <a:blip r:embed="rId5"/>
          <a:stretch>
            <a:fillRect/>
          </a:stretch>
        </p:blipFill>
        <p:spPr>
          <a:xfrm>
            <a:off x="6956822" y="2593911"/>
            <a:ext cx="257175" cy="219075"/>
          </a:xfrm>
          <a:prstGeom prst="rect">
            <a:avLst/>
          </a:prstGeom>
        </p:spPr>
      </p:pic>
      <p:pic>
        <p:nvPicPr>
          <p:cNvPr id="28" name="그림 27">
            <a:extLst>
              <a:ext uri="{FF2B5EF4-FFF2-40B4-BE49-F238E27FC236}">
                <a16:creationId xmlns:a16="http://schemas.microsoft.com/office/drawing/2014/main" id="{D2702F3F-DEBB-4B5F-B277-6F7F9385F353}"/>
              </a:ext>
            </a:extLst>
          </p:cNvPr>
          <p:cNvPicPr>
            <a:picLocks noChangeAspect="1"/>
          </p:cNvPicPr>
          <p:nvPr/>
        </p:nvPicPr>
        <p:blipFill>
          <a:blip r:embed="rId6"/>
          <a:stretch>
            <a:fillRect/>
          </a:stretch>
        </p:blipFill>
        <p:spPr>
          <a:xfrm>
            <a:off x="3993948" y="5381520"/>
            <a:ext cx="590377" cy="339669"/>
          </a:xfrm>
          <a:prstGeom prst="rect">
            <a:avLst/>
          </a:prstGeom>
        </p:spPr>
      </p:pic>
      <p:pic>
        <p:nvPicPr>
          <p:cNvPr id="30" name="그림 29">
            <a:extLst>
              <a:ext uri="{FF2B5EF4-FFF2-40B4-BE49-F238E27FC236}">
                <a16:creationId xmlns:a16="http://schemas.microsoft.com/office/drawing/2014/main" id="{9AD02541-2776-4F21-BBF6-B6B8E898B8C4}"/>
              </a:ext>
            </a:extLst>
          </p:cNvPr>
          <p:cNvPicPr>
            <a:picLocks noChangeAspect="1"/>
          </p:cNvPicPr>
          <p:nvPr/>
        </p:nvPicPr>
        <p:blipFill>
          <a:blip r:embed="rId7"/>
          <a:stretch>
            <a:fillRect/>
          </a:stretch>
        </p:blipFill>
        <p:spPr>
          <a:xfrm>
            <a:off x="4641090" y="5408174"/>
            <a:ext cx="590377" cy="286506"/>
          </a:xfrm>
          <a:prstGeom prst="rect">
            <a:avLst/>
          </a:prstGeom>
        </p:spPr>
      </p:pic>
      <p:pic>
        <p:nvPicPr>
          <p:cNvPr id="32" name="그림 31">
            <a:extLst>
              <a:ext uri="{FF2B5EF4-FFF2-40B4-BE49-F238E27FC236}">
                <a16:creationId xmlns:a16="http://schemas.microsoft.com/office/drawing/2014/main" id="{35EB7F32-610C-4FB0-BAE2-D74EB73582DB}"/>
              </a:ext>
            </a:extLst>
          </p:cNvPr>
          <p:cNvPicPr>
            <a:picLocks noChangeAspect="1"/>
          </p:cNvPicPr>
          <p:nvPr/>
        </p:nvPicPr>
        <p:blipFill>
          <a:blip r:embed="rId8"/>
          <a:stretch>
            <a:fillRect/>
          </a:stretch>
        </p:blipFill>
        <p:spPr>
          <a:xfrm>
            <a:off x="5252137" y="5342675"/>
            <a:ext cx="900023" cy="378514"/>
          </a:xfrm>
          <a:prstGeom prst="rect">
            <a:avLst/>
          </a:prstGeom>
        </p:spPr>
      </p:pic>
      <p:pic>
        <p:nvPicPr>
          <p:cNvPr id="34" name="그림 33">
            <a:extLst>
              <a:ext uri="{FF2B5EF4-FFF2-40B4-BE49-F238E27FC236}">
                <a16:creationId xmlns:a16="http://schemas.microsoft.com/office/drawing/2014/main" id="{8B6A95BB-47F1-4D06-A25E-5EF7C3B53373}"/>
              </a:ext>
            </a:extLst>
          </p:cNvPr>
          <p:cNvPicPr>
            <a:picLocks noChangeAspect="1"/>
          </p:cNvPicPr>
          <p:nvPr/>
        </p:nvPicPr>
        <p:blipFill>
          <a:blip r:embed="rId9"/>
          <a:stretch>
            <a:fillRect/>
          </a:stretch>
        </p:blipFill>
        <p:spPr>
          <a:xfrm>
            <a:off x="3422686" y="5362097"/>
            <a:ext cx="571262" cy="339669"/>
          </a:xfrm>
          <a:prstGeom prst="rect">
            <a:avLst/>
          </a:prstGeom>
        </p:spPr>
      </p:pic>
      <p:sp>
        <p:nvSpPr>
          <p:cNvPr id="35" name="TextBox 34">
            <a:extLst>
              <a:ext uri="{FF2B5EF4-FFF2-40B4-BE49-F238E27FC236}">
                <a16:creationId xmlns:a16="http://schemas.microsoft.com/office/drawing/2014/main" id="{0E5ED8C4-BDF6-4ABE-B479-152B6F32D41C}"/>
              </a:ext>
            </a:extLst>
          </p:cNvPr>
          <p:cNvSpPr txBox="1"/>
          <p:nvPr/>
        </p:nvSpPr>
        <p:spPr>
          <a:xfrm>
            <a:off x="3620101" y="4976429"/>
            <a:ext cx="3780824" cy="369332"/>
          </a:xfrm>
          <a:prstGeom prst="rect">
            <a:avLst/>
          </a:prstGeom>
          <a:noFill/>
        </p:spPr>
        <p:txBody>
          <a:bodyPr wrap="square" rtlCol="0">
            <a:spAutoFit/>
          </a:bodyPr>
          <a:lstStyle/>
          <a:p>
            <a:r>
              <a:rPr lang="en-US" altLang="ko-KR" dirty="0"/>
              <a:t>Regularization term from SMPL data</a:t>
            </a:r>
            <a:endParaRPr lang="ko-KR" altLang="en-US" dirty="0"/>
          </a:p>
        </p:txBody>
      </p:sp>
      <p:sp>
        <p:nvSpPr>
          <p:cNvPr id="37" name="Rectangle 6">
            <a:extLst>
              <a:ext uri="{FF2B5EF4-FFF2-40B4-BE49-F238E27FC236}">
                <a16:creationId xmlns:a16="http://schemas.microsoft.com/office/drawing/2014/main" id="{0774F76C-0609-4DCD-B26E-ADB5993117F5}"/>
              </a:ext>
            </a:extLst>
          </p:cNvPr>
          <p:cNvSpPr/>
          <p:nvPr/>
        </p:nvSpPr>
        <p:spPr>
          <a:xfrm>
            <a:off x="8459059" y="3603935"/>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Object function</a:t>
            </a:r>
          </a:p>
          <a:p>
            <a:pPr algn="ctr"/>
            <a:r>
              <a:rPr lang="en-US" altLang="ko-KR" dirty="0"/>
              <a:t>optimization</a:t>
            </a:r>
            <a:endParaRPr lang="en-US" dirty="0"/>
          </a:p>
        </p:txBody>
      </p:sp>
      <p:sp>
        <p:nvSpPr>
          <p:cNvPr id="38" name="화살표: 위로 굽음 37">
            <a:extLst>
              <a:ext uri="{FF2B5EF4-FFF2-40B4-BE49-F238E27FC236}">
                <a16:creationId xmlns:a16="http://schemas.microsoft.com/office/drawing/2014/main" id="{A3FBBA02-30FD-430B-8298-B088402394C0}"/>
              </a:ext>
            </a:extLst>
          </p:cNvPr>
          <p:cNvSpPr/>
          <p:nvPr/>
        </p:nvSpPr>
        <p:spPr>
          <a:xfrm>
            <a:off x="6268655" y="4925018"/>
            <a:ext cx="2560391" cy="653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화살표: 위로 굽음 38">
            <a:extLst>
              <a:ext uri="{FF2B5EF4-FFF2-40B4-BE49-F238E27FC236}">
                <a16:creationId xmlns:a16="http://schemas.microsoft.com/office/drawing/2014/main" id="{CB5DC623-DFBE-4845-8B1C-577D3C027CC0}"/>
              </a:ext>
            </a:extLst>
          </p:cNvPr>
          <p:cNvSpPr/>
          <p:nvPr/>
        </p:nvSpPr>
        <p:spPr>
          <a:xfrm rot="5400000">
            <a:off x="7672950" y="3640406"/>
            <a:ext cx="949713" cy="4605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화살표: U자형 43">
            <a:extLst>
              <a:ext uri="{FF2B5EF4-FFF2-40B4-BE49-F238E27FC236}">
                <a16:creationId xmlns:a16="http://schemas.microsoft.com/office/drawing/2014/main" id="{607FC828-EF44-4121-9B2C-1667378DB34B}"/>
              </a:ext>
            </a:extLst>
          </p:cNvPr>
          <p:cNvSpPr/>
          <p:nvPr/>
        </p:nvSpPr>
        <p:spPr>
          <a:xfrm rot="10800000">
            <a:off x="2400300" y="4922195"/>
            <a:ext cx="7226176" cy="12842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46" name="그림 45">
            <a:extLst>
              <a:ext uri="{FF2B5EF4-FFF2-40B4-BE49-F238E27FC236}">
                <a16:creationId xmlns:a16="http://schemas.microsoft.com/office/drawing/2014/main" id="{2732EC34-B079-4E82-8533-A71689C9EA7A}"/>
              </a:ext>
            </a:extLst>
          </p:cNvPr>
          <p:cNvPicPr>
            <a:picLocks noChangeAspect="1"/>
          </p:cNvPicPr>
          <p:nvPr/>
        </p:nvPicPr>
        <p:blipFill>
          <a:blip r:embed="rId10"/>
          <a:stretch>
            <a:fillRect/>
          </a:stretch>
        </p:blipFill>
        <p:spPr>
          <a:xfrm>
            <a:off x="5133975" y="6284124"/>
            <a:ext cx="912810" cy="365124"/>
          </a:xfrm>
          <a:prstGeom prst="rect">
            <a:avLst/>
          </a:prstGeom>
        </p:spPr>
      </p:pic>
      <p:pic>
        <p:nvPicPr>
          <p:cNvPr id="48" name="그림 47">
            <a:extLst>
              <a:ext uri="{FF2B5EF4-FFF2-40B4-BE49-F238E27FC236}">
                <a16:creationId xmlns:a16="http://schemas.microsoft.com/office/drawing/2014/main" id="{710866A0-77B0-4838-A57B-8B2FB22627B2}"/>
              </a:ext>
            </a:extLst>
          </p:cNvPr>
          <p:cNvPicPr>
            <a:picLocks noChangeAspect="1"/>
          </p:cNvPicPr>
          <p:nvPr/>
        </p:nvPicPr>
        <p:blipFill>
          <a:blip r:embed="rId11"/>
          <a:stretch>
            <a:fillRect/>
          </a:stretch>
        </p:blipFill>
        <p:spPr>
          <a:xfrm>
            <a:off x="4949731" y="4510566"/>
            <a:ext cx="184244" cy="210565"/>
          </a:xfrm>
          <a:prstGeom prst="rect">
            <a:avLst/>
          </a:prstGeom>
        </p:spPr>
      </p:pic>
      <p:sp>
        <p:nvSpPr>
          <p:cNvPr id="49" name="Rectangle 6">
            <a:extLst>
              <a:ext uri="{FF2B5EF4-FFF2-40B4-BE49-F238E27FC236}">
                <a16:creationId xmlns:a16="http://schemas.microsoft.com/office/drawing/2014/main" id="{72A02011-42D8-460D-B700-7BA197C6FAB4}"/>
              </a:ext>
            </a:extLst>
          </p:cNvPr>
          <p:cNvSpPr/>
          <p:nvPr/>
        </p:nvSpPr>
        <p:spPr>
          <a:xfrm>
            <a:off x="244572" y="3603934"/>
            <a:ext cx="1490750" cy="12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Template 3D body</a:t>
            </a:r>
          </a:p>
          <a:p>
            <a:pPr algn="ctr"/>
            <a:r>
              <a:rPr lang="en-US" altLang="ko-KR" dirty="0"/>
              <a:t>(rest pose)</a:t>
            </a:r>
            <a:endParaRPr lang="en-US" dirty="0"/>
          </a:p>
        </p:txBody>
      </p:sp>
      <p:sp>
        <p:nvSpPr>
          <p:cNvPr id="50" name="Arrow: Right 10">
            <a:extLst>
              <a:ext uri="{FF2B5EF4-FFF2-40B4-BE49-F238E27FC236}">
                <a16:creationId xmlns:a16="http://schemas.microsoft.com/office/drawing/2014/main" id="{EA6238B7-936F-4E15-9AB6-05BFB8240E2B}"/>
              </a:ext>
            </a:extLst>
          </p:cNvPr>
          <p:cNvSpPr/>
          <p:nvPr/>
        </p:nvSpPr>
        <p:spPr>
          <a:xfrm>
            <a:off x="1803966" y="4112796"/>
            <a:ext cx="382386" cy="23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30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4222-CB31-4AD2-8545-9604CA82B637}"/>
              </a:ext>
            </a:extLst>
          </p:cNvPr>
          <p:cNvSpPr>
            <a:spLocks noGrp="1"/>
          </p:cNvSpPr>
          <p:nvPr>
            <p:ph type="title"/>
          </p:nvPr>
        </p:nvSpPr>
        <p:spPr/>
        <p:txBody>
          <a:bodyPr/>
          <a:lstStyle/>
          <a:p>
            <a:r>
              <a:rPr lang="en-US" dirty="0"/>
              <a:t>Objective function</a:t>
            </a:r>
          </a:p>
        </p:txBody>
      </p:sp>
      <p:sp>
        <p:nvSpPr>
          <p:cNvPr id="4" name="Slide Number Placeholder 3">
            <a:extLst>
              <a:ext uri="{FF2B5EF4-FFF2-40B4-BE49-F238E27FC236}">
                <a16:creationId xmlns:a16="http://schemas.microsoft.com/office/drawing/2014/main" id="{55F664F7-411F-4A64-8219-ABD73F70AD2A}"/>
              </a:ext>
            </a:extLst>
          </p:cNvPr>
          <p:cNvSpPr>
            <a:spLocks noGrp="1"/>
          </p:cNvSpPr>
          <p:nvPr>
            <p:ph type="sldNum" sz="quarter" idx="12"/>
          </p:nvPr>
        </p:nvSpPr>
        <p:spPr/>
        <p:txBody>
          <a:bodyPr/>
          <a:lstStyle/>
          <a:p>
            <a:fld id="{65DFE54B-0D6F-4798-A733-40155BDAB334}" type="slidenum">
              <a:rPr lang="en-US" smtClean="0"/>
              <a:t>7</a:t>
            </a:fld>
            <a:endParaRPr lang="en-US"/>
          </a:p>
        </p:txBody>
      </p:sp>
      <p:pic>
        <p:nvPicPr>
          <p:cNvPr id="8" name="Picture 7">
            <a:extLst>
              <a:ext uri="{FF2B5EF4-FFF2-40B4-BE49-F238E27FC236}">
                <a16:creationId xmlns:a16="http://schemas.microsoft.com/office/drawing/2014/main" id="{48E83415-8FF7-40CD-8B1D-E925C58CC194}"/>
              </a:ext>
            </a:extLst>
          </p:cNvPr>
          <p:cNvPicPr>
            <a:picLocks noChangeAspect="1"/>
          </p:cNvPicPr>
          <p:nvPr/>
        </p:nvPicPr>
        <p:blipFill>
          <a:blip r:embed="rId3"/>
          <a:stretch>
            <a:fillRect/>
          </a:stretch>
        </p:blipFill>
        <p:spPr>
          <a:xfrm>
            <a:off x="4471987" y="1447714"/>
            <a:ext cx="6838950" cy="371475"/>
          </a:xfrm>
          <a:prstGeom prst="rect">
            <a:avLst/>
          </a:prstGeom>
        </p:spPr>
      </p:pic>
      <p:pic>
        <p:nvPicPr>
          <p:cNvPr id="10" name="Picture 9">
            <a:extLst>
              <a:ext uri="{FF2B5EF4-FFF2-40B4-BE49-F238E27FC236}">
                <a16:creationId xmlns:a16="http://schemas.microsoft.com/office/drawing/2014/main" id="{ADE62A45-08BE-46EE-B6C7-EBE4B0C3CF4E}"/>
              </a:ext>
            </a:extLst>
          </p:cNvPr>
          <p:cNvPicPr>
            <a:picLocks noChangeAspect="1"/>
          </p:cNvPicPr>
          <p:nvPr/>
        </p:nvPicPr>
        <p:blipFill>
          <a:blip r:embed="rId4"/>
          <a:stretch>
            <a:fillRect/>
          </a:stretch>
        </p:blipFill>
        <p:spPr>
          <a:xfrm>
            <a:off x="3395662" y="1447714"/>
            <a:ext cx="1076325" cy="266700"/>
          </a:xfrm>
          <a:prstGeom prst="rect">
            <a:avLst/>
          </a:prstGeom>
        </p:spPr>
      </p:pic>
      <p:pic>
        <p:nvPicPr>
          <p:cNvPr id="12" name="Picture 11">
            <a:extLst>
              <a:ext uri="{FF2B5EF4-FFF2-40B4-BE49-F238E27FC236}">
                <a16:creationId xmlns:a16="http://schemas.microsoft.com/office/drawing/2014/main" id="{CAA09CBC-851C-48BF-BE5D-FF1A4D46BD66}"/>
              </a:ext>
            </a:extLst>
          </p:cNvPr>
          <p:cNvPicPr>
            <a:picLocks noChangeAspect="1"/>
          </p:cNvPicPr>
          <p:nvPr/>
        </p:nvPicPr>
        <p:blipFill>
          <a:blip r:embed="rId5"/>
          <a:stretch>
            <a:fillRect/>
          </a:stretch>
        </p:blipFill>
        <p:spPr>
          <a:xfrm>
            <a:off x="3395662" y="2266084"/>
            <a:ext cx="5629275" cy="581025"/>
          </a:xfrm>
          <a:prstGeom prst="rect">
            <a:avLst/>
          </a:prstGeom>
        </p:spPr>
      </p:pic>
      <p:pic>
        <p:nvPicPr>
          <p:cNvPr id="14" name="Picture 13">
            <a:extLst>
              <a:ext uri="{FF2B5EF4-FFF2-40B4-BE49-F238E27FC236}">
                <a16:creationId xmlns:a16="http://schemas.microsoft.com/office/drawing/2014/main" id="{D926FC85-7438-40F7-B15E-5087C74B720D}"/>
              </a:ext>
            </a:extLst>
          </p:cNvPr>
          <p:cNvPicPr>
            <a:picLocks noChangeAspect="1"/>
          </p:cNvPicPr>
          <p:nvPr/>
        </p:nvPicPr>
        <p:blipFill>
          <a:blip r:embed="rId6"/>
          <a:stretch>
            <a:fillRect/>
          </a:stretch>
        </p:blipFill>
        <p:spPr>
          <a:xfrm>
            <a:off x="3400424" y="2993966"/>
            <a:ext cx="2143125" cy="600075"/>
          </a:xfrm>
          <a:prstGeom prst="rect">
            <a:avLst/>
          </a:prstGeom>
        </p:spPr>
      </p:pic>
      <p:pic>
        <p:nvPicPr>
          <p:cNvPr id="16" name="Picture 15">
            <a:extLst>
              <a:ext uri="{FF2B5EF4-FFF2-40B4-BE49-F238E27FC236}">
                <a16:creationId xmlns:a16="http://schemas.microsoft.com/office/drawing/2014/main" id="{7B60E154-1D3A-48DA-98AD-C758578C108D}"/>
              </a:ext>
            </a:extLst>
          </p:cNvPr>
          <p:cNvPicPr>
            <a:picLocks noChangeAspect="1"/>
          </p:cNvPicPr>
          <p:nvPr/>
        </p:nvPicPr>
        <p:blipFill>
          <a:blip r:embed="rId7"/>
          <a:stretch>
            <a:fillRect/>
          </a:stretch>
        </p:blipFill>
        <p:spPr>
          <a:xfrm>
            <a:off x="3395662" y="3594041"/>
            <a:ext cx="7629525" cy="1104900"/>
          </a:xfrm>
          <a:prstGeom prst="rect">
            <a:avLst/>
          </a:prstGeom>
        </p:spPr>
      </p:pic>
      <p:pic>
        <p:nvPicPr>
          <p:cNvPr id="18" name="Picture 17">
            <a:extLst>
              <a:ext uri="{FF2B5EF4-FFF2-40B4-BE49-F238E27FC236}">
                <a16:creationId xmlns:a16="http://schemas.microsoft.com/office/drawing/2014/main" id="{D56973E5-16BF-41A3-83F4-C56C56C2834B}"/>
              </a:ext>
            </a:extLst>
          </p:cNvPr>
          <p:cNvPicPr>
            <a:picLocks noChangeAspect="1"/>
          </p:cNvPicPr>
          <p:nvPr/>
        </p:nvPicPr>
        <p:blipFill>
          <a:blip r:embed="rId8"/>
          <a:stretch>
            <a:fillRect/>
          </a:stretch>
        </p:blipFill>
        <p:spPr>
          <a:xfrm>
            <a:off x="3395662" y="4698941"/>
            <a:ext cx="5400675" cy="781050"/>
          </a:xfrm>
          <a:prstGeom prst="rect">
            <a:avLst/>
          </a:prstGeom>
        </p:spPr>
      </p:pic>
      <p:pic>
        <p:nvPicPr>
          <p:cNvPr id="20" name="Picture 19">
            <a:extLst>
              <a:ext uri="{FF2B5EF4-FFF2-40B4-BE49-F238E27FC236}">
                <a16:creationId xmlns:a16="http://schemas.microsoft.com/office/drawing/2014/main" id="{8E135A88-8E6F-41B3-8E9B-23B67A87B365}"/>
              </a:ext>
            </a:extLst>
          </p:cNvPr>
          <p:cNvPicPr>
            <a:picLocks noChangeAspect="1"/>
          </p:cNvPicPr>
          <p:nvPr/>
        </p:nvPicPr>
        <p:blipFill>
          <a:blip r:embed="rId9"/>
          <a:stretch>
            <a:fillRect/>
          </a:stretch>
        </p:blipFill>
        <p:spPr>
          <a:xfrm>
            <a:off x="3395662" y="5803841"/>
            <a:ext cx="2028825" cy="476250"/>
          </a:xfrm>
          <a:prstGeom prst="rect">
            <a:avLst/>
          </a:prstGeom>
        </p:spPr>
      </p:pic>
      <p:sp>
        <p:nvSpPr>
          <p:cNvPr id="21" name="TextBox 20">
            <a:extLst>
              <a:ext uri="{FF2B5EF4-FFF2-40B4-BE49-F238E27FC236}">
                <a16:creationId xmlns:a16="http://schemas.microsoft.com/office/drawing/2014/main" id="{632A45D8-06C1-4C6A-ACE0-9CB1B789A060}"/>
              </a:ext>
            </a:extLst>
          </p:cNvPr>
          <p:cNvSpPr txBox="1"/>
          <p:nvPr/>
        </p:nvSpPr>
        <p:spPr>
          <a:xfrm>
            <a:off x="1065732" y="1447714"/>
            <a:ext cx="1912062" cy="369332"/>
          </a:xfrm>
          <a:prstGeom prst="rect">
            <a:avLst/>
          </a:prstGeom>
          <a:noFill/>
        </p:spPr>
        <p:txBody>
          <a:bodyPr wrap="none" rtlCol="0">
            <a:spAutoFit/>
          </a:bodyPr>
          <a:lstStyle/>
          <a:p>
            <a:r>
              <a:rPr lang="en-US" dirty="0"/>
              <a:t>Objective function</a:t>
            </a:r>
          </a:p>
        </p:txBody>
      </p:sp>
      <p:sp>
        <p:nvSpPr>
          <p:cNvPr id="22" name="TextBox 21">
            <a:extLst>
              <a:ext uri="{FF2B5EF4-FFF2-40B4-BE49-F238E27FC236}">
                <a16:creationId xmlns:a16="http://schemas.microsoft.com/office/drawing/2014/main" id="{9FF7B515-E19B-450E-8908-2402ABE78B82}"/>
              </a:ext>
            </a:extLst>
          </p:cNvPr>
          <p:cNvSpPr txBox="1"/>
          <p:nvPr/>
        </p:nvSpPr>
        <p:spPr>
          <a:xfrm>
            <a:off x="1065732" y="2266084"/>
            <a:ext cx="2287870" cy="369332"/>
          </a:xfrm>
          <a:prstGeom prst="rect">
            <a:avLst/>
          </a:prstGeom>
          <a:noFill/>
        </p:spPr>
        <p:txBody>
          <a:bodyPr wrap="none" rtlCol="0">
            <a:spAutoFit/>
          </a:bodyPr>
          <a:lstStyle/>
          <a:p>
            <a:r>
              <a:rPr lang="en-US" dirty="0"/>
              <a:t>Joint-based data term</a:t>
            </a:r>
          </a:p>
        </p:txBody>
      </p:sp>
      <p:sp>
        <p:nvSpPr>
          <p:cNvPr id="23" name="TextBox 22">
            <a:extLst>
              <a:ext uri="{FF2B5EF4-FFF2-40B4-BE49-F238E27FC236}">
                <a16:creationId xmlns:a16="http://schemas.microsoft.com/office/drawing/2014/main" id="{1AED9389-FAF9-4230-97BB-D7869ADB2298}"/>
              </a:ext>
            </a:extLst>
          </p:cNvPr>
          <p:cNvSpPr txBox="1"/>
          <p:nvPr/>
        </p:nvSpPr>
        <p:spPr>
          <a:xfrm>
            <a:off x="433924" y="3003200"/>
            <a:ext cx="2982355" cy="369332"/>
          </a:xfrm>
          <a:prstGeom prst="rect">
            <a:avLst/>
          </a:prstGeom>
          <a:noFill/>
        </p:spPr>
        <p:txBody>
          <a:bodyPr wrap="none" rtlCol="0">
            <a:spAutoFit/>
          </a:bodyPr>
          <a:lstStyle/>
          <a:p>
            <a:r>
              <a:rPr lang="en-US" dirty="0"/>
              <a:t>Pose prior (elbows and knees)</a:t>
            </a:r>
          </a:p>
        </p:txBody>
      </p:sp>
      <p:sp>
        <p:nvSpPr>
          <p:cNvPr id="24" name="TextBox 23">
            <a:extLst>
              <a:ext uri="{FF2B5EF4-FFF2-40B4-BE49-F238E27FC236}">
                <a16:creationId xmlns:a16="http://schemas.microsoft.com/office/drawing/2014/main" id="{A8BF7DC8-3A71-4C16-8F76-48CC08A49DCC}"/>
              </a:ext>
            </a:extLst>
          </p:cNvPr>
          <p:cNvSpPr txBox="1"/>
          <p:nvPr/>
        </p:nvSpPr>
        <p:spPr>
          <a:xfrm>
            <a:off x="1641947" y="3626414"/>
            <a:ext cx="1135439" cy="369332"/>
          </a:xfrm>
          <a:prstGeom prst="rect">
            <a:avLst/>
          </a:prstGeom>
          <a:noFill/>
        </p:spPr>
        <p:txBody>
          <a:bodyPr wrap="none" rtlCol="0">
            <a:spAutoFit/>
          </a:bodyPr>
          <a:lstStyle/>
          <a:p>
            <a:r>
              <a:rPr lang="en-US" dirty="0"/>
              <a:t>Pose prior</a:t>
            </a:r>
          </a:p>
        </p:txBody>
      </p:sp>
      <p:sp>
        <p:nvSpPr>
          <p:cNvPr id="25" name="TextBox 24">
            <a:extLst>
              <a:ext uri="{FF2B5EF4-FFF2-40B4-BE49-F238E27FC236}">
                <a16:creationId xmlns:a16="http://schemas.microsoft.com/office/drawing/2014/main" id="{7E81CC15-51A3-4E3E-9409-0B24DC9732C5}"/>
              </a:ext>
            </a:extLst>
          </p:cNvPr>
          <p:cNvSpPr txBox="1"/>
          <p:nvPr/>
        </p:nvSpPr>
        <p:spPr>
          <a:xfrm>
            <a:off x="433924" y="4904800"/>
            <a:ext cx="2773836" cy="369332"/>
          </a:xfrm>
          <a:prstGeom prst="rect">
            <a:avLst/>
          </a:prstGeom>
          <a:noFill/>
        </p:spPr>
        <p:txBody>
          <a:bodyPr wrap="none" rtlCol="0">
            <a:spAutoFit/>
          </a:bodyPr>
          <a:lstStyle/>
          <a:p>
            <a:r>
              <a:rPr lang="en-US" dirty="0"/>
              <a:t>Interpenetration error term</a:t>
            </a:r>
          </a:p>
        </p:txBody>
      </p:sp>
      <p:sp>
        <p:nvSpPr>
          <p:cNvPr id="26" name="TextBox 25">
            <a:extLst>
              <a:ext uri="{FF2B5EF4-FFF2-40B4-BE49-F238E27FC236}">
                <a16:creationId xmlns:a16="http://schemas.microsoft.com/office/drawing/2014/main" id="{15B4B76F-08BD-4B55-ACC8-29C26A277EC9}"/>
              </a:ext>
            </a:extLst>
          </p:cNvPr>
          <p:cNvSpPr txBox="1"/>
          <p:nvPr/>
        </p:nvSpPr>
        <p:spPr>
          <a:xfrm>
            <a:off x="1065732" y="5824329"/>
            <a:ext cx="1269899" cy="369332"/>
          </a:xfrm>
          <a:prstGeom prst="rect">
            <a:avLst/>
          </a:prstGeom>
          <a:noFill/>
        </p:spPr>
        <p:txBody>
          <a:bodyPr wrap="none" rtlCol="0">
            <a:spAutoFit/>
          </a:bodyPr>
          <a:lstStyle/>
          <a:p>
            <a:r>
              <a:rPr lang="en-US" dirty="0"/>
              <a:t>Shape prior</a:t>
            </a:r>
          </a:p>
        </p:txBody>
      </p:sp>
    </p:spTree>
    <p:extLst>
      <p:ext uri="{BB962C8B-B14F-4D97-AF65-F5344CB8AC3E}">
        <p14:creationId xmlns:p14="http://schemas.microsoft.com/office/powerpoint/2010/main" val="310614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435D-9D91-4E8C-B32B-EABE0F4865AE}"/>
              </a:ext>
            </a:extLst>
          </p:cNvPr>
          <p:cNvSpPr>
            <a:spLocks noGrp="1"/>
          </p:cNvSpPr>
          <p:nvPr>
            <p:ph type="title"/>
          </p:nvPr>
        </p:nvSpPr>
        <p:spPr/>
        <p:txBody>
          <a:bodyPr/>
          <a:lstStyle/>
          <a:p>
            <a:r>
              <a:rPr lang="en-US" dirty="0"/>
              <a:t>Joint-based data term</a:t>
            </a:r>
          </a:p>
        </p:txBody>
      </p:sp>
      <p:sp>
        <p:nvSpPr>
          <p:cNvPr id="4" name="Slide Number Placeholder 3">
            <a:extLst>
              <a:ext uri="{FF2B5EF4-FFF2-40B4-BE49-F238E27FC236}">
                <a16:creationId xmlns:a16="http://schemas.microsoft.com/office/drawing/2014/main" id="{8F39CB02-DD61-402B-9382-FD69101F6536}"/>
              </a:ext>
            </a:extLst>
          </p:cNvPr>
          <p:cNvSpPr>
            <a:spLocks noGrp="1"/>
          </p:cNvSpPr>
          <p:nvPr>
            <p:ph type="sldNum" sz="quarter" idx="12"/>
          </p:nvPr>
        </p:nvSpPr>
        <p:spPr/>
        <p:txBody>
          <a:bodyPr/>
          <a:lstStyle/>
          <a:p>
            <a:fld id="{65DFE54B-0D6F-4798-A733-40155BDAB334}" type="slidenum">
              <a:rPr lang="en-US" smtClean="0"/>
              <a:t>8</a:t>
            </a:fld>
            <a:endParaRPr lang="en-US"/>
          </a:p>
        </p:txBody>
      </p:sp>
      <p:pic>
        <p:nvPicPr>
          <p:cNvPr id="6" name="Picture 5">
            <a:extLst>
              <a:ext uri="{FF2B5EF4-FFF2-40B4-BE49-F238E27FC236}">
                <a16:creationId xmlns:a16="http://schemas.microsoft.com/office/drawing/2014/main" id="{3954D1C8-CA60-4246-A19E-D5B8E8115393}"/>
              </a:ext>
            </a:extLst>
          </p:cNvPr>
          <p:cNvPicPr>
            <a:picLocks noChangeAspect="1"/>
          </p:cNvPicPr>
          <p:nvPr/>
        </p:nvPicPr>
        <p:blipFill>
          <a:blip r:embed="rId3"/>
          <a:stretch>
            <a:fillRect/>
          </a:stretch>
        </p:blipFill>
        <p:spPr>
          <a:xfrm>
            <a:off x="1816071" y="2112471"/>
            <a:ext cx="8200418" cy="846859"/>
          </a:xfrm>
          <a:prstGeom prst="rect">
            <a:avLst/>
          </a:prstGeom>
        </p:spPr>
      </p:pic>
      <p:sp>
        <p:nvSpPr>
          <p:cNvPr id="8" name="TextBox 7">
            <a:extLst>
              <a:ext uri="{FF2B5EF4-FFF2-40B4-BE49-F238E27FC236}">
                <a16:creationId xmlns:a16="http://schemas.microsoft.com/office/drawing/2014/main" id="{6638D6C9-6ECB-4F95-960F-EFB6C34FED5C}"/>
              </a:ext>
            </a:extLst>
          </p:cNvPr>
          <p:cNvSpPr txBox="1"/>
          <p:nvPr/>
        </p:nvSpPr>
        <p:spPr>
          <a:xfrm>
            <a:off x="8918710" y="3437006"/>
            <a:ext cx="2572789" cy="923330"/>
          </a:xfrm>
          <a:prstGeom prst="rect">
            <a:avLst/>
          </a:prstGeom>
          <a:noFill/>
        </p:spPr>
        <p:txBody>
          <a:bodyPr wrap="square">
            <a:spAutoFit/>
          </a:bodyPr>
          <a:lstStyle/>
          <a:p>
            <a:r>
              <a:rPr lang="en-US" sz="1800" b="0" i="0" dirty="0">
                <a:solidFill>
                  <a:srgbClr val="000000"/>
                </a:solidFill>
                <a:effectLst/>
                <a:latin typeface="CMR10"/>
              </a:rPr>
              <a:t>the projection from 3D to 2D induced by a camera with parameters</a:t>
            </a:r>
            <a:r>
              <a:rPr lang="en-US" dirty="0"/>
              <a:t> K</a:t>
            </a:r>
          </a:p>
        </p:txBody>
      </p:sp>
      <p:cxnSp>
        <p:nvCxnSpPr>
          <p:cNvPr id="10" name="Straight Arrow Connector 9">
            <a:extLst>
              <a:ext uri="{FF2B5EF4-FFF2-40B4-BE49-F238E27FC236}">
                <a16:creationId xmlns:a16="http://schemas.microsoft.com/office/drawing/2014/main" id="{5D3F5954-19D4-4FCD-88F6-0A5D0056C569}"/>
              </a:ext>
            </a:extLst>
          </p:cNvPr>
          <p:cNvCxnSpPr>
            <a:cxnSpLocks/>
            <a:stCxn id="8" idx="0"/>
          </p:cNvCxnSpPr>
          <p:nvPr/>
        </p:nvCxnSpPr>
        <p:spPr>
          <a:xfrm flipH="1" flipV="1">
            <a:off x="6524248" y="2615697"/>
            <a:ext cx="3680857" cy="82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11A683A-D61B-4BDB-B367-EC777A3FACAC}"/>
              </a:ext>
            </a:extLst>
          </p:cNvPr>
          <p:cNvSpPr txBox="1"/>
          <p:nvPr/>
        </p:nvSpPr>
        <p:spPr>
          <a:xfrm>
            <a:off x="6331182" y="1128726"/>
            <a:ext cx="4717818" cy="646331"/>
          </a:xfrm>
          <a:prstGeom prst="rect">
            <a:avLst/>
          </a:prstGeom>
          <a:noFill/>
        </p:spPr>
        <p:txBody>
          <a:bodyPr wrap="square">
            <a:spAutoFit/>
          </a:bodyPr>
          <a:lstStyle/>
          <a:p>
            <a:r>
              <a:rPr lang="en-US" dirty="0"/>
              <a:t>the confidence of estimated joints </a:t>
            </a:r>
            <a:r>
              <a:rPr lang="en-US" altLang="ko-KR" dirty="0"/>
              <a:t>(Deep pose)</a:t>
            </a:r>
            <a:endParaRPr lang="en-US" dirty="0"/>
          </a:p>
          <a:p>
            <a:r>
              <a:rPr lang="en-US" dirty="0">
                <a:sym typeface="Wingdings" panose="05000000000000000000" pitchFamily="2" charset="2"/>
              </a:rPr>
              <a:t>occluded joints </a:t>
            </a:r>
            <a:r>
              <a:rPr lang="en-US" altLang="ko-KR" dirty="0">
                <a:sym typeface="Wingdings" panose="05000000000000000000" pitchFamily="2" charset="2"/>
              </a:rPr>
              <a:t>has</a:t>
            </a:r>
            <a:r>
              <a:rPr lang="en-US" dirty="0">
                <a:sym typeface="Wingdings" panose="05000000000000000000" pitchFamily="2" charset="2"/>
              </a:rPr>
              <a:t> low </a:t>
            </a:r>
            <a:r>
              <a:rPr lang="en-US" altLang="ko-KR" dirty="0">
                <a:sym typeface="Wingdings" panose="05000000000000000000" pitchFamily="2" charset="2"/>
              </a:rPr>
              <a:t>confidence(weight)</a:t>
            </a:r>
            <a:endParaRPr lang="en-US" dirty="0"/>
          </a:p>
        </p:txBody>
      </p:sp>
      <p:cxnSp>
        <p:nvCxnSpPr>
          <p:cNvPr id="13" name="Straight Arrow Connector 12">
            <a:extLst>
              <a:ext uri="{FF2B5EF4-FFF2-40B4-BE49-F238E27FC236}">
                <a16:creationId xmlns:a16="http://schemas.microsoft.com/office/drawing/2014/main" id="{7860D781-E270-4DDA-AC03-F1958DB51D6B}"/>
              </a:ext>
            </a:extLst>
          </p:cNvPr>
          <p:cNvCxnSpPr>
            <a:cxnSpLocks/>
          </p:cNvCxnSpPr>
          <p:nvPr/>
        </p:nvCxnSpPr>
        <p:spPr>
          <a:xfrm flipH="1">
            <a:off x="5762625" y="1537034"/>
            <a:ext cx="666750" cy="77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FE6AEA-39C5-48C9-9A21-690BD31014C6}"/>
              </a:ext>
            </a:extLst>
          </p:cNvPr>
          <p:cNvSpPr txBox="1"/>
          <p:nvPr/>
        </p:nvSpPr>
        <p:spPr>
          <a:xfrm>
            <a:off x="1816071" y="3492817"/>
            <a:ext cx="6413529" cy="369332"/>
          </a:xfrm>
          <a:prstGeom prst="rect">
            <a:avLst/>
          </a:prstGeom>
          <a:noFill/>
        </p:spPr>
        <p:txBody>
          <a:bodyPr wrap="square">
            <a:spAutoFit/>
          </a:bodyPr>
          <a:lstStyle/>
          <a:p>
            <a:r>
              <a:rPr lang="en-US" dirty="0"/>
              <a:t>Noisy estimate </a:t>
            </a:r>
            <a:r>
              <a:rPr lang="en-US" dirty="0">
                <a:sym typeface="Wingdings" panose="05000000000000000000" pitchFamily="2" charset="2"/>
              </a:rPr>
              <a:t> differentiable </a:t>
            </a:r>
            <a:r>
              <a:rPr lang="en-US" dirty="0" err="1">
                <a:sym typeface="Wingdings" panose="05000000000000000000" pitchFamily="2" charset="2"/>
              </a:rPr>
              <a:t>Geman</a:t>
            </a:r>
            <a:r>
              <a:rPr lang="en-US" dirty="0">
                <a:sym typeface="Wingdings" panose="05000000000000000000" pitchFamily="2" charset="2"/>
              </a:rPr>
              <a:t>-McClure penalty function</a:t>
            </a:r>
            <a:endParaRPr lang="en-US" dirty="0"/>
          </a:p>
        </p:txBody>
      </p:sp>
      <p:cxnSp>
        <p:nvCxnSpPr>
          <p:cNvPr id="18" name="Straight Arrow Connector 17">
            <a:extLst>
              <a:ext uri="{FF2B5EF4-FFF2-40B4-BE49-F238E27FC236}">
                <a16:creationId xmlns:a16="http://schemas.microsoft.com/office/drawing/2014/main" id="{8162C7BF-5832-4F2F-8DC0-F8081A5C941C}"/>
              </a:ext>
            </a:extLst>
          </p:cNvPr>
          <p:cNvCxnSpPr>
            <a:cxnSpLocks/>
            <a:stCxn id="17" idx="0"/>
          </p:cNvCxnSpPr>
          <p:nvPr/>
        </p:nvCxnSpPr>
        <p:spPr>
          <a:xfrm flipV="1">
            <a:off x="5022836" y="2614019"/>
            <a:ext cx="1073164" cy="87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804B11-265F-440D-BF2E-925724EA2519}"/>
              </a:ext>
            </a:extLst>
          </p:cNvPr>
          <p:cNvSpPr txBox="1"/>
          <p:nvPr/>
        </p:nvSpPr>
        <p:spPr>
          <a:xfrm>
            <a:off x="236914" y="6411653"/>
            <a:ext cx="8973588" cy="369332"/>
          </a:xfrm>
          <a:prstGeom prst="rect">
            <a:avLst/>
          </a:prstGeom>
          <a:noFill/>
        </p:spPr>
        <p:txBody>
          <a:bodyPr wrap="square">
            <a:spAutoFit/>
          </a:bodyPr>
          <a:lstStyle/>
          <a:p>
            <a:r>
              <a:rPr lang="en-US" dirty="0">
                <a:hlinkClick r:id="rId4"/>
              </a:rPr>
              <a:t>https://www.youtube.com/watch?v=BmNKbnF69eY&amp;ab_channel=JonBarron</a:t>
            </a:r>
            <a:r>
              <a:rPr lang="en-US" dirty="0"/>
              <a:t> </a:t>
            </a:r>
          </a:p>
        </p:txBody>
      </p:sp>
      <p:pic>
        <p:nvPicPr>
          <p:cNvPr id="32" name="Picture 31">
            <a:extLst>
              <a:ext uri="{FF2B5EF4-FFF2-40B4-BE49-F238E27FC236}">
                <a16:creationId xmlns:a16="http://schemas.microsoft.com/office/drawing/2014/main" id="{EBEE9C96-E773-4470-A388-332E9D19A759}"/>
              </a:ext>
            </a:extLst>
          </p:cNvPr>
          <p:cNvPicPr>
            <a:picLocks noChangeAspect="1"/>
          </p:cNvPicPr>
          <p:nvPr/>
        </p:nvPicPr>
        <p:blipFill>
          <a:blip r:embed="rId5"/>
          <a:stretch>
            <a:fillRect/>
          </a:stretch>
        </p:blipFill>
        <p:spPr>
          <a:xfrm>
            <a:off x="620532" y="3994365"/>
            <a:ext cx="4938886" cy="2178304"/>
          </a:xfrm>
          <a:prstGeom prst="rect">
            <a:avLst/>
          </a:prstGeom>
        </p:spPr>
      </p:pic>
      <p:pic>
        <p:nvPicPr>
          <p:cNvPr id="34" name="Picture 33">
            <a:extLst>
              <a:ext uri="{FF2B5EF4-FFF2-40B4-BE49-F238E27FC236}">
                <a16:creationId xmlns:a16="http://schemas.microsoft.com/office/drawing/2014/main" id="{2DD7C0CB-11E3-4CDF-9737-57AF5D7A94F3}"/>
              </a:ext>
            </a:extLst>
          </p:cNvPr>
          <p:cNvPicPr>
            <a:picLocks noChangeAspect="1"/>
          </p:cNvPicPr>
          <p:nvPr/>
        </p:nvPicPr>
        <p:blipFill>
          <a:blip r:embed="rId6"/>
          <a:stretch>
            <a:fillRect/>
          </a:stretch>
        </p:blipFill>
        <p:spPr>
          <a:xfrm>
            <a:off x="5582170" y="4442409"/>
            <a:ext cx="3028430" cy="1676571"/>
          </a:xfrm>
          <a:prstGeom prst="rect">
            <a:avLst/>
          </a:prstGeom>
        </p:spPr>
      </p:pic>
    </p:spTree>
    <p:extLst>
      <p:ext uri="{BB962C8B-B14F-4D97-AF65-F5344CB8AC3E}">
        <p14:creationId xmlns:p14="http://schemas.microsoft.com/office/powerpoint/2010/main" val="38882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608D-C81D-409F-A456-42AF34B1E9A9}"/>
              </a:ext>
            </a:extLst>
          </p:cNvPr>
          <p:cNvSpPr>
            <a:spLocks noGrp="1"/>
          </p:cNvSpPr>
          <p:nvPr>
            <p:ph type="title"/>
          </p:nvPr>
        </p:nvSpPr>
        <p:spPr/>
        <p:txBody>
          <a:bodyPr/>
          <a:lstStyle/>
          <a:p>
            <a:r>
              <a:rPr lang="en-US" dirty="0"/>
              <a:t>Pose prior (elbows and knees)</a:t>
            </a:r>
          </a:p>
        </p:txBody>
      </p:sp>
      <p:sp>
        <p:nvSpPr>
          <p:cNvPr id="3" name="Content Placeholder 2">
            <a:extLst>
              <a:ext uri="{FF2B5EF4-FFF2-40B4-BE49-F238E27FC236}">
                <a16:creationId xmlns:a16="http://schemas.microsoft.com/office/drawing/2014/main" id="{583CB852-BF64-4F2D-A41C-26942F8852E4}"/>
              </a:ext>
            </a:extLst>
          </p:cNvPr>
          <p:cNvSpPr>
            <a:spLocks noGrp="1"/>
          </p:cNvSpPr>
          <p:nvPr>
            <p:ph idx="1"/>
          </p:nvPr>
        </p:nvSpPr>
        <p:spPr/>
        <p:txBody>
          <a:bodyPr/>
          <a:lstStyle/>
          <a:p>
            <a:r>
              <a:rPr lang="en-US" dirty="0"/>
              <a:t>Penalizing elbows and knees that bend unnaturally</a:t>
            </a:r>
          </a:p>
        </p:txBody>
      </p:sp>
      <p:sp>
        <p:nvSpPr>
          <p:cNvPr id="4" name="Slide Number Placeholder 3">
            <a:extLst>
              <a:ext uri="{FF2B5EF4-FFF2-40B4-BE49-F238E27FC236}">
                <a16:creationId xmlns:a16="http://schemas.microsoft.com/office/drawing/2014/main" id="{7979953F-7246-4143-AE26-551737347525}"/>
              </a:ext>
            </a:extLst>
          </p:cNvPr>
          <p:cNvSpPr>
            <a:spLocks noGrp="1"/>
          </p:cNvSpPr>
          <p:nvPr>
            <p:ph type="sldNum" sz="quarter" idx="12"/>
          </p:nvPr>
        </p:nvSpPr>
        <p:spPr/>
        <p:txBody>
          <a:bodyPr/>
          <a:lstStyle/>
          <a:p>
            <a:fld id="{65DFE54B-0D6F-4798-A733-40155BDAB334}" type="slidenum">
              <a:rPr lang="en-US" smtClean="0"/>
              <a:t>9</a:t>
            </a:fld>
            <a:endParaRPr lang="en-US"/>
          </a:p>
        </p:txBody>
      </p:sp>
      <p:pic>
        <p:nvPicPr>
          <p:cNvPr id="6" name="Picture 5">
            <a:extLst>
              <a:ext uri="{FF2B5EF4-FFF2-40B4-BE49-F238E27FC236}">
                <a16:creationId xmlns:a16="http://schemas.microsoft.com/office/drawing/2014/main" id="{F87F82F4-FDD5-4181-8264-BAB543017870}"/>
              </a:ext>
            </a:extLst>
          </p:cNvPr>
          <p:cNvPicPr>
            <a:picLocks noChangeAspect="1"/>
          </p:cNvPicPr>
          <p:nvPr/>
        </p:nvPicPr>
        <p:blipFill>
          <a:blip r:embed="rId3"/>
          <a:stretch>
            <a:fillRect/>
          </a:stretch>
        </p:blipFill>
        <p:spPr>
          <a:xfrm>
            <a:off x="3585210" y="2385753"/>
            <a:ext cx="3586162" cy="1043247"/>
          </a:xfrm>
          <a:prstGeom prst="rect">
            <a:avLst/>
          </a:prstGeom>
        </p:spPr>
      </p:pic>
      <p:sp>
        <p:nvSpPr>
          <p:cNvPr id="7" name="TextBox 6">
            <a:extLst>
              <a:ext uri="{FF2B5EF4-FFF2-40B4-BE49-F238E27FC236}">
                <a16:creationId xmlns:a16="http://schemas.microsoft.com/office/drawing/2014/main" id="{41AA2351-DDCE-452F-A6B1-E57F68941A53}"/>
              </a:ext>
            </a:extLst>
          </p:cNvPr>
          <p:cNvSpPr txBox="1"/>
          <p:nvPr/>
        </p:nvSpPr>
        <p:spPr>
          <a:xfrm>
            <a:off x="1195387" y="4341316"/>
            <a:ext cx="4900613" cy="369332"/>
          </a:xfrm>
          <a:prstGeom prst="rect">
            <a:avLst/>
          </a:prstGeom>
          <a:noFill/>
        </p:spPr>
        <p:txBody>
          <a:bodyPr wrap="square">
            <a:spAutoFit/>
          </a:bodyPr>
          <a:lstStyle/>
          <a:p>
            <a:r>
              <a:rPr lang="en-US" altLang="ko-KR" dirty="0"/>
              <a:t>right knee, left knee, right elbow, left elbow</a:t>
            </a:r>
            <a:endParaRPr lang="en-US" dirty="0"/>
          </a:p>
        </p:txBody>
      </p:sp>
      <p:cxnSp>
        <p:nvCxnSpPr>
          <p:cNvPr id="9" name="Straight Arrow Connector 8">
            <a:extLst>
              <a:ext uri="{FF2B5EF4-FFF2-40B4-BE49-F238E27FC236}">
                <a16:creationId xmlns:a16="http://schemas.microsoft.com/office/drawing/2014/main" id="{695DBA72-91FA-419B-90A7-768D39425DD8}"/>
              </a:ext>
            </a:extLst>
          </p:cNvPr>
          <p:cNvCxnSpPr>
            <a:stCxn id="7" idx="0"/>
            <a:endCxn id="6" idx="2"/>
          </p:cNvCxnSpPr>
          <p:nvPr/>
        </p:nvCxnSpPr>
        <p:spPr>
          <a:xfrm flipV="1">
            <a:off x="3645694" y="3429000"/>
            <a:ext cx="1732597" cy="91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E3451F-8FCB-4CFD-AC0D-F8CA9BD66A74}"/>
              </a:ext>
            </a:extLst>
          </p:cNvPr>
          <p:cNvSpPr txBox="1"/>
          <p:nvPr/>
        </p:nvSpPr>
        <p:spPr>
          <a:xfrm>
            <a:off x="6990635" y="4191686"/>
            <a:ext cx="4900613" cy="646331"/>
          </a:xfrm>
          <a:prstGeom prst="rect">
            <a:avLst/>
          </a:prstGeom>
          <a:noFill/>
        </p:spPr>
        <p:txBody>
          <a:bodyPr wrap="square">
            <a:spAutoFit/>
          </a:bodyPr>
          <a:lstStyle/>
          <a:p>
            <a:r>
              <a:rPr lang="en-US" dirty="0">
                <a:solidFill>
                  <a:srgbClr val="FF0000"/>
                </a:solidFill>
              </a:rPr>
              <a:t>Negative bending </a:t>
            </a:r>
            <a:r>
              <a:rPr lang="en-US" altLang="ko-KR" dirty="0">
                <a:solidFill>
                  <a:srgbClr val="FF0000"/>
                </a:solidFill>
              </a:rPr>
              <a:t>=</a:t>
            </a:r>
            <a:r>
              <a:rPr lang="en-US" dirty="0">
                <a:solidFill>
                  <a:srgbClr val="FF0000"/>
                </a:solidFill>
              </a:rPr>
              <a:t> natural </a:t>
            </a:r>
            <a:r>
              <a:rPr lang="en-US" dirty="0">
                <a:solidFill>
                  <a:srgbClr val="FF0000"/>
                </a:solidFill>
                <a:sym typeface="Wingdings" panose="05000000000000000000" pitchFamily="2" charset="2"/>
              </a:rPr>
              <a:t> penal</a:t>
            </a:r>
            <a:r>
              <a:rPr lang="en-US" altLang="ko-KR" dirty="0">
                <a:solidFill>
                  <a:srgbClr val="FF0000"/>
                </a:solidFill>
                <a:sym typeface="Wingdings" panose="05000000000000000000" pitchFamily="2" charset="2"/>
              </a:rPr>
              <a:t>ty</a:t>
            </a:r>
            <a:r>
              <a:rPr lang="en-US" dirty="0">
                <a:solidFill>
                  <a:srgbClr val="FF0000"/>
                </a:solidFill>
                <a:sym typeface="Wingdings" panose="05000000000000000000" pitchFamily="2" charset="2"/>
              </a:rPr>
              <a:t> </a:t>
            </a:r>
            <a:r>
              <a:rPr lang="en-US" altLang="ko-KR" dirty="0">
                <a:solidFill>
                  <a:srgbClr val="FF0000"/>
                </a:solidFill>
                <a:sym typeface="Wingdings" panose="05000000000000000000" pitchFamily="2" charset="2"/>
              </a:rPr>
              <a:t>goes to zero</a:t>
            </a:r>
            <a:endParaRPr lang="en-US" dirty="0">
              <a:solidFill>
                <a:srgbClr val="FF0000"/>
              </a:solidFill>
              <a:sym typeface="Wingdings" panose="05000000000000000000" pitchFamily="2" charset="2"/>
            </a:endParaRPr>
          </a:p>
          <a:p>
            <a:r>
              <a:rPr lang="en-US" dirty="0">
                <a:solidFill>
                  <a:srgbClr val="FF0000"/>
                </a:solidFill>
                <a:sym typeface="Wingdings" panose="05000000000000000000" pitchFamily="2" charset="2"/>
              </a:rPr>
              <a:t>Positive bending </a:t>
            </a:r>
            <a:r>
              <a:rPr lang="en-US" altLang="ko-KR" dirty="0">
                <a:solidFill>
                  <a:srgbClr val="FF0000"/>
                </a:solidFill>
                <a:sym typeface="Wingdings" panose="05000000000000000000" pitchFamily="2" charset="2"/>
              </a:rPr>
              <a:t>=</a:t>
            </a:r>
            <a:r>
              <a:rPr lang="en-US" dirty="0">
                <a:solidFill>
                  <a:srgbClr val="FF0000"/>
                </a:solidFill>
                <a:sym typeface="Wingdings" panose="05000000000000000000" pitchFamily="2" charset="2"/>
              </a:rPr>
              <a:t> unnatural  penalized </a:t>
            </a:r>
            <a:r>
              <a:rPr lang="en-US" altLang="ko-KR" dirty="0">
                <a:solidFill>
                  <a:srgbClr val="FF0000"/>
                </a:solidFill>
                <a:sym typeface="Wingdings" panose="05000000000000000000" pitchFamily="2" charset="2"/>
              </a:rPr>
              <a:t>high</a:t>
            </a:r>
            <a:endParaRPr lang="en-US" dirty="0">
              <a:solidFill>
                <a:srgbClr val="FF0000"/>
              </a:solidFill>
            </a:endParaRPr>
          </a:p>
        </p:txBody>
      </p:sp>
      <p:cxnSp>
        <p:nvCxnSpPr>
          <p:cNvPr id="12" name="Straight Arrow Connector 11">
            <a:extLst>
              <a:ext uri="{FF2B5EF4-FFF2-40B4-BE49-F238E27FC236}">
                <a16:creationId xmlns:a16="http://schemas.microsoft.com/office/drawing/2014/main" id="{7A0C3EB6-26A9-4997-B5B9-53470E5A6729}"/>
              </a:ext>
            </a:extLst>
          </p:cNvPr>
          <p:cNvCxnSpPr>
            <a:cxnSpLocks/>
          </p:cNvCxnSpPr>
          <p:nvPr/>
        </p:nvCxnSpPr>
        <p:spPr>
          <a:xfrm flipH="1" flipV="1">
            <a:off x="6272926" y="3040311"/>
            <a:ext cx="958930" cy="112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485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17835</TotalTime>
  <Words>1624</Words>
  <Application>Microsoft Office PowerPoint</Application>
  <PresentationFormat>와이드스크린</PresentationFormat>
  <Paragraphs>267</Paragraphs>
  <Slides>29</Slides>
  <Notes>11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29</vt:i4>
      </vt:variant>
    </vt:vector>
  </HeadingPairs>
  <TitlesOfParts>
    <vt:vector size="36" baseType="lpstr">
      <vt:lpstr>CMMIB10</vt:lpstr>
      <vt:lpstr>CMR10</vt:lpstr>
      <vt:lpstr>맑은 고딕</vt:lpstr>
      <vt:lpstr>Arial</vt:lpstr>
      <vt:lpstr>Calibri</vt:lpstr>
      <vt:lpstr>Calibri Light</vt:lpstr>
      <vt:lpstr>Office Theme</vt:lpstr>
      <vt:lpstr>11. Keep it SMPL Automatic Estimation of 3D Human Pose and Shape from a Single Image</vt:lpstr>
      <vt:lpstr>Introduction</vt:lpstr>
      <vt:lpstr>Introduction</vt:lpstr>
      <vt:lpstr>Introduction</vt:lpstr>
      <vt:lpstr>Related work</vt:lpstr>
      <vt:lpstr>Estimate 3D joint from 2D joint</vt:lpstr>
      <vt:lpstr>Objective function</vt:lpstr>
      <vt:lpstr>Joint-based data term</vt:lpstr>
      <vt:lpstr>Pose prior (elbows and knees)</vt:lpstr>
      <vt:lpstr>3D pose prior</vt:lpstr>
      <vt:lpstr>Approximating bodies with capsules</vt:lpstr>
      <vt:lpstr>Approximating bodies with capsules</vt:lpstr>
      <vt:lpstr>Interpenetration error term</vt:lpstr>
      <vt:lpstr>Shape prior</vt:lpstr>
      <vt:lpstr>Optimization</vt:lpstr>
      <vt:lpstr>Evaluation</vt:lpstr>
      <vt:lpstr>Quantitative evaluation: Synthetic data</vt:lpstr>
      <vt:lpstr>Quantitative evaluation</vt:lpstr>
      <vt:lpstr>Quantitative evaluation: Real Data</vt:lpstr>
      <vt:lpstr>Ablation study: 3D pose from 2D joints</vt:lpstr>
      <vt:lpstr>Effect of Interpenetration error term</vt:lpstr>
      <vt:lpstr>Quantitative evaluation: Human3.6M dataset</vt:lpstr>
      <vt:lpstr>Qualitative evaluation</vt:lpstr>
      <vt:lpstr>Qualitative evaluation: failure cases</vt:lpstr>
      <vt:lpstr>PowerPoint 프레젠테이션</vt:lpstr>
      <vt:lpstr>Conclusion</vt:lpstr>
      <vt:lpstr>Expressive Body Capture: 3D Hands, Face, and Body from a Single Image</vt:lpstr>
      <vt:lpstr>Introduction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Global Flow Local Attention</dc:title>
  <dc:creator>DELL</dc:creator>
  <cp:lastModifiedBy>윤영식</cp:lastModifiedBy>
  <cp:revision>467</cp:revision>
  <dcterms:created xsi:type="dcterms:W3CDTF">2020-11-12T06:51:18Z</dcterms:created>
  <dcterms:modified xsi:type="dcterms:W3CDTF">2021-07-13T10:27:06Z</dcterms:modified>
</cp:coreProperties>
</file>