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6C66-99AB-4BAB-B3CF-7EF1A62EDD51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44DC-A44F-457C-BB53-845F242BEF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929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6C66-99AB-4BAB-B3CF-7EF1A62EDD51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44DC-A44F-457C-BB53-845F242BEF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5374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6C66-99AB-4BAB-B3CF-7EF1A62EDD51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44DC-A44F-457C-BB53-845F242BEF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114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6C66-99AB-4BAB-B3CF-7EF1A62EDD51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44DC-A44F-457C-BB53-845F242BEF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9193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6C66-99AB-4BAB-B3CF-7EF1A62EDD51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44DC-A44F-457C-BB53-845F242BEF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4348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6C66-99AB-4BAB-B3CF-7EF1A62EDD51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44DC-A44F-457C-BB53-845F242BEF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8304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6C66-99AB-4BAB-B3CF-7EF1A62EDD51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44DC-A44F-457C-BB53-845F242BEF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6888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6C66-99AB-4BAB-B3CF-7EF1A62EDD51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44DC-A44F-457C-BB53-845F242BEF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0053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6C66-99AB-4BAB-B3CF-7EF1A62EDD51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44DC-A44F-457C-BB53-845F242BEF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4516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6C66-99AB-4BAB-B3CF-7EF1A62EDD51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44DC-A44F-457C-BB53-845F242BEF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4889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6C66-99AB-4BAB-B3CF-7EF1A62EDD51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44DC-A44F-457C-BB53-845F242BEF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8555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46C66-99AB-4BAB-B3CF-7EF1A62EDD51}" type="datetimeFigureOut">
              <a:rPr lang="fr-FR" smtClean="0"/>
              <a:t>26/10/2022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044DC-A44F-457C-BB53-845F242BEF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3924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avec coins rognés en diagonale 5"/>
          <p:cNvSpPr/>
          <p:nvPr/>
        </p:nvSpPr>
        <p:spPr>
          <a:xfrm>
            <a:off x="1801460" y="5564027"/>
            <a:ext cx="2243276" cy="944217"/>
          </a:xfrm>
          <a:prstGeom prst="snip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s</a:t>
            </a:r>
            <a:r>
              <a:rPr lang="fr-FR" dirty="0" err="1" smtClean="0"/>
              <a:t>tructured</a:t>
            </a:r>
            <a:r>
              <a:rPr lang="fr-FR" dirty="0" smtClean="0"/>
              <a:t> </a:t>
            </a:r>
            <a:r>
              <a:rPr lang="fr-FR" dirty="0" err="1" smtClean="0"/>
              <a:t>requirements</a:t>
            </a:r>
            <a:endParaRPr lang="fr-FR" dirty="0"/>
          </a:p>
        </p:txBody>
      </p:sp>
      <p:sp>
        <p:nvSpPr>
          <p:cNvPr id="7" name="Rectangle avec coins rognés en diagonale 6"/>
          <p:cNvSpPr/>
          <p:nvPr/>
        </p:nvSpPr>
        <p:spPr>
          <a:xfrm>
            <a:off x="6677636" y="1011248"/>
            <a:ext cx="1897488" cy="827092"/>
          </a:xfrm>
          <a:prstGeom prst="snip2DiagRect">
            <a:avLst/>
          </a:prstGeom>
          <a:ln w="9525"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a</a:t>
            </a:r>
            <a:r>
              <a:rPr lang="fr-FR" dirty="0" err="1" smtClean="0">
                <a:solidFill>
                  <a:schemeClr val="dk1"/>
                </a:solidFill>
              </a:rPr>
              <a:t>nalysis</a:t>
            </a:r>
            <a:r>
              <a:rPr lang="fr-FR" dirty="0" smtClean="0">
                <a:solidFill>
                  <a:schemeClr val="dk1"/>
                </a:solidFill>
              </a:rPr>
              <a:t> feedback</a:t>
            </a:r>
            <a:endParaRPr lang="fr-FR" dirty="0">
              <a:solidFill>
                <a:schemeClr val="dk1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207289" y="3771591"/>
            <a:ext cx="2715809" cy="113722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Rephrase</a:t>
            </a:r>
            <a:r>
              <a:rPr lang="fr-FR" dirty="0"/>
              <a:t> </a:t>
            </a:r>
            <a:r>
              <a:rPr lang="fr-FR" dirty="0" err="1"/>
              <a:t>T</a:t>
            </a:r>
            <a:r>
              <a:rPr lang="fr-FR" dirty="0" err="1" smtClean="0"/>
              <a:t>imed</a:t>
            </a:r>
            <a:r>
              <a:rPr lang="fr-FR" dirty="0" smtClean="0"/>
              <a:t> </a:t>
            </a:r>
            <a:r>
              <a:rPr lang="fr-FR" dirty="0" err="1"/>
              <a:t>R</a:t>
            </a:r>
            <a:r>
              <a:rPr lang="fr-FR" dirty="0" err="1" smtClean="0"/>
              <a:t>equirements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4315348" y="3771591"/>
            <a:ext cx="2950268" cy="113722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 smtClean="0"/>
              <a:t>Transform</a:t>
            </a:r>
            <a:r>
              <a:rPr lang="fr-FR" dirty="0" smtClean="0"/>
              <a:t> </a:t>
            </a:r>
            <a:r>
              <a:rPr lang="en-US" dirty="0" smtClean="0"/>
              <a:t>into</a:t>
            </a:r>
          </a:p>
          <a:p>
            <a:pPr algn="ctr"/>
            <a:r>
              <a:rPr lang="fr-FR" dirty="0" smtClean="0"/>
              <a:t> </a:t>
            </a:r>
            <a:r>
              <a:rPr lang="fr-FR" dirty="0" err="1" smtClean="0"/>
              <a:t>Clocked</a:t>
            </a:r>
            <a:r>
              <a:rPr lang="fr-FR" dirty="0" smtClean="0"/>
              <a:t> </a:t>
            </a:r>
            <a:r>
              <a:rPr lang="fr-FR" dirty="0" err="1" smtClean="0"/>
              <a:t>Process</a:t>
            </a:r>
            <a:r>
              <a:rPr lang="fr-FR" dirty="0" smtClean="0"/>
              <a:t> </a:t>
            </a:r>
            <a:r>
              <a:rPr lang="en-US" dirty="0" smtClean="0"/>
              <a:t>Algebra</a:t>
            </a:r>
            <a:endParaRPr lang="en-US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8801652" y="3771591"/>
            <a:ext cx="3044908" cy="113722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Analyse </a:t>
            </a:r>
            <a:r>
              <a:rPr lang="fr-FR" dirty="0" err="1" smtClean="0"/>
              <a:t>Clocked</a:t>
            </a:r>
            <a:r>
              <a:rPr lang="fr-FR" dirty="0" smtClean="0"/>
              <a:t> </a:t>
            </a:r>
            <a:r>
              <a:rPr lang="fr-FR" dirty="0" err="1" smtClean="0"/>
              <a:t>Process</a:t>
            </a:r>
            <a:r>
              <a:rPr lang="fr-FR" dirty="0" smtClean="0"/>
              <a:t> </a:t>
            </a:r>
            <a:r>
              <a:rPr lang="fr-FR" dirty="0" err="1"/>
              <a:t>Algebra</a:t>
            </a:r>
            <a:r>
              <a:rPr lang="fr-FR" dirty="0"/>
              <a:t> </a:t>
            </a:r>
          </a:p>
        </p:txBody>
      </p:sp>
      <p:cxnSp>
        <p:nvCxnSpPr>
          <p:cNvPr id="16" name="Connecteur droit avec flèche 15"/>
          <p:cNvCxnSpPr>
            <a:stCxn id="6" idx="3"/>
          </p:cNvCxnSpPr>
          <p:nvPr/>
        </p:nvCxnSpPr>
        <p:spPr>
          <a:xfrm flipV="1">
            <a:off x="2923098" y="4406818"/>
            <a:ext cx="700516" cy="1157209"/>
          </a:xfrm>
          <a:prstGeom prst="straightConnector1">
            <a:avLst/>
          </a:prstGeom>
          <a:ln w="12700">
            <a:prstDash val="lgDash"/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7" name="Connecteur droit avec flèche 16"/>
          <p:cNvCxnSpPr>
            <a:stCxn id="10" idx="3"/>
            <a:endCxn id="11" idx="1"/>
          </p:cNvCxnSpPr>
          <p:nvPr/>
        </p:nvCxnSpPr>
        <p:spPr>
          <a:xfrm>
            <a:off x="7265616" y="4340202"/>
            <a:ext cx="1536036" cy="0"/>
          </a:xfrm>
          <a:prstGeom prst="straightConnector1">
            <a:avLst/>
          </a:prstGeom>
          <a:ln w="9525"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6" name="Rectangle avec coins rognés en diagonale 25"/>
          <p:cNvSpPr/>
          <p:nvPr/>
        </p:nvSpPr>
        <p:spPr>
          <a:xfrm>
            <a:off x="6808762" y="5564027"/>
            <a:ext cx="2086056" cy="944217"/>
          </a:xfrm>
          <a:prstGeom prst="snip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dirty="0" err="1"/>
              <a:t>p</a:t>
            </a:r>
            <a:r>
              <a:rPr lang="fr-FR" dirty="0" err="1" smtClean="0"/>
              <a:t>rocess</a:t>
            </a:r>
            <a:r>
              <a:rPr lang="fr-FR" dirty="0" smtClean="0"/>
              <a:t> </a:t>
            </a:r>
            <a:r>
              <a:rPr lang="fr-FR" dirty="0" err="1" smtClean="0"/>
              <a:t>models</a:t>
            </a:r>
            <a:endParaRPr lang="fr-FR" dirty="0"/>
          </a:p>
        </p:txBody>
      </p:sp>
      <p:cxnSp>
        <p:nvCxnSpPr>
          <p:cNvPr id="27" name="Connecteur droit avec flèche 26"/>
          <p:cNvCxnSpPr>
            <a:stCxn id="9" idx="3"/>
            <a:endCxn id="10" idx="1"/>
          </p:cNvCxnSpPr>
          <p:nvPr/>
        </p:nvCxnSpPr>
        <p:spPr>
          <a:xfrm>
            <a:off x="2923098" y="4340202"/>
            <a:ext cx="1392250" cy="0"/>
          </a:xfrm>
          <a:prstGeom prst="straightConnector1">
            <a:avLst/>
          </a:prstGeom>
          <a:ln w="9525"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9" name="Connecteur en angle 58"/>
          <p:cNvCxnSpPr>
            <a:cxnSpLocks noChangeAspect="1"/>
            <a:stCxn id="11" idx="0"/>
            <a:endCxn id="9" idx="0"/>
          </p:cNvCxnSpPr>
          <p:nvPr/>
        </p:nvCxnSpPr>
        <p:spPr>
          <a:xfrm rot="16200000" flipV="1">
            <a:off x="6065020" y="-728583"/>
            <a:ext cx="13048" cy="9000000"/>
          </a:xfrm>
          <a:prstGeom prst="bentConnector3">
            <a:avLst>
              <a:gd name="adj1" fmla="val 9640000"/>
            </a:avLst>
          </a:prstGeom>
          <a:ln w="9525"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1" name="Connecteur droit avec flèche 60"/>
          <p:cNvCxnSpPr>
            <a:stCxn id="7" idx="1"/>
          </p:cNvCxnSpPr>
          <p:nvPr/>
        </p:nvCxnSpPr>
        <p:spPr>
          <a:xfrm flipH="1">
            <a:off x="7265616" y="1838340"/>
            <a:ext cx="360764" cy="562261"/>
          </a:xfrm>
          <a:prstGeom prst="straightConnector1">
            <a:avLst/>
          </a:prstGeom>
          <a:ln w="12700">
            <a:prstDash val="lgDash"/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84" name="Connecteur droit avec flèche 83"/>
          <p:cNvCxnSpPr/>
          <p:nvPr/>
        </p:nvCxnSpPr>
        <p:spPr>
          <a:xfrm flipV="1">
            <a:off x="7626380" y="4433155"/>
            <a:ext cx="674340" cy="1130874"/>
          </a:xfrm>
          <a:prstGeom prst="straightConnector1">
            <a:avLst/>
          </a:prstGeom>
          <a:ln w="12700">
            <a:prstDash val="lgDash"/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pic>
        <p:nvPicPr>
          <p:cNvPr id="94" name="Image 9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543" y="327615"/>
            <a:ext cx="1815330" cy="1281409"/>
          </a:xfrm>
          <a:prstGeom prst="rect">
            <a:avLst/>
          </a:prstGeom>
        </p:spPr>
      </p:pic>
      <p:sp>
        <p:nvSpPr>
          <p:cNvPr id="95" name="Rectangle 94"/>
          <p:cNvSpPr/>
          <p:nvPr/>
        </p:nvSpPr>
        <p:spPr>
          <a:xfrm>
            <a:off x="3336272" y="327615"/>
            <a:ext cx="21302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 err="1" smtClean="0">
                <a:solidFill>
                  <a:schemeClr val="dk1"/>
                </a:solidFill>
              </a:rPr>
              <a:t>Timed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Requirements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Analysis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Using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Process</a:t>
            </a:r>
            <a:r>
              <a:rPr lang="fr-FR" dirty="0" smtClean="0">
                <a:solidFill>
                  <a:schemeClr val="dk1"/>
                </a:solidFill>
              </a:rPr>
              <a:t> </a:t>
            </a:r>
            <a:r>
              <a:rPr lang="fr-FR" dirty="0" err="1" smtClean="0">
                <a:solidFill>
                  <a:schemeClr val="dk1"/>
                </a:solidFill>
              </a:rPr>
              <a:t>Algbera</a:t>
            </a:r>
            <a:endParaRPr lang="fr-FR" dirty="0">
              <a:solidFill>
                <a:schemeClr val="dk1"/>
              </a:solidFill>
            </a:endParaRPr>
          </a:p>
        </p:txBody>
      </p:sp>
      <p:pic>
        <p:nvPicPr>
          <p:cNvPr id="96" name="Image 9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518" y="327615"/>
            <a:ext cx="279880" cy="2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385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avec coins rognés en diagonale 5"/>
          <p:cNvSpPr/>
          <p:nvPr/>
        </p:nvSpPr>
        <p:spPr>
          <a:xfrm>
            <a:off x="3480151" y="5856636"/>
            <a:ext cx="1785648" cy="829300"/>
          </a:xfrm>
          <a:prstGeom prst="snip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err="1"/>
              <a:t>s</a:t>
            </a:r>
            <a:r>
              <a:rPr lang="fr-FR" sz="1600" dirty="0" err="1" smtClean="0"/>
              <a:t>tructured</a:t>
            </a:r>
            <a:r>
              <a:rPr lang="fr-FR" sz="1600" dirty="0" smtClean="0"/>
              <a:t> </a:t>
            </a:r>
            <a:r>
              <a:rPr lang="fr-FR" sz="1600" dirty="0" err="1" smtClean="0"/>
              <a:t>requirements</a:t>
            </a:r>
            <a:endParaRPr lang="fr-FR" sz="1600" dirty="0"/>
          </a:p>
        </p:txBody>
      </p:sp>
      <p:sp>
        <p:nvSpPr>
          <p:cNvPr id="7" name="Rectangle avec coins rognés en diagonale 6"/>
          <p:cNvSpPr/>
          <p:nvPr/>
        </p:nvSpPr>
        <p:spPr>
          <a:xfrm>
            <a:off x="7210030" y="1472453"/>
            <a:ext cx="1468860" cy="827092"/>
          </a:xfrm>
          <a:prstGeom prst="snip2DiagRect">
            <a:avLst/>
          </a:prstGeom>
          <a:ln w="9525"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err="1"/>
              <a:t>a</a:t>
            </a:r>
            <a:r>
              <a:rPr lang="fr-FR" sz="1600" dirty="0" err="1" smtClean="0">
                <a:solidFill>
                  <a:schemeClr val="dk1"/>
                </a:solidFill>
              </a:rPr>
              <a:t>nalysis</a:t>
            </a:r>
            <a:r>
              <a:rPr lang="fr-FR" sz="1600" dirty="0" smtClean="0">
                <a:solidFill>
                  <a:schemeClr val="dk1"/>
                </a:solidFill>
              </a:rPr>
              <a:t> feedback</a:t>
            </a:r>
            <a:endParaRPr lang="fr-FR" sz="1600" dirty="0">
              <a:solidFill>
                <a:schemeClr val="dk1"/>
              </a:solidFill>
            </a:endParaRPr>
          </a:p>
        </p:txBody>
      </p:sp>
      <p:sp>
        <p:nvSpPr>
          <p:cNvPr id="9" name="Rectangle à coins arrondis 8"/>
          <p:cNvSpPr/>
          <p:nvPr/>
        </p:nvSpPr>
        <p:spPr>
          <a:xfrm>
            <a:off x="1421177" y="4169829"/>
            <a:ext cx="2457663" cy="10129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err="1"/>
              <a:t>Rephrase</a:t>
            </a:r>
            <a:r>
              <a:rPr lang="fr-FR" sz="1600" dirty="0"/>
              <a:t> </a:t>
            </a:r>
            <a:r>
              <a:rPr lang="fr-FR" sz="1600" dirty="0" err="1"/>
              <a:t>T</a:t>
            </a:r>
            <a:r>
              <a:rPr lang="fr-FR" sz="1600" dirty="0" err="1" smtClean="0"/>
              <a:t>imed</a:t>
            </a:r>
            <a:r>
              <a:rPr lang="fr-FR" sz="1600" dirty="0" smtClean="0"/>
              <a:t> </a:t>
            </a:r>
            <a:r>
              <a:rPr lang="fr-FR" sz="1600" dirty="0" err="1" smtClean="0"/>
              <a:t>Requirements</a:t>
            </a:r>
            <a:r>
              <a:rPr lang="fr-FR" sz="1600" dirty="0" smtClean="0"/>
              <a:t> </a:t>
            </a:r>
            <a:endParaRPr lang="fr-FR" sz="1600" dirty="0"/>
          </a:p>
        </p:txBody>
      </p:sp>
      <p:sp>
        <p:nvSpPr>
          <p:cNvPr id="10" name="Rectangle à coins arrondis 9"/>
          <p:cNvSpPr/>
          <p:nvPr/>
        </p:nvSpPr>
        <p:spPr>
          <a:xfrm>
            <a:off x="5224068" y="4169829"/>
            <a:ext cx="2720392" cy="10129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Transform</a:t>
            </a:r>
            <a:r>
              <a:rPr lang="fr-FR" sz="1600" dirty="0" smtClean="0"/>
              <a:t> </a:t>
            </a:r>
            <a:r>
              <a:rPr lang="en-US" sz="1600" dirty="0" smtClean="0"/>
              <a:t>into</a:t>
            </a:r>
          </a:p>
          <a:p>
            <a:pPr algn="ctr"/>
            <a:r>
              <a:rPr lang="fr-FR" sz="1600" dirty="0" smtClean="0"/>
              <a:t> </a:t>
            </a:r>
            <a:r>
              <a:rPr lang="fr-FR" sz="1600" dirty="0" err="1" smtClean="0"/>
              <a:t>Clocked</a:t>
            </a:r>
            <a:r>
              <a:rPr lang="fr-FR" sz="1600" dirty="0" smtClean="0"/>
              <a:t> </a:t>
            </a:r>
            <a:r>
              <a:rPr lang="fr-FR" sz="1600" dirty="0" err="1" smtClean="0"/>
              <a:t>Process</a:t>
            </a:r>
            <a:r>
              <a:rPr lang="fr-FR" sz="1600" dirty="0" smtClean="0"/>
              <a:t> </a:t>
            </a:r>
            <a:r>
              <a:rPr lang="en-US" sz="1600" dirty="0" smtClean="0"/>
              <a:t>Algebra</a:t>
            </a:r>
            <a:endParaRPr lang="en-US" sz="1600" dirty="0"/>
          </a:p>
        </p:txBody>
      </p:sp>
      <p:sp>
        <p:nvSpPr>
          <p:cNvPr id="11" name="Rectangle à coins arrondis 10"/>
          <p:cNvSpPr/>
          <p:nvPr/>
        </p:nvSpPr>
        <p:spPr>
          <a:xfrm>
            <a:off x="9546124" y="4169829"/>
            <a:ext cx="2547549" cy="101298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smtClean="0"/>
              <a:t>Analyse </a:t>
            </a:r>
            <a:r>
              <a:rPr lang="fr-FR" sz="1600" dirty="0" err="1" smtClean="0"/>
              <a:t>Clocked</a:t>
            </a:r>
            <a:r>
              <a:rPr lang="fr-FR" sz="1600" dirty="0" smtClean="0"/>
              <a:t> </a:t>
            </a:r>
            <a:r>
              <a:rPr lang="fr-FR" sz="1600" dirty="0" err="1" smtClean="0"/>
              <a:t>Process</a:t>
            </a:r>
            <a:r>
              <a:rPr lang="fr-FR" sz="1600" dirty="0" smtClean="0"/>
              <a:t> </a:t>
            </a:r>
            <a:r>
              <a:rPr lang="fr-FR" sz="1600" dirty="0" err="1"/>
              <a:t>Algebra</a:t>
            </a:r>
            <a:r>
              <a:rPr lang="fr-FR" sz="1600" dirty="0"/>
              <a:t> </a:t>
            </a:r>
          </a:p>
        </p:txBody>
      </p:sp>
      <p:cxnSp>
        <p:nvCxnSpPr>
          <p:cNvPr id="16" name="Connecteur droit avec flèche 15"/>
          <p:cNvCxnSpPr/>
          <p:nvPr/>
        </p:nvCxnSpPr>
        <p:spPr>
          <a:xfrm flipV="1">
            <a:off x="4060723" y="4742868"/>
            <a:ext cx="796412" cy="1113768"/>
          </a:xfrm>
          <a:prstGeom prst="straightConnector1">
            <a:avLst/>
          </a:prstGeom>
          <a:ln w="12700">
            <a:prstDash val="lgDash"/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17" name="Connecteur droit avec flèche 16"/>
          <p:cNvCxnSpPr>
            <a:stCxn id="10" idx="3"/>
            <a:endCxn id="11" idx="1"/>
          </p:cNvCxnSpPr>
          <p:nvPr/>
        </p:nvCxnSpPr>
        <p:spPr>
          <a:xfrm>
            <a:off x="7944460" y="4676323"/>
            <a:ext cx="1601664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sp>
        <p:nvSpPr>
          <p:cNvPr id="26" name="Rectangle avec coins rognés en diagonale 25"/>
          <p:cNvSpPr/>
          <p:nvPr/>
        </p:nvSpPr>
        <p:spPr>
          <a:xfrm>
            <a:off x="7806732" y="5830298"/>
            <a:ext cx="1739392" cy="829301"/>
          </a:xfrm>
          <a:prstGeom prst="snip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err="1"/>
              <a:t>p</a:t>
            </a:r>
            <a:r>
              <a:rPr lang="fr-FR" sz="1600" dirty="0" err="1" smtClean="0"/>
              <a:t>rocess</a:t>
            </a:r>
            <a:r>
              <a:rPr lang="fr-FR" sz="1600" dirty="0" smtClean="0"/>
              <a:t> </a:t>
            </a:r>
            <a:r>
              <a:rPr lang="fr-FR" sz="1600" dirty="0" err="1" smtClean="0"/>
              <a:t>models</a:t>
            </a:r>
            <a:endParaRPr lang="fr-FR" sz="1600" dirty="0"/>
          </a:p>
        </p:txBody>
      </p:sp>
      <p:cxnSp>
        <p:nvCxnSpPr>
          <p:cNvPr id="27" name="Connecteur droit avec flèche 26"/>
          <p:cNvCxnSpPr>
            <a:stCxn id="9" idx="3"/>
            <a:endCxn id="10" idx="1"/>
          </p:cNvCxnSpPr>
          <p:nvPr/>
        </p:nvCxnSpPr>
        <p:spPr>
          <a:xfrm>
            <a:off x="3878840" y="4676323"/>
            <a:ext cx="1345228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59" name="Connecteur en angle 58"/>
          <p:cNvCxnSpPr>
            <a:cxnSpLocks noChangeAspect="1"/>
            <a:stCxn id="11" idx="0"/>
            <a:endCxn id="9" idx="0"/>
          </p:cNvCxnSpPr>
          <p:nvPr/>
        </p:nvCxnSpPr>
        <p:spPr>
          <a:xfrm rot="16200000" flipV="1">
            <a:off x="6734954" y="84884"/>
            <a:ext cx="12700" cy="8169890"/>
          </a:xfrm>
          <a:prstGeom prst="bentConnector3">
            <a:avLst>
              <a:gd name="adj1" fmla="val 9541929"/>
            </a:avLst>
          </a:prstGeom>
          <a:ln w="28575"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61" name="Connecteur droit avec flèche 60"/>
          <p:cNvCxnSpPr/>
          <p:nvPr/>
        </p:nvCxnSpPr>
        <p:spPr>
          <a:xfrm flipH="1">
            <a:off x="7315200" y="2345193"/>
            <a:ext cx="334298" cy="506162"/>
          </a:xfrm>
          <a:prstGeom prst="straightConnector1">
            <a:avLst/>
          </a:prstGeom>
          <a:ln w="12700">
            <a:prstDash val="lgDash"/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cxnSp>
        <p:nvCxnSpPr>
          <p:cNvPr id="84" name="Connecteur droit avec flèche 83"/>
          <p:cNvCxnSpPr/>
          <p:nvPr/>
        </p:nvCxnSpPr>
        <p:spPr>
          <a:xfrm flipV="1">
            <a:off x="8277686" y="4742868"/>
            <a:ext cx="728662" cy="1087432"/>
          </a:xfrm>
          <a:prstGeom prst="straightConnector1">
            <a:avLst/>
          </a:prstGeom>
          <a:ln w="12700">
            <a:prstDash val="lgDash"/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  <p:grpSp>
        <p:nvGrpSpPr>
          <p:cNvPr id="38" name="Groupe 37"/>
          <p:cNvGrpSpPr/>
          <p:nvPr/>
        </p:nvGrpSpPr>
        <p:grpSpPr>
          <a:xfrm>
            <a:off x="8277686" y="101272"/>
            <a:ext cx="3698004" cy="1281409"/>
            <a:chOff x="1571543" y="327615"/>
            <a:chExt cx="3698004" cy="1281409"/>
          </a:xfrm>
        </p:grpSpPr>
        <p:pic>
          <p:nvPicPr>
            <p:cNvPr id="94" name="Image 9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1543" y="327615"/>
              <a:ext cx="1815330" cy="1281409"/>
            </a:xfrm>
            <a:prstGeom prst="rect">
              <a:avLst/>
            </a:prstGeom>
          </p:spPr>
        </p:pic>
        <p:sp>
          <p:nvSpPr>
            <p:cNvPr id="95" name="Rectangle 94"/>
            <p:cNvSpPr/>
            <p:nvPr/>
          </p:nvSpPr>
          <p:spPr>
            <a:xfrm>
              <a:off x="3336272" y="327615"/>
              <a:ext cx="1933275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600" dirty="0" err="1" smtClean="0">
                  <a:solidFill>
                    <a:schemeClr val="dk1"/>
                  </a:solidFill>
                </a:rPr>
                <a:t>Timed</a:t>
              </a:r>
              <a:r>
                <a:rPr lang="fr-FR" sz="1600" dirty="0" smtClean="0">
                  <a:solidFill>
                    <a:schemeClr val="dk1"/>
                  </a:solidFill>
                </a:rPr>
                <a:t> </a:t>
              </a:r>
              <a:r>
                <a:rPr lang="fr-FR" sz="1600" dirty="0" err="1" smtClean="0">
                  <a:solidFill>
                    <a:schemeClr val="dk1"/>
                  </a:solidFill>
                </a:rPr>
                <a:t>Requirements</a:t>
              </a:r>
              <a:r>
                <a:rPr lang="fr-FR" sz="1600" dirty="0" smtClean="0">
                  <a:solidFill>
                    <a:schemeClr val="dk1"/>
                  </a:solidFill>
                </a:rPr>
                <a:t> </a:t>
              </a:r>
              <a:r>
                <a:rPr lang="fr-FR" sz="1600" dirty="0" err="1" smtClean="0">
                  <a:solidFill>
                    <a:schemeClr val="dk1"/>
                  </a:solidFill>
                </a:rPr>
                <a:t>Analysis</a:t>
              </a:r>
              <a:r>
                <a:rPr lang="fr-FR" sz="1600" dirty="0" smtClean="0">
                  <a:solidFill>
                    <a:schemeClr val="dk1"/>
                  </a:solidFill>
                </a:rPr>
                <a:t> </a:t>
              </a:r>
              <a:r>
                <a:rPr lang="fr-FR" sz="1600" dirty="0" err="1" smtClean="0">
                  <a:solidFill>
                    <a:schemeClr val="dk1"/>
                  </a:solidFill>
                </a:rPr>
                <a:t>Using</a:t>
              </a:r>
              <a:r>
                <a:rPr lang="fr-FR" sz="1600" dirty="0" smtClean="0">
                  <a:solidFill>
                    <a:schemeClr val="dk1"/>
                  </a:solidFill>
                </a:rPr>
                <a:t> </a:t>
              </a:r>
              <a:r>
                <a:rPr lang="fr-FR" sz="1600" dirty="0" err="1" smtClean="0">
                  <a:solidFill>
                    <a:schemeClr val="dk1"/>
                  </a:solidFill>
                </a:rPr>
                <a:t>Process</a:t>
              </a:r>
              <a:r>
                <a:rPr lang="fr-FR" sz="1600" dirty="0" smtClean="0">
                  <a:solidFill>
                    <a:schemeClr val="dk1"/>
                  </a:solidFill>
                </a:rPr>
                <a:t> </a:t>
              </a:r>
              <a:r>
                <a:rPr lang="fr-FR" sz="1600" dirty="0" err="1" smtClean="0">
                  <a:solidFill>
                    <a:schemeClr val="dk1"/>
                  </a:solidFill>
                </a:rPr>
                <a:t>Algbera</a:t>
              </a:r>
              <a:endParaRPr lang="fr-FR" sz="1600" dirty="0">
                <a:solidFill>
                  <a:schemeClr val="dk1"/>
                </a:solidFill>
              </a:endParaRPr>
            </a:p>
          </p:txBody>
        </p:sp>
        <p:pic>
          <p:nvPicPr>
            <p:cNvPr id="96" name="Image 9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1722" y="691894"/>
              <a:ext cx="279880" cy="276425"/>
            </a:xfrm>
            <a:prstGeom prst="rect">
              <a:avLst/>
            </a:prstGeom>
          </p:spPr>
        </p:pic>
      </p:grpSp>
      <p:sp>
        <p:nvSpPr>
          <p:cNvPr id="18" name="Rectangle à coins arrondis 17"/>
          <p:cNvSpPr/>
          <p:nvPr/>
        </p:nvSpPr>
        <p:spPr>
          <a:xfrm>
            <a:off x="25392" y="1228006"/>
            <a:ext cx="3071769" cy="101298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 err="1" smtClean="0"/>
              <a:t>Elicit</a:t>
            </a:r>
            <a:r>
              <a:rPr lang="fr-FR" sz="1600" dirty="0" smtClean="0"/>
              <a:t> </a:t>
            </a:r>
            <a:r>
              <a:rPr lang="fr-FR" sz="1600" dirty="0" err="1"/>
              <a:t>F</a:t>
            </a:r>
            <a:r>
              <a:rPr lang="fr-FR" sz="1600" dirty="0" err="1" smtClean="0"/>
              <a:t>unctional</a:t>
            </a:r>
            <a:r>
              <a:rPr lang="fr-FR" sz="1600" dirty="0" smtClean="0"/>
              <a:t> </a:t>
            </a:r>
            <a:r>
              <a:rPr lang="fr-FR" sz="1600" dirty="0" err="1" smtClean="0"/>
              <a:t>Requirements</a:t>
            </a:r>
            <a:r>
              <a:rPr lang="fr-FR" sz="1600" dirty="0" smtClean="0"/>
              <a:t> </a:t>
            </a:r>
          </a:p>
          <a:p>
            <a:pPr algn="ctr"/>
            <a:r>
              <a:rPr lang="fr-FR" sz="1600" dirty="0" smtClean="0"/>
              <a:t>and Time </a:t>
            </a:r>
            <a:r>
              <a:rPr lang="fr-FR" sz="1600" dirty="0" err="1" smtClean="0"/>
              <a:t>Constraints</a:t>
            </a:r>
            <a:r>
              <a:rPr lang="fr-FR" sz="1600" dirty="0" smtClean="0"/>
              <a:t> </a:t>
            </a:r>
            <a:endParaRPr lang="fr-FR" sz="1600" dirty="0"/>
          </a:p>
        </p:txBody>
      </p:sp>
      <p:cxnSp>
        <p:nvCxnSpPr>
          <p:cNvPr id="3" name="Connecteur en angle 2"/>
          <p:cNvCxnSpPr>
            <a:stCxn id="18" idx="2"/>
            <a:endCxn id="9" idx="1"/>
          </p:cNvCxnSpPr>
          <p:nvPr/>
        </p:nvCxnSpPr>
        <p:spPr>
          <a:xfrm rot="5400000">
            <a:off x="273563" y="3388608"/>
            <a:ext cx="2435329" cy="140100"/>
          </a:xfrm>
          <a:prstGeom prst="bentConnector4">
            <a:avLst>
              <a:gd name="adj1" fmla="val 39601"/>
              <a:gd name="adj2" fmla="val 104918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/>
          <p:cNvCxnSpPr/>
          <p:nvPr/>
        </p:nvCxnSpPr>
        <p:spPr>
          <a:xfrm>
            <a:off x="1549814" y="785219"/>
            <a:ext cx="0" cy="442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avec coins rognés en diagonale 30"/>
          <p:cNvSpPr/>
          <p:nvPr/>
        </p:nvSpPr>
        <p:spPr>
          <a:xfrm>
            <a:off x="84319" y="5830298"/>
            <a:ext cx="1719210" cy="829301"/>
          </a:xfrm>
          <a:prstGeom prst="snip2Diag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600" dirty="0"/>
              <a:t>f</a:t>
            </a:r>
            <a:r>
              <a:rPr lang="fr-FR" sz="1600" dirty="0" smtClean="0"/>
              <a:t>ree </a:t>
            </a:r>
            <a:r>
              <a:rPr lang="fr-FR" sz="1600" dirty="0" err="1" smtClean="0"/>
              <a:t>requirements</a:t>
            </a:r>
            <a:endParaRPr lang="fr-FR" sz="1600" dirty="0" smtClean="0"/>
          </a:p>
        </p:txBody>
      </p:sp>
      <p:sp>
        <p:nvSpPr>
          <p:cNvPr id="23" name="ZoneTexte 22"/>
          <p:cNvSpPr txBox="1"/>
          <p:nvPr/>
        </p:nvSpPr>
        <p:spPr>
          <a:xfrm>
            <a:off x="177013" y="4249851"/>
            <a:ext cx="10925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+ </a:t>
            </a:r>
            <a:r>
              <a:rPr lang="fr-FR" sz="1600" dirty="0" err="1" smtClean="0"/>
              <a:t>grammar</a:t>
            </a:r>
            <a:endParaRPr lang="fr-FR" sz="1600" dirty="0"/>
          </a:p>
        </p:txBody>
      </p:sp>
      <p:cxnSp>
        <p:nvCxnSpPr>
          <p:cNvPr id="43" name="Connecteur droit avec flèche 42"/>
          <p:cNvCxnSpPr/>
          <p:nvPr/>
        </p:nvCxnSpPr>
        <p:spPr>
          <a:xfrm flipV="1">
            <a:off x="481781" y="4742868"/>
            <a:ext cx="772783" cy="108743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prstDash val="lgDash"/>
            <a:headEnd type="none" w="med" len="med"/>
            <a:tailEnd type="arrow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2105510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60</Words>
  <Application>Microsoft Office PowerPoint</Application>
  <PresentationFormat>Grand écran</PresentationFormat>
  <Paragraphs>20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>CEA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BANNOUR Boutheina</dc:creator>
  <cp:lastModifiedBy>BANNOUR Boutheina</cp:lastModifiedBy>
  <cp:revision>17</cp:revision>
  <dcterms:created xsi:type="dcterms:W3CDTF">2022-10-26T12:00:06Z</dcterms:created>
  <dcterms:modified xsi:type="dcterms:W3CDTF">2022-10-26T20:04:23Z</dcterms:modified>
</cp:coreProperties>
</file>