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9" r:id="rId11"/>
    <p:sldId id="263" r:id="rId12"/>
    <p:sldId id="270" r:id="rId13"/>
    <p:sldId id="264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53889-6490-B7F8-C3FD-6F3B9D14C9C9}" v="34" dt="2025-05-05T22:56:43.506"/>
    <p1510:client id="{1411E0CA-0AD5-6252-A724-53EF5B864560}" v="142" dt="2025-05-05T22:27:03.363"/>
    <p1510:client id="{1778EA27-3A15-29FA-9BED-7532128195CC}" v="293" dt="2025-05-06T00:04:58.588"/>
    <p1510:client id="{2BE743E1-43D3-16F7-EC1A-7849ABB76347}" v="975" dt="2025-05-05T13:35:12.706"/>
    <p1510:client id="{51395E80-A040-C1AB-6DA9-5F3C57845EB4}" v="59" dt="2025-05-05T01:09:37.182"/>
    <p1510:client id="{D2FBEC7D-A771-D34C-8DF4-A884A4B7D653}" v="14" dt="2025-05-06T00:02:43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4D4D-AA5F-54DD-129C-9F3EDA343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7E435-FDAA-D3D5-8CEB-D7D7CDD68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BAD7-0ADE-B88E-7D50-74F02C5D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7C27-BA03-4F3F-D4A7-AFFD84C7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088A-D718-CF42-2FFE-C4F865A1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4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57D8-FA00-CF4E-3DD3-0C38CD13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73796-8480-BC49-E206-BFA57FB00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0878-4D9E-9D00-723C-4E8D3C76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96B8-80E6-F919-B560-8B47868B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FBCD3-F410-8795-DB52-EFAC29B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B912A-941E-AE01-BBD9-376C1DB4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5BA94-029E-AC47-BABE-9CBDEF212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1EE3-7B44-A03C-838C-FA82CE1A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5A0F-5193-7C26-80FC-3431E665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2A17-EFCA-F912-54BF-3976F00A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0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E506-988A-F28E-3082-02321294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6A0B-2C4A-FF46-CE59-451162E2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0BBC-FD30-DDD1-15C2-BF47CEC7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8B03D-0301-EA92-6C92-EB4AD6C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606C-DC07-D496-AA38-5D9ED5FE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8C8A-36DA-469D-E5FA-3E06703C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42711-4249-8614-765C-78224628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6C9B6-2FE4-ADF1-8587-C19DD19D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1803-0767-F0AE-E2DE-3CC34288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F0716-FF36-BBD3-CCB0-E3A7B8D0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9D08-4041-D393-FB7D-C4B1FF25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FF5D-FDEC-4363-F98A-E42D2F691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F5246-A60E-E515-D242-11290817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DC09F-5F36-3B67-9501-78444B7D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BD8CC-4B4C-B850-D615-2ABD6FDC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8DB4E-9D84-B31F-2B22-00BB5B29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DF77-4D6B-F93E-89F9-0851FE9E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A14D-1DEA-3A3C-BCB3-2CF455DCB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05870-111B-E738-0970-9DDB473A8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31BB4-1D69-B148-1F68-D5449151E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2A598-1BB8-EEB2-0CF9-8CF723340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0AE93-0DF4-E1C6-5887-8BD9891D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D4DF2-BF0B-5509-CA74-76617534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B6538-C732-6059-9903-CC6975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BCEB-30C2-28E2-8C51-F3A2BDB0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64E20-156F-F3D3-4315-A10E0B6B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C9B76-4B7E-D39A-921A-38FF1878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0B9EC-CB4F-5304-40BD-B957D22A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8613F-8370-DF16-743F-BFCBD75D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453F3-43C1-3A15-DE27-3EBA3A06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B23E3-360A-C8A0-DA39-ADEA6BF5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4F21-8C54-2585-53DB-B5302B76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5A07-BD16-F100-E48E-868293F82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E1D56-D79E-1A56-2FF6-8E8E594E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CEC02-3B18-868E-20CE-1EEC33D3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A5EFB-FB60-CB36-0EED-9324EA94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93EDF-89BB-92AA-B191-F3A89434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665-521A-02B9-50BF-AE75644C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C4579-03B5-D627-394D-0DB7EAEB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2A29B-F9A2-B0FB-12D1-90585C5D5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40420-3087-37FC-FFA5-28A255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E655C-5A0D-B5E5-F7E1-2D6DE9B6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F980-90CB-567A-5CC5-B5E0B0A2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FE3A8-EA1E-C823-70D0-EFFB33A6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2AA2-0B03-5E14-6384-14F6659D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0F34-FF04-A872-50F5-3E4F0023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093AD-55A7-429F-BAE2-B75040BFED7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7CFB-985E-5F00-4641-924DDD443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8B66-BDB5-DE9D-7479-69823A09D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687C0D-46DC-49B0-B2BE-344C7338B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ds.ac.uk/wp-content/uploads/CREDS-Less-is-more-web.pdf" TargetMode="External"/><Relationship Id="rId2" Type="http://schemas.openxmlformats.org/officeDocument/2006/relationships/hyperlink" Target="https://dspace.mit.edu/handle/1721.1/1560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ispaces.eu/sites/default/files/2023-07/JRC133322_01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anaymital/us-used-cars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rs parked in a line">
            <a:extLst>
              <a:ext uri="{FF2B5EF4-FFF2-40B4-BE49-F238E27FC236}">
                <a16:creationId xmlns:a16="http://schemas.microsoft.com/office/drawing/2014/main" id="{FA8AF097-9DB7-16B9-A332-4F00DE9C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" t="5325" r="1024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D0E5A-F25C-D3B1-913E-463E51FB1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US Used Cars Analysis from September 2020</a:t>
            </a:r>
            <a:endParaRPr lang="en-US" sz="4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4824E6-AAE1-1698-A329-835E36EA9A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0" y="4872922"/>
            <a:ext cx="4023359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Authors: Brian Bao, Karen Alvarez, Natalie Sanchez, Shadman </a:t>
            </a:r>
            <a:r>
              <a:rPr kumimoji="0" lang="en-US" altLang="ko-KR" sz="1400" b="0" i="0" u="none" strike="noStrike" cap="none" normalizeH="0" baseline="0" err="1">
                <a:ln>
                  <a:noFill/>
                </a:ln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Sayef</a:t>
            </a:r>
            <a:endParaRPr kumimoji="0" lang="en-US" altLang="ko-KR" sz="1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Department of Information Systems, California State University</a:t>
            </a:r>
            <a:endParaRPr kumimoji="0" lang="en-US" altLang="ko-KR" sz="1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CIS 45601-01 Introduction to Big Data</a:t>
            </a:r>
            <a:endParaRPr kumimoji="0" lang="en-US" altLang="ko-KR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80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093B9-2D79-3278-ACC0-E650E5C52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6F417C-CCC6-70C4-7442-E7AEBB503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71D70-D424-02BD-EE9A-96642C02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DB91CC-D169-DBC2-E128-BF8EE737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C089-2BC3-5D2F-5758-4669865D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Data Cleaning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3DE37-01EA-643E-DC0B-8E270DC65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2E83-E556-8BF4-8A2D-5C204484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602043" cy="3927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Beeline Client was used to generate "master" table with all 66 columns using CREATE EXTERNAL TABLE command.</a:t>
            </a:r>
          </a:p>
          <a:p>
            <a:r>
              <a:rPr lang="en-US" sz="2200"/>
              <a:t>Beeline Client was used to generate "simple" table, retaining columns necessary for analysis with redundant/unnecessary columns removed.</a:t>
            </a:r>
          </a:p>
          <a:p>
            <a:r>
              <a:rPr lang="en-US" sz="2200"/>
              <a:t>Queries were run to generate data required for analysis and visualization.</a:t>
            </a:r>
          </a:p>
          <a:p>
            <a:r>
              <a:rPr lang="en-US" sz="2200"/>
              <a:t>"Simple" table was written to HDFS with INSERT OVERWRITE DIRECTORY.</a:t>
            </a:r>
          </a:p>
          <a:p>
            <a:r>
              <a:rPr lang="en-US" sz="2200"/>
              <a:t>Partitions were merged with </a:t>
            </a:r>
            <a:r>
              <a:rPr lang="en-US" sz="2200" err="1"/>
              <a:t>hdfs</a:t>
            </a:r>
            <a:r>
              <a:rPr lang="en-US" sz="2200"/>
              <a:t> </a:t>
            </a:r>
            <a:r>
              <a:rPr lang="en-US" sz="2200" err="1"/>
              <a:t>dfs</a:t>
            </a:r>
            <a:r>
              <a:rPr lang="en-US" sz="2200"/>
              <a:t> –</a:t>
            </a:r>
            <a:r>
              <a:rPr lang="en-US" sz="2200" err="1"/>
              <a:t>getmerge</a:t>
            </a:r>
            <a:r>
              <a:rPr lang="en-US" sz="2200"/>
              <a:t> into one .csv file.</a:t>
            </a:r>
          </a:p>
          <a:p>
            <a:r>
              <a:rPr lang="en-US" sz="2200"/>
              <a:t>New "used_cars_simple.csv" file can be downloaded to local machine with scp.</a:t>
            </a:r>
          </a:p>
          <a:p>
            <a:pPr marL="457200" lvl="1" indent="0">
              <a:buNone/>
            </a:pPr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077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B0F68-D729-1DC6-DFB3-5E57CCB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Analysis &amp; Visualization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graph of used car listing&#10;">
            <a:extLst>
              <a:ext uri="{FF2B5EF4-FFF2-40B4-BE49-F238E27FC236}">
                <a16:creationId xmlns:a16="http://schemas.microsoft.com/office/drawing/2014/main" id="{85AB9470-7433-6962-E8A3-54F716F86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535" y="2261365"/>
            <a:ext cx="5117206" cy="3331051"/>
          </a:xfrm>
        </p:spPr>
      </p:pic>
      <p:pic>
        <p:nvPicPr>
          <p:cNvPr id="7" name="Picture 6" descr="A graph of a number of cars&#10;">
            <a:extLst>
              <a:ext uri="{FF2B5EF4-FFF2-40B4-BE49-F238E27FC236}">
                <a16:creationId xmlns:a16="http://schemas.microsoft.com/office/drawing/2014/main" id="{CDDC046C-6AC7-3D31-7336-90D7D757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05" y="2265948"/>
            <a:ext cx="5143499" cy="3098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8AE09-742B-2D3E-91F8-797226990EE9}"/>
              </a:ext>
            </a:extLst>
          </p:cNvPr>
          <p:cNvSpPr txBox="1"/>
          <p:nvPr/>
        </p:nvSpPr>
        <p:spPr>
          <a:xfrm>
            <a:off x="6196262" y="5594684"/>
            <a:ext cx="515352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This bar chart shows which car body types have the highest average prices. It helps identify which types are more valuable in the used market.</a:t>
            </a:r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6944C-3A29-8719-0B16-DC3A705CB55C}"/>
              </a:ext>
            </a:extLst>
          </p:cNvPr>
          <p:cNvSpPr txBox="1"/>
          <p:nvPr/>
        </p:nvSpPr>
        <p:spPr>
          <a:xfrm>
            <a:off x="631658" y="5594685"/>
            <a:ext cx="509336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This line chart illustrates how many used cars were listed each year. There's a dramatic spike around 2020, likely due to the pandemic’s impact on new car supply and demand for used vehicles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9212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63875-381C-FC99-92BF-95D68FC00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5498B3-7BAA-71A9-6314-E6B43FB8C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A5034F-ACFE-9CBC-18C7-272033F6F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990F6-A40B-E97B-41D5-58D400C3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Analysis &amp; Visualization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0C75B-89CC-B833-4405-C5748A00A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Most Common Chart">
            <a:extLst>
              <a:ext uri="{FF2B5EF4-FFF2-40B4-BE49-F238E27FC236}">
                <a16:creationId xmlns:a16="http://schemas.microsoft.com/office/drawing/2014/main" id="{ED339807-3874-F5DB-4C62-4B79D0CF2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46" y="2490328"/>
            <a:ext cx="5027697" cy="3021932"/>
          </a:xfrm>
        </p:spPr>
      </p:pic>
      <p:pic>
        <p:nvPicPr>
          <p:cNvPr id="11" name="Picture 10" descr="A graph of a bar chart&#10;">
            <a:extLst>
              <a:ext uri="{FF2B5EF4-FFF2-40B4-BE49-F238E27FC236}">
                <a16:creationId xmlns:a16="http://schemas.microsoft.com/office/drawing/2014/main" id="{97A243B9-B5DE-5FAF-4179-3363E4BDB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6527"/>
            <a:ext cx="5293895" cy="31883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654C7F-EC3B-3C9D-F94B-0D47A67E44B0}"/>
              </a:ext>
            </a:extLst>
          </p:cNvPr>
          <p:cNvSpPr txBox="1"/>
          <p:nvPr/>
        </p:nvSpPr>
        <p:spPr>
          <a:xfrm>
            <a:off x="401053" y="5594684"/>
            <a:ext cx="511943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This pie chart shows the top 6 most popular car exterior colors. Black leads significantly with over 35% of listings, followed by White and Gray. This helps dealerships know which colors are in high demand.</a:t>
            </a:r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22491-7FC5-7A77-19E1-ADC393A17D69}"/>
              </a:ext>
            </a:extLst>
          </p:cNvPr>
          <p:cNvSpPr txBox="1"/>
          <p:nvPr/>
        </p:nvSpPr>
        <p:spPr>
          <a:xfrm>
            <a:off x="6096001" y="5594683"/>
            <a:ext cx="569093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This chart displays the average price of used cars by make. Luxury brands like BMW and Mercedes-Benz top the list, while makes like Honda and Nissan have lower average prices. It reflects both brand value and consumer affordability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2665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590E0-ECE2-B7C9-74CE-28DFFC27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57E2-A170-FDC0-C560-8D416FB9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/>
              <a:t>A significant increase in used car listings occurred around 2020, likely driven by pandemic-related disruptions in new car supply and increased demand for used vehicles.</a:t>
            </a:r>
          </a:p>
          <a:p>
            <a:r>
              <a:rPr lang="en-US" sz="2200"/>
              <a:t> Certain car body types command higher average prices in the used market, indicating their greater value.</a:t>
            </a:r>
            <a:endParaRPr lang="en-US"/>
          </a:p>
          <a:p>
            <a:r>
              <a:rPr lang="en-US" sz="2200"/>
              <a:t>Black is the most popular exterior color for used cars (over 35% of listings), followed by White and Gray, highlighting key consumer preferences.</a:t>
            </a:r>
            <a:endParaRPr lang="en-US"/>
          </a:p>
          <a:p>
            <a:r>
              <a:rPr lang="en-US" sz="2200"/>
              <a:t>Luxury brands like BMW and Mercedes-Benz have the highest average used car prices, while more mainstream brands such as Honda and Nissan exhibit lower average prices.</a:t>
            </a:r>
            <a:endParaRPr lang="en-US"/>
          </a:p>
          <a:p>
            <a:r>
              <a:rPr lang="en-US" sz="2200"/>
              <a:t>The analysis provides a comprehensive view of used car pricing dynamics, vehicle popularity based on body type and color, and the influence of brand on market valuation in the US.</a:t>
            </a:r>
            <a:endParaRPr lang="en-US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7107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2B65C-1FFD-A062-043C-05F7643E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Work Cited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A454-2993-E48A-4549-AC513D22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Dong, W. (2024, June 25). </a:t>
            </a:r>
            <a:r>
              <a:rPr lang="en-US" sz="2200" i="1">
                <a:ea typeface="+mn-lt"/>
                <a:cs typeface="+mn-lt"/>
              </a:rPr>
              <a:t>Strategic transformation trends within automobile supply chains in the Post-Pandemic Era</a:t>
            </a:r>
            <a:r>
              <a:rPr lang="en-US" sz="2200">
                <a:ea typeface="+mn-lt"/>
                <a:cs typeface="+mn-lt"/>
              </a:rPr>
              <a:t>. Strategic Transformation Trends within Automobile Supply Chains in the Post-Pandemic Era. </a:t>
            </a:r>
            <a:r>
              <a:rPr lang="en-US" sz="2200">
                <a:ea typeface="+mn-lt"/>
                <a:cs typeface="+mn-lt"/>
                <a:hlinkClick r:id="rId2"/>
              </a:rPr>
              <a:t>https://dspace.mit.edu/handle/1721.1/156029</a:t>
            </a:r>
            <a:r>
              <a:rPr lang="en-US" sz="2200">
                <a:ea typeface="+mn-lt"/>
                <a:cs typeface="+mn-lt"/>
              </a:rPr>
              <a:t> 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Anable, J., Brown, L., Docherty, I., &amp; Marsden, G. (n.d.). </a:t>
            </a:r>
            <a:r>
              <a:rPr lang="en-US" sz="2200" i="1">
                <a:ea typeface="+mn-lt"/>
                <a:cs typeface="+mn-lt"/>
              </a:rPr>
              <a:t>Less is more: Changing Travel in a post-pandemic society</a:t>
            </a:r>
            <a:r>
              <a:rPr lang="en-US" sz="2200">
                <a:ea typeface="+mn-lt"/>
                <a:cs typeface="+mn-lt"/>
              </a:rPr>
              <a:t>. Less is more: Changing travel in a post-pandemic society. </a:t>
            </a:r>
            <a:r>
              <a:rPr lang="en-US" sz="2200">
                <a:ea typeface="+mn-lt"/>
                <a:cs typeface="+mn-lt"/>
                <a:hlinkClick r:id="rId3"/>
              </a:rPr>
              <a:t>https://www.creds.ac.uk/wp-content/uploads/CREDS-Less-is-more-web.pdf</a:t>
            </a:r>
            <a:r>
              <a:rPr lang="en-US" sz="2200">
                <a:ea typeface="+mn-lt"/>
                <a:cs typeface="+mn-lt"/>
              </a:rPr>
              <a:t> 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Christidis, P., Vega, G., </a:t>
            </a:r>
            <a:r>
              <a:rPr lang="en-US" sz="2200" err="1">
                <a:ea typeface="+mn-lt"/>
                <a:cs typeface="+mn-lt"/>
              </a:rPr>
              <a:t>Ulpiani</a:t>
            </a:r>
            <a:r>
              <a:rPr lang="en-US" sz="2200">
                <a:ea typeface="+mn-lt"/>
                <a:cs typeface="+mn-lt"/>
              </a:rPr>
              <a:t>, P., &amp; Vetter, N. (2023). </a:t>
            </a:r>
            <a:r>
              <a:rPr lang="en-US" sz="2200" i="1">
                <a:ea typeface="+mn-lt"/>
                <a:cs typeface="+mn-lt"/>
              </a:rPr>
              <a:t>Post-pandemic trends in Urban mobility</a:t>
            </a:r>
            <a:r>
              <a:rPr lang="en-US" sz="2200">
                <a:ea typeface="+mn-lt"/>
                <a:cs typeface="+mn-lt"/>
              </a:rPr>
              <a:t>. Post-pandemic trends in urban mobility. </a:t>
            </a:r>
            <a:r>
              <a:rPr lang="en-US" sz="2200">
                <a:ea typeface="+mn-lt"/>
                <a:cs typeface="+mn-lt"/>
                <a:hlinkClick r:id="rId4"/>
              </a:rPr>
              <a:t>https://mobispaces.eu/sites/default/files/2023-07/JRC133322_01.pdf</a:t>
            </a:r>
            <a:r>
              <a:rPr lang="en-US" sz="2200">
                <a:ea typeface="+mn-lt"/>
                <a:cs typeface="+mn-lt"/>
              </a:rPr>
              <a:t> 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6730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24176-6666-3EA7-8A68-7AB75E9B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CBCD-F134-5F8A-756C-306EF73A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https://github.com/bbao3-csula/CIS-4560-Used-Cars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BDED2-87D6-EBDC-8443-6BAE3546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Presentation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9C18-A0B9-65BD-F39B-CB2BBE390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Abstract &amp; introduction</a:t>
            </a:r>
          </a:p>
          <a:p>
            <a:r>
              <a:rPr lang="en-US" sz="2200"/>
              <a:t>Related work</a:t>
            </a:r>
          </a:p>
          <a:p>
            <a:r>
              <a:rPr lang="en-US" sz="2200"/>
              <a:t>Specifications</a:t>
            </a:r>
          </a:p>
          <a:p>
            <a:r>
              <a:rPr lang="en-US" sz="2200"/>
              <a:t>Implementation of flowchart</a:t>
            </a:r>
          </a:p>
          <a:p>
            <a:r>
              <a:rPr lang="en-US" sz="2200"/>
              <a:t>Data cleaning</a:t>
            </a:r>
          </a:p>
          <a:p>
            <a:r>
              <a:rPr lang="en-US" sz="2200"/>
              <a:t>Analysis and Visualization</a:t>
            </a:r>
          </a:p>
          <a:p>
            <a:r>
              <a:rPr lang="en-US" sz="22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9639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DD283-6324-33DE-502C-06FBDAF7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12158"/>
            <a:ext cx="10168128" cy="1705093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Dataset Overview: US Used cars dataset</a:t>
            </a:r>
            <a:endParaRPr lang="en-US">
              <a:ea typeface="+mj-lt"/>
              <a:cs typeface="+mj-lt"/>
            </a:endParaRPr>
          </a:p>
          <a:p>
            <a:r>
              <a:rPr lang="en-US" sz="4000">
                <a:ea typeface="+mj-lt"/>
                <a:cs typeface="+mj-lt"/>
              </a:rPr>
              <a:t>3 Million US used cars </a:t>
            </a:r>
            <a:endParaRPr lang="en-US"/>
          </a:p>
          <a:p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52E8-F55C-482C-3A3F-E9E41848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79771"/>
            <a:ext cx="10168128" cy="43650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Total Records: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Contains over 3 million real-world used car listings</a:t>
            </a:r>
            <a:endParaRPr lang="en-US">
              <a:ea typeface="+mn-lt"/>
              <a:cs typeface="+mn-lt"/>
            </a:endParaRPr>
          </a:p>
          <a:p>
            <a:pPr indent="0">
              <a:buNone/>
            </a:pPr>
            <a:r>
              <a:rPr lang="en-US" sz="2000" b="1">
                <a:ea typeface="+mn-lt"/>
                <a:cs typeface="+mn-lt"/>
              </a:rPr>
              <a:t>Key Attributes: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Vehicle Info:</a:t>
            </a:r>
            <a:r>
              <a:rPr lang="en-US" sz="2000">
                <a:ea typeface="+mn-lt"/>
                <a:cs typeface="+mn-lt"/>
              </a:rPr>
              <a:t> VIN, make, model, year, body type, engine type, fuel type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Pricing &amp; Condition:</a:t>
            </a:r>
            <a:r>
              <a:rPr lang="en-US" sz="2000">
                <a:ea typeface="+mn-lt"/>
                <a:cs typeface="+mn-lt"/>
              </a:rPr>
              <a:t> Price, mileage, certification status, accident history, CPO status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Dealer Location:</a:t>
            </a:r>
            <a:r>
              <a:rPr lang="en-US" sz="2000">
                <a:ea typeface="+mn-lt"/>
                <a:cs typeface="+mn-lt"/>
              </a:rPr>
              <a:t> City, dealer ZIP code, geolocation (latitude/longitude)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Performance Metrics:</a:t>
            </a:r>
            <a:r>
              <a:rPr lang="en-US" sz="2000">
                <a:ea typeface="+mn-lt"/>
                <a:cs typeface="+mn-lt"/>
              </a:rPr>
              <a:t> Fuel economy (city/highway/combined), horsepower, fuel tank volume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Other Details:</a:t>
            </a:r>
            <a:r>
              <a:rPr lang="en-US" sz="2000">
                <a:ea typeface="+mn-lt"/>
                <a:cs typeface="+mn-lt"/>
              </a:rPr>
              <a:t> Exterior/interior color, bed size (for trucks), legroom, listing date, days on market</a:t>
            </a:r>
            <a:endParaRPr lang="en-US"/>
          </a:p>
          <a:p>
            <a:pPr indent="0">
              <a:buNone/>
            </a:pPr>
            <a:r>
              <a:rPr lang="en-US" sz="2000" b="1">
                <a:ea typeface="+mn-lt"/>
                <a:cs typeface="+mn-lt"/>
              </a:rPr>
              <a:t>Unique Identifier: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Each car listing has a </a:t>
            </a:r>
            <a:r>
              <a:rPr lang="en-US" sz="2000" b="1">
                <a:ea typeface="+mn-lt"/>
                <a:cs typeface="+mn-lt"/>
              </a:rPr>
              <a:t>VIN</a:t>
            </a:r>
            <a:r>
              <a:rPr lang="en-US" sz="2000">
                <a:ea typeface="+mn-lt"/>
                <a:cs typeface="+mn-lt"/>
              </a:rPr>
              <a:t> (Vehicle Identification Number)</a:t>
            </a:r>
            <a:endParaRPr lang="en-US"/>
          </a:p>
          <a:p>
            <a:pPr indent="0">
              <a:buNone/>
            </a:pPr>
            <a:r>
              <a:rPr lang="en-US" sz="2000" b="1">
                <a:ea typeface="+mn-lt"/>
                <a:cs typeface="+mn-lt"/>
              </a:rPr>
              <a:t>Purpose of Use: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Enables analysis of market trends, regional preferences, brand pricing, and consumer behavior in the used car industry</a:t>
            </a:r>
            <a:endParaRPr lang="en-US"/>
          </a:p>
          <a:p>
            <a:pPr>
              <a:buNone/>
            </a:pPr>
            <a:endParaRPr lang="en-US" sz="2000" b="1"/>
          </a:p>
          <a:p>
            <a:pPr marL="0" indent="0">
              <a:buNone/>
            </a:pP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4282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51A4-136C-308C-D986-0891DA08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63" y="365125"/>
            <a:ext cx="10909737" cy="1903631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Predicting Patterns in the U.S. Used Car Market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C92E-0BB1-08D1-A10C-250B339F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Purpose of the Project: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 explore pricing trends, vehicle popularity, and regional market patterns using real-world used car listings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 apply big data tools for cleaning, processing, and visualizing a large-scale dataset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Why This Dataset?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 reflects real consumer behavior and vehicle characteristics across the U.S.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Rich features like fuel economy, mileage, accident history, and location provide many angles for analysis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Offers an opportunity to build data-driven insights or predictive models (e.g., price estimation)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Tools Used: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Hadoop &amp; Hive</a:t>
            </a:r>
            <a:r>
              <a:rPr lang="en-US">
                <a:ea typeface="+mn-lt"/>
                <a:cs typeface="+mn-lt"/>
              </a:rPr>
              <a:t> for large-scale data processing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Excel &amp; Power BI</a:t>
            </a:r>
            <a:r>
              <a:rPr lang="en-US">
                <a:ea typeface="+mn-lt"/>
                <a:cs typeface="+mn-lt"/>
              </a:rPr>
              <a:t> for interactive visualizations and reporting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Project Goals: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Clean and structure a complex, messy dataset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Uncover which features affect used car prices the most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Analyze geographic trends and brand performance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 visuals that communicate insights clearly to both technical and non-technical audiences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6BE71-7272-8933-DB3B-71AAF0E6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Related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4303-A2F3-397C-7659-34F17938F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en-US" sz="2200"/>
              <a:t>Supply Chain Disruptions (MIT)</a:t>
            </a:r>
          </a:p>
          <a:p>
            <a:pPr lvl="1"/>
            <a:r>
              <a:rPr lang="en-US" sz="1800"/>
              <a:t>Focuses on how automobile OEMs adapted supply chains.</a:t>
            </a:r>
          </a:p>
          <a:p>
            <a:pPr lvl="1"/>
            <a:r>
              <a:rPr lang="en-US" sz="1800"/>
              <a:t>Explains how supply chain issues affected new car production, and thus used car market.</a:t>
            </a:r>
          </a:p>
          <a:p>
            <a:r>
              <a:rPr lang="en-US" sz="2200"/>
              <a:t>Changes in Travel Behavior (CREDS)</a:t>
            </a:r>
          </a:p>
          <a:p>
            <a:pPr lvl="1"/>
            <a:r>
              <a:rPr lang="en-US" sz="1800"/>
              <a:t>Analyzes changes in UK travel patterns due to the pandemic.</a:t>
            </a:r>
          </a:p>
          <a:p>
            <a:pPr lvl="1"/>
            <a:r>
              <a:rPr lang="en-US" sz="1800"/>
              <a:t>Documents reduced overall travel and car traffic.</a:t>
            </a:r>
          </a:p>
          <a:p>
            <a:pPr lvl="1"/>
            <a:r>
              <a:rPr lang="en-US" sz="1800"/>
              <a:t>Notes the decrease in car ownership.</a:t>
            </a:r>
          </a:p>
          <a:p>
            <a:r>
              <a:rPr lang="en-US" sz="2200"/>
              <a:t>European Urban Mobility (JRC)</a:t>
            </a:r>
          </a:p>
          <a:p>
            <a:pPr lvl="1"/>
            <a:r>
              <a:rPr lang="en-US" sz="1800"/>
              <a:t>Examines post-pandemic trends in European urban mobility. </a:t>
            </a:r>
          </a:p>
          <a:p>
            <a:pPr lvl="1"/>
            <a:r>
              <a:rPr lang="en-US" sz="1800"/>
              <a:t>Explains increased car usage and slow recovery of public transport.</a:t>
            </a:r>
          </a:p>
          <a:p>
            <a:pPr lvl="1"/>
            <a:r>
              <a:rPr lang="en-US" sz="1800"/>
              <a:t>Discusses potential for increased car dependency.</a:t>
            </a:r>
          </a:p>
        </p:txBody>
      </p:sp>
    </p:spTree>
    <p:extLst>
      <p:ext uri="{BB962C8B-B14F-4D97-AF65-F5344CB8AC3E}">
        <p14:creationId xmlns:p14="http://schemas.microsoft.com/office/powerpoint/2010/main" val="33808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AC0D6-CEEA-7950-0EE1-CDADD9CD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Specifications (Dataset)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7F3B-6290-E5E6-3991-24F1D28A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35405"/>
            <a:ext cx="10168128" cy="3831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Dataset (from Kaggle): used_cars_data.csv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Size: 9.3 GB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Rows: 3,000,599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Columns: 66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Format: .csv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Field Delimiter: " , 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Data Types: STRING, FLOAT, INT, BOOLEAN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Link: 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https://www.kaggle.com/datasets/ananaymital/us-used-cars-dataset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2000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solidFill>
                <a:srgbClr val="000000"/>
              </a:solidFill>
            </a:endParaRPr>
          </a:p>
          <a:p>
            <a:endParaRPr lang="en-US" sz="2200">
              <a:solidFill>
                <a:srgbClr val="000000"/>
              </a:solidFill>
            </a:endParaRPr>
          </a:p>
          <a:p>
            <a:endParaRPr lang="en-US" sz="2200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2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5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C5807-5EF7-5B09-A8C6-156205AF3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F7FADF-C64B-F26C-5528-BE1DA3B8E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E0836D-CD16-49FE-CE2D-81889D392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2461B9-F1E0-5857-8A8E-892C789AD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3D34A-5433-6767-F42C-75194993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Specifications (Hardware)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30518-A2DC-C4BD-0BDD-6B1ECA675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B7E3-9C3E-005B-D769-100CEA66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06097"/>
            <a:ext cx="10168128" cy="4261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H/W Specifications: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OS: Linux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Architecture: x86_84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Linux CPU: AMD EPYC 7763 (64-Core)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CPUs Visible: 6 virtual cores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CPU Speed: 2.45 GHz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Memory: 31 GB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Storage: 388 GB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Nodes: 5 (2 Master, 3 Worker)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Worker Nodes: bigdaiwn0, bigdaiwn1, and bigdaiwn2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Hadoop Cluster Version: 3.1.2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SSH Connection: 144.24.46.199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solidFill>
                <a:srgbClr val="000000"/>
              </a:solidFill>
            </a:endParaRPr>
          </a:p>
          <a:p>
            <a:endParaRPr lang="en-US" sz="2200">
              <a:solidFill>
                <a:srgbClr val="000000"/>
              </a:solidFill>
            </a:endParaRPr>
          </a:p>
          <a:p>
            <a:endParaRPr lang="en-US" sz="2200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2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1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BA554-61BC-CF26-A445-C6FB7781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Used Car Data Analysis  Flowchart 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F1BBAB13-593B-0D0B-0BD4-A16C5519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608" y="2014718"/>
            <a:ext cx="7996718" cy="4709467"/>
          </a:xfrm>
        </p:spPr>
      </p:pic>
    </p:spTree>
    <p:extLst>
      <p:ext uri="{BB962C8B-B14F-4D97-AF65-F5344CB8AC3E}">
        <p14:creationId xmlns:p14="http://schemas.microsoft.com/office/powerpoint/2010/main" val="10390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A7CC8-B40E-CAF3-04B5-0F7DCACF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Data Cleaning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555C-A40A-A517-7E7E-ADEBDF31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750210" cy="3927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Dataset was downloaded as compressed .zip from Kaggle to local machine and uploaded to </a:t>
            </a:r>
            <a:r>
              <a:rPr lang="en-US" sz="2200" err="1"/>
              <a:t>BigDAI</a:t>
            </a:r>
            <a:r>
              <a:rPr lang="en-US" sz="2200"/>
              <a:t> Linux File Systems with </a:t>
            </a:r>
            <a:r>
              <a:rPr lang="en-US" sz="2200" err="1"/>
              <a:t>scp</a:t>
            </a:r>
            <a:r>
              <a:rPr lang="en-US" sz="2200"/>
              <a:t> command.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Command: </a:t>
            </a:r>
            <a:r>
              <a:rPr lang="en-US" sz="2000" err="1"/>
              <a:t>scp</a:t>
            </a:r>
            <a:r>
              <a:rPr lang="en-US" sz="2000"/>
              <a:t> used_car_data.zip [</a:t>
            </a:r>
            <a:r>
              <a:rPr lang="en-US" sz="2000" err="1"/>
              <a:t>your_user</a:t>
            </a:r>
            <a:r>
              <a:rPr lang="en-US" sz="2000"/>
              <a:t>]@144.24.46.199:~</a:t>
            </a:r>
          </a:p>
          <a:p>
            <a:r>
              <a:rPr lang="en-US" sz="2200" err="1"/>
              <a:t>UsedCars</a:t>
            </a:r>
            <a:r>
              <a:rPr lang="en-US" sz="2200"/>
              <a:t> directory was created in HDFS to house dataset file.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Command: </a:t>
            </a:r>
            <a:r>
              <a:rPr lang="en-US" sz="2000" err="1"/>
              <a:t>hdfs</a:t>
            </a:r>
            <a:r>
              <a:rPr lang="en-US" sz="2000"/>
              <a:t> </a:t>
            </a:r>
            <a:r>
              <a:rPr lang="en-US" sz="2000" err="1"/>
              <a:t>dfs</a:t>
            </a:r>
            <a:r>
              <a:rPr lang="en-US" sz="2000"/>
              <a:t> –</a:t>
            </a:r>
            <a:r>
              <a:rPr lang="en-US" sz="2000" err="1"/>
              <a:t>mkdir</a:t>
            </a:r>
            <a:r>
              <a:rPr lang="en-US" sz="2000"/>
              <a:t> </a:t>
            </a:r>
            <a:r>
              <a:rPr lang="en-US" sz="2000" err="1"/>
              <a:t>UsedCars</a:t>
            </a:r>
          </a:p>
          <a:p>
            <a:r>
              <a:rPr lang="en-US" sz="2200"/>
              <a:t>Dataset was unzipped and then put into Hadoop Distributed File System (HDFS) with unzip and put commands respectively.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Unzip Command: unzip used_car_data.zip -&gt; (Produces used_cars_data.csv in Linux File System)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Put Command: </a:t>
            </a:r>
            <a:r>
              <a:rPr lang="en-US" sz="2000" err="1"/>
              <a:t>hdfs</a:t>
            </a:r>
            <a:r>
              <a:rPr lang="en-US" sz="2000"/>
              <a:t> </a:t>
            </a:r>
            <a:r>
              <a:rPr lang="en-US" sz="2000" err="1"/>
              <a:t>dfs</a:t>
            </a:r>
            <a:r>
              <a:rPr lang="en-US" sz="2000"/>
              <a:t> –put used_cars_data.csv </a:t>
            </a:r>
            <a:r>
              <a:rPr lang="en-US" sz="2000" err="1"/>
              <a:t>UsedCars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7887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US Used Cars Analysis from September 2020</vt:lpstr>
      <vt:lpstr>Presentation Overview</vt:lpstr>
      <vt:lpstr>Dataset Overview: US Used cars dataset 3 Million US used cars  </vt:lpstr>
      <vt:lpstr>Predicting Patterns in the U.S. Used Car Market </vt:lpstr>
      <vt:lpstr>Related Work</vt:lpstr>
      <vt:lpstr>Specifications (Dataset)</vt:lpstr>
      <vt:lpstr>Specifications (Hardware)</vt:lpstr>
      <vt:lpstr>Used Car Data Analysis  Flowchart </vt:lpstr>
      <vt:lpstr>Data Cleaning</vt:lpstr>
      <vt:lpstr>Data Cleaning</vt:lpstr>
      <vt:lpstr>Analysis &amp; Visualization</vt:lpstr>
      <vt:lpstr>Analysis &amp; Visualization</vt:lpstr>
      <vt:lpstr>Conclusion</vt:lpstr>
      <vt:lpstr>Work Cited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Karen Alvarez</dc:creator>
  <cp:revision>5</cp:revision>
  <dcterms:created xsi:type="dcterms:W3CDTF">2025-05-04T04:03:49Z</dcterms:created>
  <dcterms:modified xsi:type="dcterms:W3CDTF">2025-05-06T00:06:43Z</dcterms:modified>
</cp:coreProperties>
</file>