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0ABD5A-0135-4334-BF13-1D477AB248E7}">
  <a:tblStyle styleId="{5E0ABD5A-0135-4334-BF13-1D477AB24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martasset.com/investing/what-is-an-investment-portfolio" TargetMode="External"/><Relationship Id="rId3" Type="http://schemas.openxmlformats.org/officeDocument/2006/relationships/hyperlink" Target="https://corporatefinanceinstitute.com/resources/knowledge/trading-investing/expected-return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martasset.com/investing/what-is-an-investment-portfolio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a60b4c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5a60b4c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a60b4c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5a60b4c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a60b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5a60b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5a60b4ce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5a60b4c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5a60b4c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5a60b4c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7a6f068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7a6f068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7a6f068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7a6f068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77fef18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77fef18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595D"/>
              </a:buClr>
              <a:buSzPts val="1350"/>
              <a:buFont typeface="Roboto"/>
              <a:buChar char="●"/>
            </a:pPr>
            <a:r>
              <a:rPr b="1" i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SMB</a:t>
            </a:r>
            <a:r>
              <a:rPr b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(Small Minus Big)</a:t>
            </a:r>
            <a:r>
              <a:rPr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= Historic excess returns of small-cap companies over large-cap companies</a:t>
            </a:r>
            <a:endParaRPr sz="1350">
              <a:solidFill>
                <a:srgbClr val="57595D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595D"/>
              </a:buClr>
              <a:buSzPts val="1350"/>
              <a:buFont typeface="Roboto"/>
              <a:buChar char="●"/>
            </a:pPr>
            <a:r>
              <a:rPr b="1" i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HML</a:t>
            </a:r>
            <a:r>
              <a:rPr b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(High Minus Low)</a:t>
            </a:r>
            <a:r>
              <a:rPr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= Historic excess returns of value stocks (high book-to-price ratio) over growth stocks (low book-to-price ratio)</a:t>
            </a:r>
            <a:endParaRPr sz="1350">
              <a:solidFill>
                <a:srgbClr val="57595D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SMB: it helps to weight the model in favor of small-cap companies, as the Fama-French Three Factor model predicts that investment portfolios with smaller companies will have higher rates of return than portfolios with larger companies.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HML:It helps to weight the model in favor of value stocks, as the Fama-French Three Factor model predicts that </a:t>
            </a:r>
            <a:r>
              <a:rPr lang="en" sz="1200">
                <a:solidFill>
                  <a:srgbClr val="20A7E2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investment portfolios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with value stocks will have higher rates of return than portfolios with growth stocks.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One of the capital asset pricing models.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the relationship between the </a:t>
            </a:r>
            <a:r>
              <a:rPr lang="en" sz="1350">
                <a:solidFill>
                  <a:srgbClr val="FA621C"/>
                </a:solidFill>
                <a:highlight>
                  <a:srgbClr val="F8F9FA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expected return</a:t>
            </a:r>
            <a:r>
              <a:rPr lang="en" sz="1350">
                <a:solidFill>
                  <a:srgbClr val="57595D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and risk of investing in a security.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77fef18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77fef18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SMB: it helps to weight the model in favor of small-cap companies, as the Fama-French Three Factor model predicts that investment portfolios with smaller companies will have higher rates of return than portfolios with larger companies.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HML:It helps to weight the model in favor of value stocks, as the Fama-French Three Factor model predicts that </a:t>
            </a:r>
            <a:r>
              <a:rPr lang="en" sz="1200">
                <a:solidFill>
                  <a:srgbClr val="20A7E2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investment portfolios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with value stocks will have higher rates of return than portfolios with growth stocks.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5a60b4ce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5a60b4ce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cf69c0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cf69c0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5a60b4ce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5a60b4ce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5a60b4ce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5a60b4ce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5a60b4ce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5a60b4ce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5a60b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5a60b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67d13727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67d13727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5a73982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5a73982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a9fe41b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a9fe41b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5a60b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5a60b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a60b4c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a60b4c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a6f068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a6f068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consumers have more positive reviews than employees. Menton skewness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7a6f068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7a6f068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label has compound values y is percentages so scewness to right means there is more positive values in. So the employees have more bas reviews than consumers thats what we are getting out of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a60b4ce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a60b4c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76750" y="819600"/>
            <a:ext cx="472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&amp; Sales Correlation using Sentiment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4350" y="2839900"/>
            <a:ext cx="5132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Analyzing online reviews for stock prices and sales correlation for automobile companies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60575" y="3899850"/>
            <a:ext cx="76881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80">
                <a:latin typeface="Maven Pro"/>
                <a:ea typeface="Maven Pro"/>
                <a:cs typeface="Maven Pro"/>
                <a:sym typeface="Maven Pro"/>
              </a:rPr>
              <a:t>By</a:t>
            </a:r>
            <a:endParaRPr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80">
                <a:latin typeface="Maven Pro"/>
                <a:ea typeface="Maven Pro"/>
                <a:cs typeface="Maven Pro"/>
                <a:sym typeface="Maven Pro"/>
              </a:rPr>
              <a:t>Baris Baturay</a:t>
            </a:r>
            <a:endParaRPr b="1"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80">
                <a:latin typeface="Maven Pro"/>
                <a:ea typeface="Maven Pro"/>
                <a:cs typeface="Maven Pro"/>
                <a:sym typeface="Maven Pro"/>
              </a:rPr>
              <a:t>Grant </a:t>
            </a:r>
            <a:r>
              <a:rPr b="1" lang="en" sz="1480">
                <a:latin typeface="Maven Pro"/>
                <a:ea typeface="Maven Pro"/>
                <a:cs typeface="Maven Pro"/>
                <a:sym typeface="Maven Pro"/>
              </a:rPr>
              <a:t>Preuninger </a:t>
            </a:r>
            <a:endParaRPr b="1"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80">
                <a:latin typeface="Maven Pro"/>
                <a:ea typeface="Maven Pro"/>
                <a:cs typeface="Maven Pro"/>
                <a:sym typeface="Maven Pro"/>
              </a:rPr>
              <a:t>Sejal Panchal</a:t>
            </a:r>
            <a:endParaRPr b="1"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80">
                <a:latin typeface="Maven Pro"/>
                <a:ea typeface="Maven Pro"/>
                <a:cs typeface="Maven Pro"/>
                <a:sym typeface="Maven Pro"/>
              </a:rPr>
              <a:t>Yuzhen Wu</a:t>
            </a:r>
            <a:endParaRPr b="1"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8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8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219275" y="6366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</a:t>
            </a:r>
            <a:r>
              <a:rPr lang="en"/>
              <a:t>REVIEW 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8400"/>
            <a:ext cx="4680199" cy="32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75" y="1788400"/>
            <a:ext cx="4416525" cy="32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368750" y="1299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Ford Reviews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5407013" y="1299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Toyota Reviews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1219275" y="6366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graphicFrame>
        <p:nvGraphicFramePr>
          <p:cNvPr id="368" name="Google Shape;368;p23"/>
          <p:cNvGraphicFramePr/>
          <p:nvPr/>
        </p:nvGraphicFramePr>
        <p:xfrm>
          <a:off x="335575" y="18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{5E0ABD5A-0135-4334-BF13-1D477AB248E7}</a:tableStyleId>
              </a:tblPr>
              <a:tblGrid>
                <a:gridCol w="2009500"/>
                <a:gridCol w="20095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Closing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0.875045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0.492534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Mkt-RF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0.142146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AvgCompound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0.112315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AvgRate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     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0.085146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PercPos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   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0.082260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SMB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0.024982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HML  </a:t>
                      </a: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0.021634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23"/>
          <p:cNvSpPr txBox="1"/>
          <p:nvPr/>
        </p:nvSpPr>
        <p:spPr>
          <a:xfrm>
            <a:off x="1032050" y="1382950"/>
            <a:ext cx="29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Toyota </a:t>
            </a: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Closing Price Correlation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70" name="Google Shape;370;p23"/>
          <p:cNvGraphicFramePr/>
          <p:nvPr/>
        </p:nvGraphicFramePr>
        <p:xfrm>
          <a:off x="4867825" y="1960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{5E0ABD5A-0135-4334-BF13-1D477AB248E7}</a:tableStyleId>
              </a:tblPr>
              <a:tblGrid>
                <a:gridCol w="2009500"/>
                <a:gridCol w="2009500"/>
              </a:tblGrid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0.544501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AvgRate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0.031512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AvgCompund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0.028344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PercPos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0.027710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23"/>
          <p:cNvSpPr txBox="1"/>
          <p:nvPr/>
        </p:nvSpPr>
        <p:spPr>
          <a:xfrm>
            <a:off x="5818575" y="1510900"/>
            <a:ext cx="2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Toyota </a:t>
            </a: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Sales Correlation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1219275" y="6366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graphicFrame>
        <p:nvGraphicFramePr>
          <p:cNvPr id="377" name="Google Shape;377;p24"/>
          <p:cNvGraphicFramePr/>
          <p:nvPr/>
        </p:nvGraphicFramePr>
        <p:xfrm>
          <a:off x="335575" y="18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{5E0ABD5A-0135-4334-BF13-1D477AB248E7}</a:tableStyleId>
              </a:tblPr>
              <a:tblGrid>
                <a:gridCol w="2009500"/>
                <a:gridCol w="20095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Closing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0.836425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AvgRate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0.421957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        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0.201176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Mkt-RF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0.174225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HML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0.105982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AvgCompound   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0.105955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SMB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0.027321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PercPos        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0.021025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24"/>
          <p:cNvSpPr txBox="1"/>
          <p:nvPr/>
        </p:nvSpPr>
        <p:spPr>
          <a:xfrm>
            <a:off x="1032050" y="1382950"/>
            <a:ext cx="31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Ford Closing Price Correlation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79" name="Google Shape;379;p24"/>
          <p:cNvGraphicFramePr/>
          <p:nvPr/>
        </p:nvGraphicFramePr>
        <p:xfrm>
          <a:off x="4782100" y="1968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{5E0ABD5A-0135-4334-BF13-1D477AB248E7}</a:tableStyleId>
              </a:tblPr>
              <a:tblGrid>
                <a:gridCol w="2009500"/>
                <a:gridCol w="2009500"/>
              </a:tblGrid>
              <a:tr h="4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0.544501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AvgRate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0.031512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AvgCompound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0.028344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PercPos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0.027710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24"/>
          <p:cNvSpPr txBox="1"/>
          <p:nvPr/>
        </p:nvSpPr>
        <p:spPr>
          <a:xfrm>
            <a:off x="5818575" y="1510900"/>
            <a:ext cx="2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aven Pro"/>
                <a:ea typeface="Maven Pro"/>
                <a:cs typeface="Maven Pro"/>
                <a:sym typeface="Maven Pro"/>
              </a:rPr>
              <a:t>Ford Sales Correlation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/>
        </p:nvSpPr>
        <p:spPr>
          <a:xfrm>
            <a:off x="1084500" y="1127375"/>
            <a:ext cx="5908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Ford Average Positive Review Ratio - Average Compound vs Closing Stock Price</a:t>
            </a:r>
            <a:endParaRPr b="1" sz="1800"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0" t="5882"/>
          <a:stretch/>
        </p:blipFill>
        <p:spPr>
          <a:xfrm>
            <a:off x="1163800" y="1438275"/>
            <a:ext cx="7199026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>
            <p:ph type="title"/>
          </p:nvPr>
        </p:nvSpPr>
        <p:spPr>
          <a:xfrm>
            <a:off x="1248050" y="64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293075" y="63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/>
          </a:blip>
          <a:srcRect b="1211" l="0" r="0" t="5582"/>
          <a:stretch/>
        </p:blipFill>
        <p:spPr>
          <a:xfrm>
            <a:off x="1336400" y="1480325"/>
            <a:ext cx="6772400" cy="3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/>
        </p:nvSpPr>
        <p:spPr>
          <a:xfrm>
            <a:off x="1357575" y="1111025"/>
            <a:ext cx="6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Toyota Average Positive Review Ratio - Average Compound vs Closing Stock Price</a:t>
            </a:r>
            <a:endParaRPr b="1"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/>
        </p:nvSpPr>
        <p:spPr>
          <a:xfrm>
            <a:off x="1564475" y="728575"/>
            <a:ext cx="590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Ford Average Compound Positive Review Ratio - vs Sales</a:t>
            </a:r>
            <a:endParaRPr b="1" sz="1900"/>
          </a:p>
        </p:txBody>
      </p:sp>
      <p:pic>
        <p:nvPicPr>
          <p:cNvPr id="400" name="Google Shape;4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25" y="1205950"/>
            <a:ext cx="6154250" cy="36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 txBox="1"/>
          <p:nvPr/>
        </p:nvSpPr>
        <p:spPr>
          <a:xfrm>
            <a:off x="1357600" y="777075"/>
            <a:ext cx="59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7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Toyota Average Compound Positive Review Ratio - vs Sales</a:t>
            </a:r>
            <a:endParaRPr b="1" sz="2000"/>
          </a:p>
        </p:txBody>
      </p:sp>
      <p:pic>
        <p:nvPicPr>
          <p:cNvPr id="407" name="Google Shape;4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50"/>
            <a:ext cx="7030500" cy="3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FAMA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TOYOTA</a:t>
            </a:r>
            <a:endParaRPr/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50" y="1371113"/>
            <a:ext cx="5343425" cy="37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900" y="1369925"/>
            <a:ext cx="5268195" cy="3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FAMA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FORD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STOCK PRICE &amp; SALES PREDICTION</a:t>
            </a:r>
            <a:endParaRPr sz="2366"/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15350"/>
            <a:ext cx="4522001" cy="21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981" y="2535375"/>
            <a:ext cx="4414444" cy="20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119700" y="2058650"/>
            <a:ext cx="890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Toyota Stock Price &amp; Sales Prediction					Ford </a:t>
            </a:r>
            <a:r>
              <a:rPr b="1" i="1" lang="en" sz="13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Stock Price &amp; Sales Prediction</a:t>
            </a:r>
            <a:r>
              <a:rPr b="1" i="1" lang="en" sz="1300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		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 ANALYSIS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848975" y="1649525"/>
            <a:ext cx="70305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latin typeface="Maven Pro"/>
                <a:ea typeface="Maven Pro"/>
                <a:cs typeface="Maven Pro"/>
                <a:sym typeface="Maven Pro"/>
              </a:rPr>
              <a:t>BUSINESS </a:t>
            </a:r>
            <a:r>
              <a:rPr b="1" lang="en" sz="1305"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Can we predict stock market prices using public sentiments for Ford and Toyota?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How efficient is the sales and sentiments correlation model </a:t>
            </a: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for Ford and Toyota?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8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b="1" lang="en" sz="1305">
                <a:latin typeface="Maven Pro"/>
                <a:ea typeface="Maven Pro"/>
                <a:cs typeface="Maven Pro"/>
                <a:sym typeface="Maven Pro"/>
              </a:rPr>
              <a:t>MODEL OBJECTIVE</a:t>
            </a:r>
            <a:endParaRPr b="1"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Ascertain correlation between sales, stock prices and sentiments using descriptive analytics.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Reliable data source - social media or online websites.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Perform predictive analytics, using data mining techniques and tools, 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Font typeface="Maven Pro"/>
              <a:buChar char="●"/>
            </a:pPr>
            <a:r>
              <a:rPr lang="en" sz="1305">
                <a:latin typeface="Maven Pro"/>
                <a:ea typeface="Maven Pro"/>
                <a:cs typeface="Maven Pro"/>
                <a:sym typeface="Maven Pro"/>
              </a:rPr>
              <a:t>Predict high correlation variables using linear regression, and decision tree regressor depending on the models performance.</a:t>
            </a:r>
            <a:endParaRPr sz="1305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1293075" y="695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STOCK PRICE &amp; SALES PREDICTION - TOYOTA</a:t>
            </a:r>
            <a:endParaRPr sz="23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						</a:t>
            </a:r>
            <a:endParaRPr sz="2366"/>
          </a:p>
        </p:txBody>
      </p:sp>
      <p:pic>
        <p:nvPicPr>
          <p:cNvPr id="433" name="Google Shape;4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0" y="2118387"/>
            <a:ext cx="4675499" cy="230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825" y="2085050"/>
            <a:ext cx="4344925" cy="23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4800"/>
            <a:ext cx="4486031" cy="22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025" y="1954800"/>
            <a:ext cx="4572000" cy="22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3"/>
          <p:cNvSpPr txBox="1"/>
          <p:nvPr>
            <p:ph type="title"/>
          </p:nvPr>
        </p:nvSpPr>
        <p:spPr>
          <a:xfrm>
            <a:off x="1293075" y="695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STOCK PRICE &amp; SALES PREDICTION - FORD</a:t>
            </a:r>
            <a:endParaRPr sz="23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						</a:t>
            </a:r>
            <a:endParaRPr sz="2366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447" name="Google Shape;447;p34"/>
          <p:cNvSpPr txBox="1"/>
          <p:nvPr>
            <p:ph idx="1" type="body"/>
          </p:nvPr>
        </p:nvSpPr>
        <p:spPr>
          <a:xfrm>
            <a:off x="2786188" y="1425175"/>
            <a:ext cx="2564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Toyota Random Forest - Feature Importance</a:t>
            </a:r>
            <a:endParaRPr b="1"/>
          </a:p>
        </p:txBody>
      </p:sp>
      <p:pic>
        <p:nvPicPr>
          <p:cNvPr id="448" name="Google Shape;4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25" y="2066950"/>
            <a:ext cx="22955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DIRECTION</a:t>
            </a:r>
            <a:endParaRPr/>
          </a:p>
        </p:txBody>
      </p:sp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734150" y="1651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07"/>
              <a:t>Anticipated Results</a:t>
            </a:r>
            <a:r>
              <a:rPr lang="en" sz="1207"/>
              <a:t>:</a:t>
            </a:r>
            <a:endParaRPr sz="1207"/>
          </a:p>
          <a:p>
            <a:pPr indent="-305276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High correlation between sentiments &amp; sales units, and sentiments &amp; stock price</a:t>
            </a:r>
            <a:endParaRPr sz="1207"/>
          </a:p>
          <a:p>
            <a:pPr indent="-30527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Website reviews are more reliable data source than Twitter</a:t>
            </a:r>
            <a:endParaRPr sz="1207"/>
          </a:p>
          <a:p>
            <a:pPr indent="-30527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High accuracy in our sales model.</a:t>
            </a:r>
            <a:endParaRPr sz="12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7"/>
              <a:t>Actual Results</a:t>
            </a:r>
            <a:r>
              <a:rPr lang="en" sz="1207"/>
              <a:t>: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Causative relation between sentiments - stock prices and sentiments - sales unit.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Website reviews were more reliable than Twitter data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Decent increase in sales and stock prices of Toyota and Ford if positive reviews increases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Employees confidence in company affects company’s financial portfolio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Companies can improve their product features and CX using people’s sentiments.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" sz="1207"/>
              <a:t>Investors can determine when market is driven by people emotions and invest smartly in stocks.</a:t>
            </a:r>
            <a:endParaRPr sz="120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640"/>
              <a:t>Thank You!</a:t>
            </a:r>
            <a:endParaRPr i="1" sz="26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5"/>
          <p:cNvCxnSpPr/>
          <p:nvPr/>
        </p:nvCxnSpPr>
        <p:spPr>
          <a:xfrm>
            <a:off x="803125" y="2772475"/>
            <a:ext cx="1037400" cy="98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5"/>
          <p:cNvCxnSpPr/>
          <p:nvPr/>
        </p:nvCxnSpPr>
        <p:spPr>
          <a:xfrm flipH="1" rot="10800000">
            <a:off x="883375" y="2103925"/>
            <a:ext cx="876900" cy="86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5"/>
          <p:cNvSpPr/>
          <p:nvPr/>
        </p:nvSpPr>
        <p:spPr>
          <a:xfrm rot="-5400000">
            <a:off x="-238925" y="2518825"/>
            <a:ext cx="1647000" cy="9024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Problem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1709250" y="1870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Crawling reviews for employees and consumers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1709250" y="3461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 financial data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4103038" y="11868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Pre-Process data for Sentiment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4103050" y="2032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4187100" y="45876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Conduct descriptive analytics using Tableau &amp; Python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6999475" y="18805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Pre-process data for ML regression models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15"/>
          <p:cNvCxnSpPr>
            <a:stCxn id="293" idx="3"/>
            <a:endCxn id="295" idx="1"/>
          </p:cNvCxnSpPr>
          <p:nvPr/>
        </p:nvCxnSpPr>
        <p:spPr>
          <a:xfrm flipH="1" rot="10800000">
            <a:off x="3729750" y="1449624"/>
            <a:ext cx="373200" cy="6834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>
            <a:stCxn id="297" idx="1"/>
            <a:endCxn id="294" idx="3"/>
          </p:cNvCxnSpPr>
          <p:nvPr/>
        </p:nvCxnSpPr>
        <p:spPr>
          <a:xfrm rot="10800000">
            <a:off x="3729900" y="3724088"/>
            <a:ext cx="457200" cy="1126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5"/>
          <p:cNvCxnSpPr>
            <a:stCxn id="295" idx="2"/>
            <a:endCxn id="296" idx="0"/>
          </p:cNvCxnSpPr>
          <p:nvPr/>
        </p:nvCxnSpPr>
        <p:spPr>
          <a:xfrm flipH="1" rot="-5400000">
            <a:off x="4953238" y="1872238"/>
            <a:ext cx="3207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5"/>
          <p:cNvCxnSpPr>
            <a:stCxn id="296" idx="2"/>
          </p:cNvCxnSpPr>
          <p:nvPr/>
        </p:nvCxnSpPr>
        <p:spPr>
          <a:xfrm rot="5400000">
            <a:off x="4056400" y="3613388"/>
            <a:ext cx="21120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5"/>
          <p:cNvSpPr/>
          <p:nvPr/>
        </p:nvSpPr>
        <p:spPr>
          <a:xfrm>
            <a:off x="6999475" y="37575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Evaluating model performance and results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7024900" y="28183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regression model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15"/>
          <p:cNvCxnSpPr>
            <a:stCxn id="297" idx="3"/>
            <a:endCxn id="298" idx="1"/>
          </p:cNvCxnSpPr>
          <p:nvPr/>
        </p:nvCxnSpPr>
        <p:spPr>
          <a:xfrm flipH="1" rot="10800000">
            <a:off x="6207600" y="2143088"/>
            <a:ext cx="792000" cy="2707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5"/>
          <p:cNvCxnSpPr/>
          <p:nvPr/>
        </p:nvCxnSpPr>
        <p:spPr>
          <a:xfrm flipH="1" rot="-5400000">
            <a:off x="7874788" y="2611825"/>
            <a:ext cx="320700" cy="600"/>
          </a:xfrm>
          <a:prstGeom prst="bentConnector3">
            <a:avLst>
              <a:gd fmla="val -841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5"/>
          <p:cNvCxnSpPr/>
          <p:nvPr/>
        </p:nvCxnSpPr>
        <p:spPr>
          <a:xfrm flipH="1" rot="-5400000">
            <a:off x="7849363" y="3550313"/>
            <a:ext cx="320700" cy="600"/>
          </a:xfrm>
          <a:prstGeom prst="bentConnector3">
            <a:avLst>
              <a:gd fmla="val -2096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5"/>
          <p:cNvSpPr txBox="1"/>
          <p:nvPr>
            <p:ph type="title"/>
          </p:nvPr>
        </p:nvSpPr>
        <p:spPr>
          <a:xfrm>
            <a:off x="1143075" y="5604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727650" y="1750275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Online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consumer and employee reviews for Ford Motor Company and Toyota Motor Corp.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Data Source: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Consumer reviews - Everyauto.com and Influenster.com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Employee reviews - Glassdoor.com and Indeed.com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b="1"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37842 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consumer reviews and </a:t>
            </a:r>
            <a:r>
              <a:rPr b="1"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9757 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employee reviews for Toyota and </a:t>
            </a:r>
            <a:r>
              <a:rPr b="1"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35227 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consumer reviews and </a:t>
            </a:r>
            <a:r>
              <a:rPr b="1"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12418 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employee reviews for Ford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Financial data: stock price, and sales per month.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Stock prices from Yahoo finance API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84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5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Sales Data from carsalesbase.com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312000" y="87243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Tool and Packages </a:t>
            </a:r>
            <a:endParaRPr i="1" sz="1700"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653800" y="154940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Python packages: Selenium, BeautifulSoup and HTTP Request to extract date, text and ratings from each review.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45000+ reviews are crawled for each company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Sentiment Intensity Analyzer from nltk library to 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perform</a:t>
            </a: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 sentiment analysis</a:t>
            </a:r>
            <a:endParaRPr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solidFill>
                  <a:srgbClr val="1A1A1A"/>
                </a:solidFill>
                <a:latin typeface="Maven Pro"/>
                <a:ea typeface="Maven Pro"/>
                <a:cs typeface="Maven Pro"/>
                <a:sym typeface="Maven Pro"/>
              </a:rPr>
              <a:t>Gave positive, negative, neutral and compound score for each review</a:t>
            </a:r>
            <a:endParaRPr>
              <a:solidFill>
                <a:srgbClr val="1A1A1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3" y="3151367"/>
            <a:ext cx="8249775" cy="190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71600"/>
            <a:ext cx="4506825" cy="35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986" y="1362700"/>
            <a:ext cx="4510713" cy="35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1363275" y="796950"/>
            <a:ext cx="75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Total Reviews from 2000-Present</a:t>
            </a:r>
            <a:endParaRPr i="1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1521125"/>
            <a:ext cx="4105099" cy="30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575" y="1542800"/>
            <a:ext cx="3954625" cy="29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1363275" y="873150"/>
            <a:ext cx="75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Toyota Consumer Reviews Vs. Employee Reviews</a:t>
            </a:r>
            <a:endParaRPr i="1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747850"/>
            <a:ext cx="7030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1720"/>
              <a:t>Ford Consumer Reviews Vs Employee Reviews</a:t>
            </a:r>
            <a:endParaRPr b="0" i="1" sz="1720"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490" y="1546750"/>
            <a:ext cx="4200450" cy="30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25" y="1516875"/>
            <a:ext cx="4200450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219275" y="6366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REVIEW </a:t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1684675"/>
            <a:ext cx="4776550" cy="33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025" y="1684675"/>
            <a:ext cx="4473975" cy="33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/>
        </p:nvSpPr>
        <p:spPr>
          <a:xfrm>
            <a:off x="368750" y="1299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Ford Reviews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5407013" y="1299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Toyota Reviews</a:t>
            </a:r>
            <a:endParaRPr b="1" i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