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y\Dropbox\ENSC450\Lab1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my\Dropbox\ENSC450\Lab1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my\Dropbox\ENSC450\Lab1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Non-Pipeline </a:t>
            </a:r>
            <a:r>
              <a:rPr lang="en-US" dirty="0"/>
              <a:t>o</a:t>
            </a:r>
            <a:r>
              <a:rPr lang="en-US" dirty="0" smtClean="0"/>
              <a:t>n </a:t>
            </a:r>
            <a:r>
              <a:rPr lang="en-US" dirty="0"/>
              <a:t>CMOS045 </a:t>
            </a:r>
          </a:p>
        </c:rich>
      </c:tx>
      <c:layout/>
      <c:overlay val="0"/>
      <c:spPr>
        <a:noFill/>
        <a:ln>
          <a:noFill/>
        </a:ln>
        <a:effectLst/>
      </c:spPr>
    </c:title>
    <c:autoTitleDeleted val="0"/>
    <c:plotArea>
      <c:layout/>
      <c:scatterChart>
        <c:scatterStyle val="smoothMarker"/>
        <c:varyColors val="0"/>
        <c:ser>
          <c:idx val="6"/>
          <c:order val="0"/>
          <c:tx>
            <c:strRef>
              <c:f>Sheet1!#REF!</c:f>
              <c:strCache>
                <c:ptCount val="1"/>
                <c:pt idx="0">
                  <c:v>#REF!</c:v>
                </c:pt>
              </c:strCache>
            </c:strRef>
          </c:tx>
          <c:spPr>
            <a:ln w="19050" cap="rnd">
              <a:solidFill>
                <a:schemeClr val="accent1">
                  <a:lumMod val="60000"/>
                </a:schemeClr>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Sheet1!#REF!</c:f>
              <c:numCache>
                <c:formatCode>General</c:formatCode>
                <c:ptCount val="1"/>
                <c:pt idx="0">
                  <c:v>1</c:v>
                </c:pt>
              </c:numCache>
            </c:numRef>
          </c:yVal>
          <c:smooth val="1"/>
        </c:ser>
        <c:ser>
          <c:idx val="7"/>
          <c:order val="1"/>
          <c:tx>
            <c:strRef>
              <c:f>Sheet1!$F$1:$F$2</c:f>
              <c:strCache>
                <c:ptCount val="2"/>
                <c:pt idx="0">
                  <c:v>complexity of design, independent of technology</c:v>
                </c:pt>
                <c:pt idx="1">
                  <c:v>Area (Kg)</c:v>
                </c:pt>
              </c:strCache>
            </c:strRef>
          </c:tx>
          <c:spPr>
            <a:ln w="19050" cap="rnd">
              <a:solidFill>
                <a:schemeClr val="accent2">
                  <a:lumMod val="60000"/>
                </a:schemeClr>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Sheet1!$F$3:$F$17</c:f>
            </c:numRef>
          </c:yVal>
          <c:smooth val="1"/>
        </c:ser>
        <c:ser>
          <c:idx val="8"/>
          <c:order val="2"/>
          <c:tx>
            <c:v>Area vs. Frequency</c:v>
          </c:tx>
          <c:spPr>
            <a:ln w="19050" cap="rnd">
              <a:solidFill>
                <a:schemeClr val="accent3">
                  <a:lumMod val="60000"/>
                </a:schemeClr>
              </a:solidFill>
              <a:round/>
            </a:ln>
            <a:effectLst/>
          </c:spPr>
          <c:marker>
            <c:symbol val="none"/>
          </c:marker>
          <c:xVal>
            <c:numRef>
              <c:f>Sheet1!$B$3:$B$17</c:f>
              <c:numCache>
                <c:formatCode>General</c:formatCode>
                <c:ptCount val="15"/>
                <c:pt idx="0">
                  <c:v>66.666666666666671</c:v>
                </c:pt>
                <c:pt idx="1">
                  <c:v>100</c:v>
                </c:pt>
                <c:pt idx="2">
                  <c:v>125</c:v>
                </c:pt>
                <c:pt idx="3">
                  <c:v>166.66666666666663</c:v>
                </c:pt>
                <c:pt idx="4">
                  <c:v>200</c:v>
                </c:pt>
                <c:pt idx="5">
                  <c:v>222.2222222222222</c:v>
                </c:pt>
                <c:pt idx="6">
                  <c:v>235.29411764705878</c:v>
                </c:pt>
                <c:pt idx="7">
                  <c:v>243.9024390243903</c:v>
                </c:pt>
                <c:pt idx="8">
                  <c:v>248.75621890547271</c:v>
                </c:pt>
                <c:pt idx="9">
                  <c:v>250</c:v>
                </c:pt>
                <c:pt idx="10">
                  <c:v>251.2562814070352</c:v>
                </c:pt>
                <c:pt idx="11">
                  <c:v>256.41025641025635</c:v>
                </c:pt>
                <c:pt idx="12">
                  <c:v>263.15789473684214</c:v>
                </c:pt>
                <c:pt idx="13">
                  <c:v>270.2702702702702</c:v>
                </c:pt>
                <c:pt idx="14">
                  <c:v>270.41644131963221</c:v>
                </c:pt>
              </c:numCache>
            </c:numRef>
          </c:xVal>
          <c:yVal>
            <c:numRef>
              <c:f>Sheet1!$E$3:$E$17</c:f>
              <c:numCache>
                <c:formatCode>General</c:formatCode>
                <c:ptCount val="15"/>
                <c:pt idx="0">
                  <c:v>513.64600799999994</c:v>
                </c:pt>
                <c:pt idx="1">
                  <c:v>513.64600799999994</c:v>
                </c:pt>
                <c:pt idx="2">
                  <c:v>644.25200999999993</c:v>
                </c:pt>
                <c:pt idx="3">
                  <c:v>1184.2320139999999</c:v>
                </c:pt>
                <c:pt idx="4">
                  <c:v>927.24601099999984</c:v>
                </c:pt>
                <c:pt idx="5">
                  <c:v>906.79400900000007</c:v>
                </c:pt>
                <c:pt idx="6">
                  <c:v>941.10801100000003</c:v>
                </c:pt>
                <c:pt idx="7">
                  <c:v>908.65600799999993</c:v>
                </c:pt>
                <c:pt idx="8">
                  <c:v>890.30200699999989</c:v>
                </c:pt>
                <c:pt idx="9">
                  <c:v>886.31200699999988</c:v>
                </c:pt>
                <c:pt idx="10">
                  <c:v>885.24800600000003</c:v>
                </c:pt>
                <c:pt idx="11">
                  <c:v>918.49800800000003</c:v>
                </c:pt>
                <c:pt idx="12">
                  <c:v>921.69000600000004</c:v>
                </c:pt>
                <c:pt idx="13">
                  <c:v>932.06400599999984</c:v>
                </c:pt>
                <c:pt idx="14">
                  <c:v>931.53200599999991</c:v>
                </c:pt>
              </c:numCache>
            </c:numRef>
          </c:yVal>
          <c:smooth val="1"/>
        </c:ser>
        <c:ser>
          <c:idx val="9"/>
          <c:order val="3"/>
          <c:tx>
            <c:strRef>
              <c:f>Sheet1!#REF!</c:f>
              <c:strCache>
                <c:ptCount val="1"/>
                <c:pt idx="0">
                  <c:v>#REF!</c:v>
                </c:pt>
              </c:strCache>
            </c:strRef>
          </c:tx>
          <c:spPr>
            <a:ln w="19050" cap="rnd">
              <a:solidFill>
                <a:schemeClr val="accent3"/>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Sheet1!#REF!</c:f>
              <c:numCache>
                <c:formatCode>General</c:formatCode>
                <c:ptCount val="1"/>
                <c:pt idx="0">
                  <c:v>1</c:v>
                </c:pt>
              </c:numCache>
            </c:numRef>
          </c:yVal>
          <c:smooth val="1"/>
        </c:ser>
        <c:ser>
          <c:idx val="10"/>
          <c:order val="4"/>
          <c:tx>
            <c:strRef>
              <c:f>Sheet1!$F$1:$F$2</c:f>
              <c:strCache>
                <c:ptCount val="2"/>
                <c:pt idx="0">
                  <c:v>complexity of design, independent of technology</c:v>
                </c:pt>
                <c:pt idx="1">
                  <c:v>Area (Kg)</c:v>
                </c:pt>
              </c:strCache>
            </c:strRef>
          </c:tx>
          <c:spPr>
            <a:ln w="19050" cap="rnd">
              <a:solidFill>
                <a:schemeClr val="accent6"/>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Sheet1!$F$3:$F$17</c:f>
            </c:numRef>
          </c:yVal>
          <c:smooth val="1"/>
        </c:ser>
        <c:ser>
          <c:idx val="11"/>
          <c:order val="5"/>
          <c:tx>
            <c:v>Area vs. Frequency</c:v>
          </c:tx>
          <c:spPr>
            <a:ln w="19050" cap="rnd">
              <a:solidFill>
                <a:schemeClr val="accent1"/>
              </a:solidFill>
              <a:round/>
            </a:ln>
            <a:effectLst/>
          </c:spPr>
          <c:marker>
            <c:symbol val="none"/>
          </c:marker>
          <c:xVal>
            <c:numRef>
              <c:f>Sheet1!$B$3:$B$17</c:f>
              <c:numCache>
                <c:formatCode>General</c:formatCode>
                <c:ptCount val="15"/>
                <c:pt idx="0">
                  <c:v>66.666666666666671</c:v>
                </c:pt>
                <c:pt idx="1">
                  <c:v>100</c:v>
                </c:pt>
                <c:pt idx="2">
                  <c:v>125</c:v>
                </c:pt>
                <c:pt idx="3">
                  <c:v>166.66666666666663</c:v>
                </c:pt>
                <c:pt idx="4">
                  <c:v>200</c:v>
                </c:pt>
                <c:pt idx="5">
                  <c:v>222.2222222222222</c:v>
                </c:pt>
                <c:pt idx="6">
                  <c:v>235.29411764705878</c:v>
                </c:pt>
                <c:pt idx="7">
                  <c:v>243.9024390243903</c:v>
                </c:pt>
                <c:pt idx="8">
                  <c:v>248.75621890547271</c:v>
                </c:pt>
                <c:pt idx="9">
                  <c:v>250</c:v>
                </c:pt>
                <c:pt idx="10">
                  <c:v>251.2562814070352</c:v>
                </c:pt>
                <c:pt idx="11">
                  <c:v>256.41025641025635</c:v>
                </c:pt>
                <c:pt idx="12">
                  <c:v>263.15789473684214</c:v>
                </c:pt>
                <c:pt idx="13">
                  <c:v>270.2702702702702</c:v>
                </c:pt>
                <c:pt idx="14">
                  <c:v>270.41644131963221</c:v>
                </c:pt>
              </c:numCache>
            </c:numRef>
          </c:xVal>
          <c:yVal>
            <c:numRef>
              <c:f>Sheet1!$E$3:$E$17</c:f>
              <c:numCache>
                <c:formatCode>General</c:formatCode>
                <c:ptCount val="15"/>
                <c:pt idx="0">
                  <c:v>513.64600799999994</c:v>
                </c:pt>
                <c:pt idx="1">
                  <c:v>513.64600799999994</c:v>
                </c:pt>
                <c:pt idx="2">
                  <c:v>644.25200999999993</c:v>
                </c:pt>
                <c:pt idx="3">
                  <c:v>1184.2320139999999</c:v>
                </c:pt>
                <c:pt idx="4">
                  <c:v>927.24601099999984</c:v>
                </c:pt>
                <c:pt idx="5">
                  <c:v>906.79400900000007</c:v>
                </c:pt>
                <c:pt idx="6">
                  <c:v>941.10801100000003</c:v>
                </c:pt>
                <c:pt idx="7">
                  <c:v>908.65600799999993</c:v>
                </c:pt>
                <c:pt idx="8">
                  <c:v>890.30200699999989</c:v>
                </c:pt>
                <c:pt idx="9">
                  <c:v>886.31200699999988</c:v>
                </c:pt>
                <c:pt idx="10">
                  <c:v>885.24800600000003</c:v>
                </c:pt>
                <c:pt idx="11">
                  <c:v>918.49800800000003</c:v>
                </c:pt>
                <c:pt idx="12">
                  <c:v>921.69000600000004</c:v>
                </c:pt>
                <c:pt idx="13">
                  <c:v>932.06400599999984</c:v>
                </c:pt>
                <c:pt idx="14">
                  <c:v>931.53200599999991</c:v>
                </c:pt>
              </c:numCache>
            </c:numRef>
          </c:yVal>
          <c:smooth val="1"/>
        </c:ser>
        <c:ser>
          <c:idx val="1"/>
          <c:order val="6"/>
          <c:tx>
            <c:strRef>
              <c:f>Sheet1!#REF!</c:f>
              <c:strCache>
                <c:ptCount val="1"/>
                <c:pt idx="0">
                  <c:v>#REF!</c:v>
                </c:pt>
              </c:strCache>
            </c:strRef>
          </c:tx>
          <c:spPr>
            <a:ln w="19050" cap="rnd">
              <a:solidFill>
                <a:schemeClr val="accent2"/>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Sheet1!#REF!</c:f>
              <c:numCache>
                <c:formatCode>General</c:formatCode>
                <c:ptCount val="1"/>
                <c:pt idx="0">
                  <c:v>1</c:v>
                </c:pt>
              </c:numCache>
            </c:numRef>
          </c:yVal>
          <c:smooth val="1"/>
        </c:ser>
        <c:ser>
          <c:idx val="3"/>
          <c:order val="7"/>
          <c:tx>
            <c:strRef>
              <c:f>Sheet1!$F$1:$F$2</c:f>
              <c:strCache>
                <c:ptCount val="2"/>
                <c:pt idx="0">
                  <c:v>complexity of design, independent of technology</c:v>
                </c:pt>
                <c:pt idx="1">
                  <c:v>Area (Kg)</c:v>
                </c:pt>
              </c:strCache>
            </c:strRef>
          </c:tx>
          <c:spPr>
            <a:ln w="19050" cap="rnd">
              <a:solidFill>
                <a:schemeClr val="accent4"/>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Sheet1!$F$3:$F$17</c:f>
            </c:numRef>
          </c:yVal>
          <c:smooth val="1"/>
        </c:ser>
        <c:ser>
          <c:idx val="4"/>
          <c:order val="8"/>
          <c:tx>
            <c:v>Area vs. Frequency</c:v>
          </c:tx>
          <c:spPr>
            <a:ln w="19050" cap="rnd">
              <a:solidFill>
                <a:schemeClr val="accent5"/>
              </a:solidFill>
              <a:round/>
            </a:ln>
            <a:effectLst/>
          </c:spPr>
          <c:marker>
            <c:symbol val="none"/>
          </c:marker>
          <c:xVal>
            <c:numRef>
              <c:f>Sheet1!$B$3:$B$17</c:f>
              <c:numCache>
                <c:formatCode>General</c:formatCode>
                <c:ptCount val="15"/>
                <c:pt idx="0">
                  <c:v>66.666666666666671</c:v>
                </c:pt>
                <c:pt idx="1">
                  <c:v>100</c:v>
                </c:pt>
                <c:pt idx="2">
                  <c:v>125</c:v>
                </c:pt>
                <c:pt idx="3">
                  <c:v>166.66666666666663</c:v>
                </c:pt>
                <c:pt idx="4">
                  <c:v>200</c:v>
                </c:pt>
                <c:pt idx="5">
                  <c:v>222.2222222222222</c:v>
                </c:pt>
                <c:pt idx="6">
                  <c:v>235.29411764705878</c:v>
                </c:pt>
                <c:pt idx="7">
                  <c:v>243.9024390243903</c:v>
                </c:pt>
                <c:pt idx="8">
                  <c:v>248.75621890547271</c:v>
                </c:pt>
                <c:pt idx="9">
                  <c:v>250</c:v>
                </c:pt>
                <c:pt idx="10">
                  <c:v>251.2562814070352</c:v>
                </c:pt>
                <c:pt idx="11">
                  <c:v>256.41025641025635</c:v>
                </c:pt>
                <c:pt idx="12">
                  <c:v>263.15789473684214</c:v>
                </c:pt>
                <c:pt idx="13">
                  <c:v>270.2702702702702</c:v>
                </c:pt>
                <c:pt idx="14">
                  <c:v>270.41644131963221</c:v>
                </c:pt>
              </c:numCache>
            </c:numRef>
          </c:xVal>
          <c:yVal>
            <c:numRef>
              <c:f>Sheet1!$E$3:$E$17</c:f>
              <c:numCache>
                <c:formatCode>General</c:formatCode>
                <c:ptCount val="15"/>
                <c:pt idx="0">
                  <c:v>513.64600799999994</c:v>
                </c:pt>
                <c:pt idx="1">
                  <c:v>513.64600799999994</c:v>
                </c:pt>
                <c:pt idx="2">
                  <c:v>644.25200999999993</c:v>
                </c:pt>
                <c:pt idx="3">
                  <c:v>1184.2320139999999</c:v>
                </c:pt>
                <c:pt idx="4">
                  <c:v>927.24601099999984</c:v>
                </c:pt>
                <c:pt idx="5">
                  <c:v>906.79400900000007</c:v>
                </c:pt>
                <c:pt idx="6">
                  <c:v>941.10801100000003</c:v>
                </c:pt>
                <c:pt idx="7">
                  <c:v>908.65600799999993</c:v>
                </c:pt>
                <c:pt idx="8">
                  <c:v>890.30200699999989</c:v>
                </c:pt>
                <c:pt idx="9">
                  <c:v>886.31200699999988</c:v>
                </c:pt>
                <c:pt idx="10">
                  <c:v>885.24800600000003</c:v>
                </c:pt>
                <c:pt idx="11">
                  <c:v>918.49800800000003</c:v>
                </c:pt>
                <c:pt idx="12">
                  <c:v>921.69000600000004</c:v>
                </c:pt>
                <c:pt idx="13">
                  <c:v>932.06400599999984</c:v>
                </c:pt>
                <c:pt idx="14">
                  <c:v>931.53200599999991</c:v>
                </c:pt>
              </c:numCache>
            </c:numRef>
          </c:yVal>
          <c:smooth val="1"/>
        </c:ser>
        <c:ser>
          <c:idx val="2"/>
          <c:order val="9"/>
          <c:tx>
            <c:strRef>
              <c:f>Sheet1!#REF!</c:f>
              <c:strCache>
                <c:ptCount val="1"/>
                <c:pt idx="0">
                  <c:v>#REF!</c:v>
                </c:pt>
              </c:strCache>
            </c:strRef>
          </c:tx>
          <c:spPr>
            <a:ln w="19050" cap="rnd">
              <a:solidFill>
                <a:schemeClr val="accent3"/>
              </a:solidFill>
              <a:round/>
            </a:ln>
            <a:effectLst/>
          </c:spPr>
          <c:marker>
            <c:symbol val="none"/>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Sheet1!#REF!</c:f>
              <c:numCache>
                <c:formatCode>General</c:formatCode>
                <c:ptCount val="1"/>
                <c:pt idx="0">
                  <c:v>1</c:v>
                </c:pt>
              </c:numCache>
            </c:numRef>
          </c:yVal>
          <c:smooth val="1"/>
        </c:ser>
        <c:ser>
          <c:idx val="5"/>
          <c:order val="10"/>
          <c:tx>
            <c:strRef>
              <c:f>Sheet1!$F$1:$F$2</c:f>
              <c:strCache>
                <c:ptCount val="2"/>
                <c:pt idx="0">
                  <c:v>complexity of design, independent of technology</c:v>
                </c:pt>
                <c:pt idx="1">
                  <c:v>Area (Kg)</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Sheet1!$A$3:$A$17</c:f>
              <c:numCache>
                <c:formatCode>General</c:formatCode>
                <c:ptCount val="15"/>
                <c:pt idx="0">
                  <c:v>15</c:v>
                </c:pt>
                <c:pt idx="1">
                  <c:v>10</c:v>
                </c:pt>
                <c:pt idx="2">
                  <c:v>8</c:v>
                </c:pt>
                <c:pt idx="3">
                  <c:v>6</c:v>
                </c:pt>
                <c:pt idx="4">
                  <c:v>5</c:v>
                </c:pt>
                <c:pt idx="5">
                  <c:v>4.5</c:v>
                </c:pt>
                <c:pt idx="6">
                  <c:v>4.25</c:v>
                </c:pt>
                <c:pt idx="7">
                  <c:v>4.0999999999999996</c:v>
                </c:pt>
                <c:pt idx="8">
                  <c:v>4.0199999999999996</c:v>
                </c:pt>
                <c:pt idx="9">
                  <c:v>4</c:v>
                </c:pt>
                <c:pt idx="10">
                  <c:v>3.98</c:v>
                </c:pt>
                <c:pt idx="11">
                  <c:v>3.9</c:v>
                </c:pt>
                <c:pt idx="12">
                  <c:v>3.8</c:v>
                </c:pt>
                <c:pt idx="13">
                  <c:v>3.7</c:v>
                </c:pt>
                <c:pt idx="14">
                  <c:v>3.698</c:v>
                </c:pt>
              </c:numCache>
            </c:numRef>
          </c:xVal>
          <c:yVal>
            <c:numRef>
              <c:f>Sheet1!$F$3:$F$17</c:f>
            </c:numRef>
          </c:yVal>
          <c:smooth val="1"/>
        </c:ser>
        <c:ser>
          <c:idx val="0"/>
          <c:order val="11"/>
          <c:tx>
            <c:v>Area vs. Frequency</c:v>
          </c:tx>
          <c:spPr>
            <a:ln w="19050" cap="rnd">
              <a:solidFill>
                <a:schemeClr val="accent1"/>
              </a:solidFill>
              <a:round/>
            </a:ln>
            <a:effectLst/>
          </c:spPr>
          <c:marker>
            <c:symbol val="none"/>
          </c:marker>
          <c:xVal>
            <c:numRef>
              <c:f>Sheet1!$B$3:$B$17</c:f>
              <c:numCache>
                <c:formatCode>General</c:formatCode>
                <c:ptCount val="15"/>
                <c:pt idx="0">
                  <c:v>66.666666666666671</c:v>
                </c:pt>
                <c:pt idx="1">
                  <c:v>100</c:v>
                </c:pt>
                <c:pt idx="2">
                  <c:v>125</c:v>
                </c:pt>
                <c:pt idx="3">
                  <c:v>166.66666666666663</c:v>
                </c:pt>
                <c:pt idx="4">
                  <c:v>200</c:v>
                </c:pt>
                <c:pt idx="5">
                  <c:v>222.2222222222222</c:v>
                </c:pt>
                <c:pt idx="6">
                  <c:v>235.29411764705878</c:v>
                </c:pt>
                <c:pt idx="7">
                  <c:v>243.9024390243903</c:v>
                </c:pt>
                <c:pt idx="8">
                  <c:v>248.75621890547271</c:v>
                </c:pt>
                <c:pt idx="9">
                  <c:v>250</c:v>
                </c:pt>
                <c:pt idx="10">
                  <c:v>251.2562814070352</c:v>
                </c:pt>
                <c:pt idx="11">
                  <c:v>256.41025641025635</c:v>
                </c:pt>
                <c:pt idx="12">
                  <c:v>263.15789473684214</c:v>
                </c:pt>
                <c:pt idx="13">
                  <c:v>270.2702702702702</c:v>
                </c:pt>
                <c:pt idx="14">
                  <c:v>270.41644131963221</c:v>
                </c:pt>
              </c:numCache>
            </c:numRef>
          </c:xVal>
          <c:yVal>
            <c:numRef>
              <c:f>Sheet1!$E$3:$E$17</c:f>
              <c:numCache>
                <c:formatCode>General</c:formatCode>
                <c:ptCount val="15"/>
                <c:pt idx="0">
                  <c:v>513.64600799999994</c:v>
                </c:pt>
                <c:pt idx="1">
                  <c:v>513.64600799999994</c:v>
                </c:pt>
                <c:pt idx="2">
                  <c:v>644.25200999999993</c:v>
                </c:pt>
                <c:pt idx="3">
                  <c:v>1184.2320139999999</c:v>
                </c:pt>
                <c:pt idx="4">
                  <c:v>927.24601099999984</c:v>
                </c:pt>
                <c:pt idx="5">
                  <c:v>906.79400900000007</c:v>
                </c:pt>
                <c:pt idx="6">
                  <c:v>941.10801100000003</c:v>
                </c:pt>
                <c:pt idx="7">
                  <c:v>908.65600799999993</c:v>
                </c:pt>
                <c:pt idx="8">
                  <c:v>890.30200699999989</c:v>
                </c:pt>
                <c:pt idx="9">
                  <c:v>886.31200699999988</c:v>
                </c:pt>
                <c:pt idx="10">
                  <c:v>885.24800600000003</c:v>
                </c:pt>
                <c:pt idx="11">
                  <c:v>918.49800800000003</c:v>
                </c:pt>
                <c:pt idx="12">
                  <c:v>921.69000600000004</c:v>
                </c:pt>
                <c:pt idx="13">
                  <c:v>932.06400599999984</c:v>
                </c:pt>
                <c:pt idx="14">
                  <c:v>931.53200599999991</c:v>
                </c:pt>
              </c:numCache>
            </c:numRef>
          </c:yVal>
          <c:smooth val="1"/>
        </c:ser>
        <c:dLbls>
          <c:showLegendKey val="0"/>
          <c:showVal val="0"/>
          <c:showCatName val="0"/>
          <c:showSerName val="0"/>
          <c:showPercent val="0"/>
          <c:showBubbleSize val="0"/>
        </c:dLbls>
        <c:axId val="184445448"/>
        <c:axId val="184445840"/>
      </c:scatterChart>
      <c:valAx>
        <c:axId val="184445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 (MHz)</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5840"/>
        <c:crosses val="autoZero"/>
        <c:crossBetween val="midCat"/>
      </c:valAx>
      <c:valAx>
        <c:axId val="184445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Area((µm)^2)</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5448"/>
        <c:crosses val="autoZero"/>
        <c:crossBetween val="midCat"/>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smtClean="0"/>
              <a:t>Pipeline </a:t>
            </a:r>
            <a:r>
              <a:rPr lang="en-US" baseline="0" dirty="0"/>
              <a:t>o</a:t>
            </a:r>
            <a:r>
              <a:rPr lang="en-US" baseline="0" dirty="0" smtClean="0"/>
              <a:t>n </a:t>
            </a:r>
            <a:r>
              <a:rPr lang="en-US" baseline="0" dirty="0"/>
              <a:t>CMOS045</a:t>
            </a:r>
            <a:endParaRPr lang="en-US" dirty="0"/>
          </a:p>
        </c:rich>
      </c:tx>
      <c:layout/>
      <c:overlay val="0"/>
      <c:spPr>
        <a:noFill/>
        <a:ln>
          <a:noFill/>
        </a:ln>
        <a:effectLst/>
      </c:spPr>
    </c:title>
    <c:autoTitleDeleted val="0"/>
    <c:plotArea>
      <c:layout/>
      <c:scatterChart>
        <c:scatterStyle val="smoothMarker"/>
        <c:varyColors val="0"/>
        <c:ser>
          <c:idx val="0"/>
          <c:order val="0"/>
          <c:tx>
            <c:v>Area</c:v>
          </c:tx>
          <c:spPr>
            <a:ln w="19050" cap="rnd">
              <a:solidFill>
                <a:schemeClr val="accent1"/>
              </a:solidFill>
              <a:round/>
            </a:ln>
            <a:effectLst/>
          </c:spPr>
          <c:marker>
            <c:symbol val="none"/>
          </c:marker>
          <c:xVal>
            <c:numRef>
              <c:f>Sheet1!$B$21:$B$36</c:f>
              <c:numCache>
                <c:formatCode>General</c:formatCode>
                <c:ptCount val="16"/>
                <c:pt idx="0">
                  <c:v>66.666666666666671</c:v>
                </c:pt>
                <c:pt idx="1">
                  <c:v>90.909090909090921</c:v>
                </c:pt>
                <c:pt idx="2">
                  <c:v>100</c:v>
                </c:pt>
                <c:pt idx="3">
                  <c:v>111.1111111111111</c:v>
                </c:pt>
                <c:pt idx="4">
                  <c:v>125</c:v>
                </c:pt>
                <c:pt idx="5">
                  <c:v>142.85714285714289</c:v>
                </c:pt>
                <c:pt idx="6">
                  <c:v>166.66666666666663</c:v>
                </c:pt>
                <c:pt idx="7">
                  <c:v>200</c:v>
                </c:pt>
                <c:pt idx="8">
                  <c:v>250</c:v>
                </c:pt>
                <c:pt idx="9">
                  <c:v>285.71428571428567</c:v>
                </c:pt>
                <c:pt idx="10">
                  <c:v>333.33333333333331</c:v>
                </c:pt>
                <c:pt idx="11">
                  <c:v>357.14285714285722</c:v>
                </c:pt>
                <c:pt idx="12">
                  <c:v>370.37037037037027</c:v>
                </c:pt>
                <c:pt idx="13">
                  <c:v>373.1343283582089</c:v>
                </c:pt>
                <c:pt idx="14">
                  <c:v>374.53183520599237</c:v>
                </c:pt>
                <c:pt idx="15">
                  <c:v>375.93984962406023</c:v>
                </c:pt>
              </c:numCache>
            </c:numRef>
          </c:xVal>
          <c:yVal>
            <c:numRef>
              <c:f>Sheet1!$E$21:$E$36</c:f>
              <c:numCache>
                <c:formatCode>General</c:formatCode>
                <c:ptCount val="16"/>
                <c:pt idx="0">
                  <c:v>661.27601300000003</c:v>
                </c:pt>
                <c:pt idx="1">
                  <c:v>661.27601300000003</c:v>
                </c:pt>
                <c:pt idx="2">
                  <c:v>675.90601299999992</c:v>
                </c:pt>
                <c:pt idx="3">
                  <c:v>747.99201399999993</c:v>
                </c:pt>
                <c:pt idx="4">
                  <c:v>812.09801500000003</c:v>
                </c:pt>
                <c:pt idx="5">
                  <c:v>865.03201499999989</c:v>
                </c:pt>
                <c:pt idx="6">
                  <c:v>845.614014</c:v>
                </c:pt>
                <c:pt idx="7">
                  <c:v>948.29001600000004</c:v>
                </c:pt>
                <c:pt idx="8">
                  <c:v>1018.248016</c:v>
                </c:pt>
                <c:pt idx="9">
                  <c:v>1143.5340179999998</c:v>
                </c:pt>
                <c:pt idx="10">
                  <c:v>1033.4100149999999</c:v>
                </c:pt>
                <c:pt idx="11">
                  <c:v>989.52001199999984</c:v>
                </c:pt>
                <c:pt idx="12">
                  <c:v>999.09601199999997</c:v>
                </c:pt>
                <c:pt idx="13">
                  <c:v>999.36201099999982</c:v>
                </c:pt>
                <c:pt idx="14">
                  <c:v>1026.7600070000001</c:v>
                </c:pt>
                <c:pt idx="15">
                  <c:v>1012.6620089999999</c:v>
                </c:pt>
              </c:numCache>
            </c:numRef>
          </c:yVal>
          <c:smooth val="1"/>
        </c:ser>
        <c:dLbls>
          <c:showLegendKey val="0"/>
          <c:showVal val="0"/>
          <c:showCatName val="0"/>
          <c:showSerName val="0"/>
          <c:showPercent val="0"/>
          <c:showBubbleSize val="0"/>
        </c:dLbls>
        <c:axId val="184446624"/>
        <c:axId val="184447016"/>
      </c:scatterChart>
      <c:valAx>
        <c:axId val="184446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 (MHz)</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7016"/>
        <c:crosses val="autoZero"/>
        <c:crossBetween val="midCat"/>
      </c:valAx>
      <c:valAx>
        <c:axId val="184447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Area((µm)^2)</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6624"/>
        <c:crosses val="autoZero"/>
        <c:crossBetween val="midCat"/>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Non-Pipeline</a:t>
            </a:r>
            <a:r>
              <a:rPr lang="en-US" baseline="0" dirty="0" smtClean="0"/>
              <a:t> </a:t>
            </a:r>
            <a:r>
              <a:rPr lang="en-US" baseline="0" dirty="0"/>
              <a:t>o</a:t>
            </a:r>
            <a:r>
              <a:rPr lang="en-US" baseline="0" dirty="0" smtClean="0"/>
              <a:t>n </a:t>
            </a:r>
            <a:r>
              <a:rPr lang="en-US" baseline="0" dirty="0"/>
              <a:t>CMOS180</a:t>
            </a:r>
            <a:endParaRPr lang="en-US" dirty="0"/>
          </a:p>
        </c:rich>
      </c:tx>
      <c:layout/>
      <c:overlay val="0"/>
      <c:spPr>
        <a:noFill/>
        <a:ln>
          <a:noFill/>
        </a:ln>
        <a:effectLst/>
      </c:spPr>
    </c:title>
    <c:autoTitleDeleted val="0"/>
    <c:plotArea>
      <c:layout/>
      <c:scatterChart>
        <c:scatterStyle val="smoothMarker"/>
        <c:varyColors val="0"/>
        <c:ser>
          <c:idx val="0"/>
          <c:order val="0"/>
          <c:tx>
            <c:v>Area vs. Frequency</c:v>
          </c:tx>
          <c:spPr>
            <a:ln w="19050" cap="rnd">
              <a:solidFill>
                <a:schemeClr val="accent1"/>
              </a:solidFill>
              <a:round/>
            </a:ln>
            <a:effectLst/>
          </c:spPr>
          <c:marker>
            <c:symbol val="none"/>
          </c:marker>
          <c:xVal>
            <c:numRef>
              <c:f>Sheet1!$B$42:$B$47</c:f>
              <c:numCache>
                <c:formatCode>General</c:formatCode>
                <c:ptCount val="6"/>
                <c:pt idx="0">
                  <c:v>50</c:v>
                </c:pt>
                <c:pt idx="1">
                  <c:v>66.666666666666671</c:v>
                </c:pt>
                <c:pt idx="2">
                  <c:v>76.923076923076906</c:v>
                </c:pt>
                <c:pt idx="3">
                  <c:v>100</c:v>
                </c:pt>
                <c:pt idx="4">
                  <c:v>125</c:v>
                </c:pt>
                <c:pt idx="5">
                  <c:v>166.66666666666663</c:v>
                </c:pt>
              </c:numCache>
            </c:numRef>
          </c:xVal>
          <c:yVal>
            <c:numRef>
              <c:f>Sheet1!$E$42:$E$47</c:f>
              <c:numCache>
                <c:formatCode>General</c:formatCode>
                <c:ptCount val="6"/>
                <c:pt idx="0">
                  <c:v>10655.935061</c:v>
                </c:pt>
                <c:pt idx="1">
                  <c:v>13282.297936000001</c:v>
                </c:pt>
                <c:pt idx="2">
                  <c:v>13229.445936999999</c:v>
                </c:pt>
                <c:pt idx="3">
                  <c:v>13392.067936999998</c:v>
                </c:pt>
                <c:pt idx="4">
                  <c:v>13432.724941000002</c:v>
                </c:pt>
                <c:pt idx="5">
                  <c:v>18197.633760999997</c:v>
                </c:pt>
              </c:numCache>
            </c:numRef>
          </c:yVal>
          <c:smooth val="1"/>
        </c:ser>
        <c:dLbls>
          <c:showLegendKey val="0"/>
          <c:showVal val="0"/>
          <c:showCatName val="0"/>
          <c:showSerName val="0"/>
          <c:showPercent val="0"/>
          <c:showBubbleSize val="0"/>
        </c:dLbls>
        <c:axId val="184447800"/>
        <c:axId val="184448192"/>
      </c:scatterChart>
      <c:valAx>
        <c:axId val="184447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 (MHz)</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8192"/>
        <c:crosses val="autoZero"/>
        <c:crossBetween val="midCat"/>
      </c:valAx>
      <c:valAx>
        <c:axId val="184448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Area ((µm)^2)</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47800"/>
        <c:crosses val="autoZero"/>
        <c:crossBetween val="midCat"/>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E5358-11B9-4F39-B5A9-587C3E0B99FF}" type="datetimeFigureOut">
              <a:rPr lang="en-CA" smtClean="0"/>
              <a:pPr/>
              <a:t>28/09/2013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983FB-22E6-431C-B782-91BF53E9C1B2}" type="slidenum">
              <a:rPr lang="en-CA" smtClean="0"/>
              <a:pPr/>
              <a:t>‹#›</a:t>
            </a:fld>
            <a:endParaRPr lang="en-CA"/>
          </a:p>
        </p:txBody>
      </p:sp>
    </p:spTree>
    <p:extLst>
      <p:ext uri="{BB962C8B-B14F-4D97-AF65-F5344CB8AC3E}">
        <p14:creationId xmlns:p14="http://schemas.microsoft.com/office/powerpoint/2010/main" val="4195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C983FB-22E6-431C-B782-91BF53E9C1B2}" type="slidenum">
              <a:rPr lang="en-CA" smtClean="0"/>
              <a:pPr/>
              <a:t>6</a:t>
            </a:fld>
            <a:endParaRPr lang="en-CA"/>
          </a:p>
        </p:txBody>
      </p:sp>
    </p:spTree>
    <p:extLst>
      <p:ext uri="{BB962C8B-B14F-4D97-AF65-F5344CB8AC3E}">
        <p14:creationId xmlns:p14="http://schemas.microsoft.com/office/powerpoint/2010/main" val="2161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02374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06059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30315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11EFF8E-B89E-7048-B7F2-8684CD581D82}"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94171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11EFF8E-B89E-7048-B7F2-8684CD581D82}" type="datetimeFigureOut">
              <a:rPr lang="en-US" smtClean="0"/>
              <a:pPr/>
              <a:t>9/28/2013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84199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11EFF8E-B89E-7048-B7F2-8684CD581D82}"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188588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11EFF8E-B89E-7048-B7F2-8684CD581D82}" type="datetimeFigureOut">
              <a:rPr lang="en-US" smtClean="0"/>
              <a:pPr/>
              <a:t>9/28/2013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16396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11EFF8E-B89E-7048-B7F2-8684CD581D82}" type="datetimeFigureOut">
              <a:rPr lang="en-US" smtClean="0"/>
              <a:pPr/>
              <a:t>9/28/2013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6310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EFF8E-B89E-7048-B7F2-8684CD581D82}" type="datetimeFigureOut">
              <a:rPr lang="en-US" smtClean="0"/>
              <a:pPr/>
              <a:t>9/28/2013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96033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79172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11EFF8E-B89E-7048-B7F2-8684CD581D82}" type="datetimeFigureOut">
              <a:rPr lang="en-US" smtClean="0"/>
              <a:pPr/>
              <a:t>9/28/2013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F1324-148E-8B4F-9279-3671264A7117}" type="slidenum">
              <a:rPr lang="en-US" smtClean="0"/>
              <a:pPr/>
              <a:t>‹#›</a:t>
            </a:fld>
            <a:endParaRPr lang="en-US"/>
          </a:p>
        </p:txBody>
      </p:sp>
    </p:spTree>
    <p:extLst>
      <p:ext uri="{BB962C8B-B14F-4D97-AF65-F5344CB8AC3E}">
        <p14:creationId xmlns:p14="http://schemas.microsoft.com/office/powerpoint/2010/main" val="250032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EFF8E-B89E-7048-B7F2-8684CD581D82}" type="datetimeFigureOut">
              <a:rPr lang="en-US" smtClean="0"/>
              <a:pPr/>
              <a:t>9/28/2013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F1324-148E-8B4F-9279-3671264A7117}" type="slidenum">
              <a:rPr lang="en-US" smtClean="0"/>
              <a:pPr/>
              <a:t>‹#›</a:t>
            </a:fld>
            <a:endParaRPr lang="en-US"/>
          </a:p>
        </p:txBody>
      </p:sp>
    </p:spTree>
    <p:extLst>
      <p:ext uri="{BB962C8B-B14F-4D97-AF65-F5344CB8AC3E}">
        <p14:creationId xmlns:p14="http://schemas.microsoft.com/office/powerpoint/2010/main" val="148381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ENSC 450: Assignment 1</a:t>
            </a:r>
            <a:endParaRPr lang="en-US" u="sng" dirty="0"/>
          </a:p>
        </p:txBody>
      </p:sp>
      <p:sp>
        <p:nvSpPr>
          <p:cNvPr id="3" name="Subtitle 2"/>
          <p:cNvSpPr>
            <a:spLocks noGrp="1"/>
          </p:cNvSpPr>
          <p:nvPr>
            <p:ph type="subTitle" idx="1"/>
          </p:nvPr>
        </p:nvSpPr>
        <p:spPr>
          <a:xfrm>
            <a:off x="1371600" y="4172803"/>
            <a:ext cx="6400800" cy="1752600"/>
          </a:xfrm>
        </p:spPr>
        <p:txBody>
          <a:bodyPr>
            <a:normAutofit fontScale="92500"/>
          </a:bodyPr>
          <a:lstStyle/>
          <a:p>
            <a:pPr algn="l"/>
            <a:r>
              <a:rPr lang="en-US" dirty="0" smtClean="0"/>
              <a:t>Barry </a:t>
            </a:r>
            <a:r>
              <a:rPr lang="en-US" dirty="0" err="1" smtClean="0"/>
              <a:t>Yim</a:t>
            </a:r>
            <a:r>
              <a:rPr lang="en-US" dirty="0" smtClean="0"/>
              <a:t> 					    byim@sfu.ca</a:t>
            </a:r>
          </a:p>
          <a:p>
            <a:pPr algn="l"/>
            <a:r>
              <a:rPr lang="en-US" dirty="0" smtClean="0"/>
              <a:t>Cheng </a:t>
            </a:r>
            <a:r>
              <a:rPr lang="en-US" dirty="0" err="1" smtClean="0"/>
              <a:t>Jie</a:t>
            </a:r>
            <a:r>
              <a:rPr lang="en-US" dirty="0" smtClean="0"/>
              <a:t> (</a:t>
            </a:r>
            <a:r>
              <a:rPr lang="en-US" dirty="0" err="1" smtClean="0"/>
              <a:t>Jadan</a:t>
            </a:r>
            <a:r>
              <a:rPr lang="en-US" dirty="0" smtClean="0"/>
              <a:t>) </a:t>
            </a:r>
            <a:r>
              <a:rPr lang="en-US" dirty="0" err="1" smtClean="0"/>
              <a:t>Ou</a:t>
            </a:r>
            <a:r>
              <a:rPr lang="en-US" dirty="0" smtClean="0"/>
              <a:t> 	    jou@sfu.ca</a:t>
            </a:r>
          </a:p>
          <a:p>
            <a:pPr algn="l"/>
            <a:r>
              <a:rPr lang="en-US" dirty="0" smtClean="0"/>
              <a:t>Bonnie Ha 					    bha20@sfu.ca</a:t>
            </a:r>
            <a:endParaRPr lang="en-US" dirty="0"/>
          </a:p>
        </p:txBody>
      </p:sp>
    </p:spTree>
    <p:extLst>
      <p:ext uri="{BB962C8B-B14F-4D97-AF65-F5344CB8AC3E}">
        <p14:creationId xmlns:p14="http://schemas.microsoft.com/office/powerpoint/2010/main" val="392322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Outline</a:t>
            </a:r>
            <a:endParaRPr lang="en-US" u="sng" dirty="0"/>
          </a:p>
        </p:txBody>
      </p:sp>
      <p:sp>
        <p:nvSpPr>
          <p:cNvPr id="3" name="Content Placeholder 2"/>
          <p:cNvSpPr>
            <a:spLocks noGrp="1"/>
          </p:cNvSpPr>
          <p:nvPr>
            <p:ph idx="1"/>
          </p:nvPr>
        </p:nvSpPr>
        <p:spPr>
          <a:xfrm>
            <a:off x="457200" y="1272654"/>
            <a:ext cx="8229600" cy="4827895"/>
          </a:xfrm>
        </p:spPr>
        <p:txBody>
          <a:bodyPr>
            <a:normAutofit lnSpcReduction="10000"/>
          </a:bodyPr>
          <a:lstStyle/>
          <a:p>
            <a:r>
              <a:rPr lang="en-US" sz="3000" dirty="0" smtClean="0"/>
              <a:t>Scope of Presentation:</a:t>
            </a:r>
          </a:p>
          <a:p>
            <a:pPr marL="1077913" lvl="1"/>
            <a:r>
              <a:rPr lang="en-US" sz="2400" dirty="0" smtClean="0"/>
              <a:t>Perform a simple image processing algorithm, simply a weighted sum of absolute differences</a:t>
            </a:r>
          </a:p>
          <a:p>
            <a:pPr marL="1077913" lvl="1"/>
            <a:r>
              <a:rPr lang="en-US" sz="2400" dirty="0" smtClean="0"/>
              <a:t>Compare different HDL versions of the same computation</a:t>
            </a:r>
          </a:p>
          <a:p>
            <a:pPr marL="1077913" lvl="1"/>
            <a:r>
              <a:rPr lang="en-US" sz="2400" dirty="0" smtClean="0"/>
              <a:t>Evaluate synthesis results (area, timing, and dynamic power) with different timing constraints on two different technologies, CMOS045 and CMOS180</a:t>
            </a:r>
          </a:p>
          <a:p>
            <a:r>
              <a:rPr lang="en-US" sz="3000" dirty="0" smtClean="0"/>
              <a:t>Methodology Used</a:t>
            </a:r>
          </a:p>
          <a:p>
            <a:r>
              <a:rPr lang="en-US" sz="3000" dirty="0" smtClean="0"/>
              <a:t>Results</a:t>
            </a:r>
          </a:p>
          <a:p>
            <a:r>
              <a:rPr lang="en-US" sz="3000" dirty="0" smtClean="0"/>
              <a:t>Conclusion</a:t>
            </a:r>
            <a:endParaRPr lang="en-US" sz="3000" dirty="0"/>
          </a:p>
        </p:txBody>
      </p:sp>
    </p:spTree>
    <p:extLst>
      <p:ext uri="{BB962C8B-B14F-4D97-AF65-F5344CB8AC3E}">
        <p14:creationId xmlns:p14="http://schemas.microsoft.com/office/powerpoint/2010/main" val="47704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Methodology (1)</a:t>
            </a:r>
            <a:endParaRPr lang="en-US" u="sng" dirty="0"/>
          </a:p>
        </p:txBody>
      </p:sp>
      <p:sp>
        <p:nvSpPr>
          <p:cNvPr id="3" name="Content Placeholder 2"/>
          <p:cNvSpPr>
            <a:spLocks noGrp="1"/>
          </p:cNvSpPr>
          <p:nvPr>
            <p:ph idx="1"/>
          </p:nvPr>
        </p:nvSpPr>
        <p:spPr>
          <a:xfrm>
            <a:off x="348018" y="1417638"/>
            <a:ext cx="8229600" cy="4525963"/>
          </a:xfrm>
        </p:spPr>
        <p:txBody>
          <a:bodyPr>
            <a:normAutofit fontScale="92500" lnSpcReduction="10000"/>
          </a:bodyPr>
          <a:lstStyle/>
          <a:p>
            <a:r>
              <a:rPr lang="en-US" dirty="0" smtClean="0"/>
              <a:t>Wrote VHDL code for Non-Pipeline design of </a:t>
            </a:r>
          </a:p>
          <a:p>
            <a:pPr>
              <a:buNone/>
            </a:pPr>
            <a:endParaRPr lang="en-US" dirty="0" smtClean="0"/>
          </a:p>
          <a:p>
            <a:r>
              <a:rPr lang="en-US" dirty="0" smtClean="0"/>
              <a:t>Synthesized the Non-Pipeline design on CMOS045 technology using different timing constraints to find the maximum speed and minimum area characteristics </a:t>
            </a:r>
          </a:p>
          <a:p>
            <a:r>
              <a:rPr lang="en-US" dirty="0" smtClean="0"/>
              <a:t>Using this data, we found the multiplication operation had the longest delay and inserted a register after this operation to produce our Pipeline design</a:t>
            </a:r>
          </a:p>
          <a:p>
            <a:endParaRPr lang="en-US" dirty="0"/>
          </a:p>
        </p:txBody>
      </p:sp>
      <p:pic>
        <p:nvPicPr>
          <p:cNvPr id="5" name="Picture 4"/>
          <p:cNvPicPr>
            <a:picLocks noChangeAspect="1"/>
          </p:cNvPicPr>
          <p:nvPr/>
        </p:nvPicPr>
        <p:blipFill>
          <a:blip r:embed="rId2"/>
          <a:stretch>
            <a:fillRect/>
          </a:stretch>
        </p:blipFill>
        <p:spPr>
          <a:xfrm>
            <a:off x="2530238" y="1867682"/>
            <a:ext cx="3619500" cy="447675"/>
          </a:xfrm>
          <a:prstGeom prst="rect">
            <a:avLst/>
          </a:prstGeom>
        </p:spPr>
      </p:pic>
    </p:spTree>
    <p:extLst>
      <p:ext uri="{BB962C8B-B14F-4D97-AF65-F5344CB8AC3E}">
        <p14:creationId xmlns:p14="http://schemas.microsoft.com/office/powerpoint/2010/main" val="1641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Methodology (2)</a:t>
            </a:r>
            <a:endParaRPr lang="en-US" u="sng" dirty="0"/>
          </a:p>
        </p:txBody>
      </p:sp>
      <p:sp>
        <p:nvSpPr>
          <p:cNvPr id="3" name="Content Placeholder 2"/>
          <p:cNvSpPr>
            <a:spLocks noGrp="1"/>
          </p:cNvSpPr>
          <p:nvPr>
            <p:ph idx="1"/>
          </p:nvPr>
        </p:nvSpPr>
        <p:spPr>
          <a:xfrm>
            <a:off x="457200" y="1417638"/>
            <a:ext cx="8229600" cy="4525963"/>
          </a:xfrm>
        </p:spPr>
        <p:txBody>
          <a:bodyPr>
            <a:normAutofit fontScale="92500"/>
          </a:bodyPr>
          <a:lstStyle/>
          <a:p>
            <a:r>
              <a:rPr lang="en-US" dirty="0" smtClean="0"/>
              <a:t>Synthesized the Pipeline design on CMOS045 technology using different timing constraints </a:t>
            </a:r>
          </a:p>
          <a:p>
            <a:r>
              <a:rPr lang="en-US" dirty="0" smtClean="0"/>
              <a:t>Comparing the Non-Pipeline and Pipeline designs </a:t>
            </a:r>
            <a:r>
              <a:rPr lang="en-US" dirty="0"/>
              <a:t>o</a:t>
            </a:r>
            <a:r>
              <a:rPr lang="en-US" dirty="0" smtClean="0"/>
              <a:t>n CMOS045 technology, we chose the Non-Pipeline design </a:t>
            </a:r>
          </a:p>
          <a:p>
            <a:r>
              <a:rPr lang="en-US" dirty="0" smtClean="0"/>
              <a:t>For further analysis, the Non-Pipeline design was synthesized on CMOS180 technology</a:t>
            </a:r>
          </a:p>
          <a:p>
            <a:r>
              <a:rPr lang="en-US" dirty="0" smtClean="0"/>
              <a:t>To conclude, we compared the CMOS045 and CMOS180 technology of the Non-Pipeline design</a:t>
            </a:r>
            <a:endParaRPr lang="en-US" dirty="0"/>
          </a:p>
        </p:txBody>
      </p:sp>
    </p:spTree>
    <p:extLst>
      <p:ext uri="{BB962C8B-B14F-4D97-AF65-F5344CB8AC3E}">
        <p14:creationId xmlns:p14="http://schemas.microsoft.com/office/powerpoint/2010/main" val="324342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776" y="-107499"/>
            <a:ext cx="8229600" cy="1143000"/>
          </a:xfrm>
        </p:spPr>
        <p:txBody>
          <a:bodyPr/>
          <a:lstStyle/>
          <a:p>
            <a:r>
              <a:rPr lang="en-US" u="sng" dirty="0" smtClean="0"/>
              <a:t>Results</a:t>
            </a:r>
            <a:endParaRPr lang="en-US" u="sng" dirty="0"/>
          </a:p>
        </p:txBody>
      </p:sp>
      <p:sp>
        <p:nvSpPr>
          <p:cNvPr id="13" name="TextBox 12"/>
          <p:cNvSpPr txBox="1"/>
          <p:nvPr/>
        </p:nvSpPr>
        <p:spPr>
          <a:xfrm>
            <a:off x="3116617" y="855952"/>
            <a:ext cx="5897729" cy="1815882"/>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Trend: As frequency increases, area and total dynamic power increases </a:t>
            </a:r>
          </a:p>
          <a:p>
            <a:pPr marL="285750" indent="-285750">
              <a:buFont typeface="Arial" panose="020B0604020202020204" pitchFamily="34" charset="0"/>
              <a:buChar char="•"/>
            </a:pPr>
            <a:r>
              <a:rPr lang="en-CA" sz="1600" dirty="0" smtClean="0"/>
              <a:t>The only anomalies are the graphs of Non-Pipeline on CMOS045 technology.  This is due to the fact that Synopsys relaxes it’s synthesizing because the timing constraints provided allows it to have more than enough time to meet all timing requirements of the design.</a:t>
            </a:r>
            <a:endParaRPr lang="en-CA" sz="1600" dirty="0"/>
          </a:p>
        </p:txBody>
      </p:sp>
      <p:graphicFrame>
        <p:nvGraphicFramePr>
          <p:cNvPr id="14" name="Chart 13"/>
          <p:cNvGraphicFramePr>
            <a:graphicFrameLocks/>
          </p:cNvGraphicFramePr>
          <p:nvPr>
            <p:extLst>
              <p:ext uri="{D42A27DB-BD31-4B8C-83A1-F6EECF244321}">
                <p14:modId xmlns:p14="http://schemas.microsoft.com/office/powerpoint/2010/main" val="2838947516"/>
              </p:ext>
            </p:extLst>
          </p:nvPr>
        </p:nvGraphicFramePr>
        <p:xfrm>
          <a:off x="108633" y="172260"/>
          <a:ext cx="2880228" cy="21967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1030034930"/>
              </p:ext>
            </p:extLst>
          </p:nvPr>
        </p:nvGraphicFramePr>
        <p:xfrm>
          <a:off x="108633" y="2369001"/>
          <a:ext cx="2880228" cy="20506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ontent Placeholder 15"/>
          <p:cNvGraphicFramePr>
            <a:graphicFrameLocks noGrp="1"/>
          </p:cNvGraphicFramePr>
          <p:nvPr>
            <p:ph idx="1"/>
            <p:extLst>
              <p:ext uri="{D42A27DB-BD31-4B8C-83A1-F6EECF244321}">
                <p14:modId xmlns:p14="http://schemas.microsoft.com/office/powerpoint/2010/main" val="561928250"/>
              </p:ext>
            </p:extLst>
          </p:nvPr>
        </p:nvGraphicFramePr>
        <p:xfrm>
          <a:off x="108633" y="4419640"/>
          <a:ext cx="2880228" cy="22371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7167721"/>
              </p:ext>
            </p:extLst>
          </p:nvPr>
        </p:nvGraphicFramePr>
        <p:xfrm>
          <a:off x="3278068" y="2683940"/>
          <a:ext cx="5574826" cy="3972844"/>
        </p:xfrm>
        <a:graphic>
          <a:graphicData uri="http://schemas.openxmlformats.org/drawingml/2006/table">
            <a:tbl>
              <a:tblPr>
                <a:tableStyleId>{5C22544A-7EE6-4342-B048-85BDC9FD1C3A}</a:tableStyleId>
              </a:tblPr>
              <a:tblGrid>
                <a:gridCol w="630812"/>
                <a:gridCol w="806038"/>
                <a:gridCol w="1647982"/>
                <a:gridCol w="1388227"/>
                <a:gridCol w="1101767"/>
              </a:tblGrid>
              <a:tr h="158831">
                <a:tc gridSpan="5">
                  <a:txBody>
                    <a:bodyPr/>
                    <a:lstStyle/>
                    <a:p>
                      <a:pPr algn="ctr" fontAlgn="b"/>
                      <a:r>
                        <a:rPr lang="en-CA" sz="1100" b="1" u="none" strike="noStrike" dirty="0">
                          <a:effectLst/>
                        </a:rPr>
                        <a:t>Non-Pipeline on CMOS045</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158225">
                <a:tc>
                  <a:txBody>
                    <a:bodyPr/>
                    <a:lstStyle/>
                    <a:p>
                      <a:pPr algn="ctr" fontAlgn="b"/>
                      <a:r>
                        <a:rPr lang="en-CA" sz="1100" b="1" u="none" strike="noStrike" dirty="0">
                          <a:effectLst/>
                        </a:rPr>
                        <a:t>Period(ns)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a:effectLst/>
                        </a:rPr>
                        <a:t>Freq (MHz)</a:t>
                      </a:r>
                      <a:endParaRPr lang="en-CA" sz="1100" b="1"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a:effectLst/>
                        </a:rPr>
                        <a:t>Total Dynamic Power (uW)</a:t>
                      </a:r>
                      <a:endParaRPr lang="en-CA" sz="1100" b="1"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Data Arrival Time (ns)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1100" b="1" u="none" strike="noStrike" dirty="0" smtClean="0">
                          <a:effectLst/>
                        </a:rPr>
                        <a:t>Area (µm</a:t>
                      </a:r>
                      <a:r>
                        <a:rPr lang="en-CA" sz="1100" b="1" u="none" strike="noStrike" baseline="30000" dirty="0" smtClean="0">
                          <a:effectLst/>
                        </a:rPr>
                        <a:t>2</a:t>
                      </a:r>
                      <a:r>
                        <a:rPr lang="en-CA" sz="1100" b="1" u="none" strike="noStrike" dirty="0" smtClean="0">
                          <a:effectLst/>
                        </a:rPr>
                        <a:t>)</a:t>
                      </a:r>
                      <a:endParaRPr lang="en-CA" sz="1100" b="1" i="0" u="none" strike="noStrike" dirty="0" smtClean="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10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100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smtClean="0">
                          <a:effectLst/>
                        </a:rPr>
                        <a:t>54.36050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9.72</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513.646008</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158831">
                <a:tc>
                  <a:txBody>
                    <a:bodyPr/>
                    <a:lstStyle/>
                    <a:p>
                      <a:pPr algn="ctr" fontAlgn="b"/>
                      <a:r>
                        <a:rPr lang="en-CA" sz="1100" u="none" strike="noStrike" dirty="0">
                          <a:effectLst/>
                        </a:rPr>
                        <a:t>5</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200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203.5212</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smtClean="0">
                          <a:effectLst/>
                        </a:rPr>
                        <a:t>4.70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927.246011</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158831">
                <a:tc>
                  <a:txBody>
                    <a:bodyPr/>
                    <a:lstStyle/>
                    <a:p>
                      <a:pPr algn="ctr" fontAlgn="b"/>
                      <a:r>
                        <a:rPr lang="en-CA" sz="1100" u="none" strike="noStrike" dirty="0">
                          <a:effectLst/>
                        </a:rPr>
                        <a:t>4</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250</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250.0448</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3.91</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886.312007</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3.8</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263</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267.6863</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3.71</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921.690006</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3.7</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270</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273.5947</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smtClean="0">
                          <a:effectLst/>
                        </a:rPr>
                        <a:t>3.60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932.064006</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gridSpan="5">
                  <a:txBody>
                    <a:bodyPr/>
                    <a:lstStyle/>
                    <a:p>
                      <a:pPr algn="ctr" fontAlgn="b"/>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gridSpan="5">
                  <a:txBody>
                    <a:bodyPr/>
                    <a:lstStyle/>
                    <a:p>
                      <a:pPr algn="ctr" fontAlgn="b"/>
                      <a:r>
                        <a:rPr lang="en-CA" sz="1100" b="1" u="none" strike="noStrike" dirty="0">
                          <a:effectLst/>
                        </a:rPr>
                        <a:t>Pipeline on CMOS045</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176474">
                <a:tc>
                  <a:txBody>
                    <a:bodyPr/>
                    <a:lstStyle/>
                    <a:p>
                      <a:pPr algn="ctr" fontAlgn="b"/>
                      <a:r>
                        <a:rPr lang="en-CA" sz="1100" b="1" u="none" strike="noStrike" dirty="0">
                          <a:effectLst/>
                        </a:rPr>
                        <a:t>Period(ns)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err="1">
                          <a:effectLst/>
                        </a:rPr>
                        <a:t>Freq</a:t>
                      </a:r>
                      <a:r>
                        <a:rPr lang="en-CA" sz="1100" b="1" u="none" strike="noStrike" dirty="0">
                          <a:effectLst/>
                        </a:rPr>
                        <a:t> (MHz)</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Total Dynamic Power (</a:t>
                      </a:r>
                      <a:r>
                        <a:rPr lang="en-CA" sz="1100" b="1" u="none" strike="noStrike" dirty="0" err="1">
                          <a:effectLst/>
                        </a:rPr>
                        <a:t>uW</a:t>
                      </a:r>
                      <a:r>
                        <a:rPr lang="en-CA" sz="1100" b="1" u="none" strike="noStrike" dirty="0">
                          <a:effectLst/>
                        </a:rPr>
                        <a:t>)</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Data Arrival Time (ns)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smtClean="0">
                          <a:effectLst/>
                        </a:rPr>
                        <a:t>Area (µm</a:t>
                      </a:r>
                      <a:r>
                        <a:rPr lang="en-CA" sz="1100" b="1" u="none" strike="noStrike" baseline="30000" dirty="0" smtClean="0">
                          <a:effectLst/>
                        </a:rPr>
                        <a:t>2</a:t>
                      </a:r>
                      <a:r>
                        <a:rPr lang="en-CA" sz="1100" b="1" u="none" strike="noStrike" dirty="0" smtClean="0">
                          <a:effectLst/>
                        </a:rPr>
                        <a:t>)</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10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100</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67.4268</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9.79</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675.906013</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5</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200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166.6893</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4.88</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b"/>
                      <a:r>
                        <a:rPr lang="en-CA" sz="1100" u="none" strike="noStrike" dirty="0">
                          <a:effectLst/>
                        </a:rPr>
                        <a:t>948.290016</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r>
              <a:tr h="158831">
                <a:tc>
                  <a:txBody>
                    <a:bodyPr/>
                    <a:lstStyle/>
                    <a:p>
                      <a:pPr algn="ctr" fontAlgn="b"/>
                      <a:r>
                        <a:rPr lang="en-CA" sz="1100" u="none" strike="noStrike" dirty="0">
                          <a:effectLst/>
                        </a:rPr>
                        <a:t>3</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333</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312.8237</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2.84</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1033.410015</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2.7</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370</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smtClean="0">
                          <a:effectLst/>
                        </a:rPr>
                        <a:t>344.5080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2.61</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999.096012</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2.66</a:t>
                      </a:r>
                      <a:endParaRPr lang="en-CA" sz="1100" b="0" i="0" u="none" strike="noStrike" dirty="0">
                        <a:solidFill>
                          <a:srgbClr val="FF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376</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346.0659</a:t>
                      </a:r>
                      <a:endParaRPr lang="en-CA" sz="1100" b="0" i="0" u="none" strike="noStrike">
                        <a:solidFill>
                          <a:srgbClr val="FF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2.57</a:t>
                      </a:r>
                      <a:endParaRPr lang="en-CA" sz="1100" b="0" i="0" u="none" strike="noStrike">
                        <a:solidFill>
                          <a:srgbClr val="FF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1012.662009</a:t>
                      </a:r>
                      <a:endParaRPr lang="en-CA" sz="1100" b="0" i="0" u="none" strike="noStrike">
                        <a:solidFill>
                          <a:srgbClr val="FF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gridSpan="5">
                  <a:txBody>
                    <a:bodyPr/>
                    <a:lstStyle/>
                    <a:p>
                      <a:pPr algn="l" fontAlgn="b"/>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CA" sz="9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r>
              <a:tr h="158831">
                <a:tc gridSpan="5">
                  <a:txBody>
                    <a:bodyPr/>
                    <a:lstStyle/>
                    <a:p>
                      <a:pPr algn="ctr" fontAlgn="b"/>
                      <a:r>
                        <a:rPr lang="en-CA" sz="1100" b="1" u="none" strike="noStrike" dirty="0">
                          <a:effectLst/>
                        </a:rPr>
                        <a:t>Non-Pipeline on CMOS180</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r>
              <a:tr h="176474">
                <a:tc>
                  <a:txBody>
                    <a:bodyPr/>
                    <a:lstStyle/>
                    <a:p>
                      <a:pPr algn="ctr" fontAlgn="b"/>
                      <a:r>
                        <a:rPr lang="en-CA" sz="1100" b="1" u="none" strike="noStrike" dirty="0">
                          <a:effectLst/>
                        </a:rPr>
                        <a:t>Period(ns)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err="1">
                          <a:effectLst/>
                        </a:rPr>
                        <a:t>Freq</a:t>
                      </a:r>
                      <a:r>
                        <a:rPr lang="en-CA" sz="1100" b="1" u="none" strike="noStrike" dirty="0">
                          <a:effectLst/>
                        </a:rPr>
                        <a:t> (MHz)</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Total Dynamic Power (</a:t>
                      </a:r>
                      <a:r>
                        <a:rPr lang="en-CA" sz="1100" b="1" u="none" strike="noStrike" dirty="0" err="1">
                          <a:effectLst/>
                        </a:rPr>
                        <a:t>uW</a:t>
                      </a:r>
                      <a:r>
                        <a:rPr lang="en-CA" sz="1100" b="1" u="none" strike="noStrike" dirty="0">
                          <a:effectLst/>
                        </a:rPr>
                        <a:t>)</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Data Arrival Time (ns)</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Area </a:t>
                      </a:r>
                      <a:r>
                        <a:rPr lang="en-CA" sz="1100" b="1" u="none" strike="noStrike" dirty="0" smtClean="0">
                          <a:effectLst/>
                        </a:rPr>
                        <a:t>(µm</a:t>
                      </a:r>
                      <a:r>
                        <a:rPr lang="en-CA" sz="1100" b="1" u="none" strike="noStrike" baseline="30000" dirty="0" smtClean="0">
                          <a:effectLst/>
                        </a:rPr>
                        <a:t>2</a:t>
                      </a:r>
                      <a:r>
                        <a:rPr lang="en-CA" sz="1100" b="1" u="none" strike="noStrike" dirty="0">
                          <a:effectLst/>
                        </a:rPr>
                        <a:t>)</a:t>
                      </a:r>
                      <a:endParaRPr lang="en-CA" sz="1100" b="1"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13</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77</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2426.3</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9.02</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13229.44594</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dirty="0">
                          <a:effectLst/>
                        </a:rPr>
                        <a:t>10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100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3171.7</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9.01</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CA" sz="1100" u="none" strike="noStrike" dirty="0">
                          <a:effectLst/>
                        </a:rPr>
                        <a:t>13392.06794</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r>
              <a:tr h="158831">
                <a:tc>
                  <a:txBody>
                    <a:bodyPr/>
                    <a:lstStyle/>
                    <a:p>
                      <a:pPr algn="ctr" fontAlgn="b"/>
                      <a:r>
                        <a:rPr lang="en-CA" sz="1100" u="none" strike="noStrike" dirty="0">
                          <a:effectLst/>
                        </a:rPr>
                        <a:t>8</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125</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3915.8</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smtClean="0">
                          <a:effectLst/>
                        </a:rPr>
                        <a:t>7.80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13432.72494</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a:effectLst/>
                        </a:rPr>
                        <a:t>6</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167</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smtClean="0">
                          <a:effectLst/>
                        </a:rPr>
                        <a:t>6133.0</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5.84</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18197.63376</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831">
                <a:tc>
                  <a:txBody>
                    <a:bodyPr/>
                    <a:lstStyle/>
                    <a:p>
                      <a:pPr algn="ctr" fontAlgn="b"/>
                      <a:r>
                        <a:rPr lang="en-CA" sz="1100" u="none" strike="noStrike">
                          <a:effectLst/>
                        </a:rPr>
                        <a:t>5</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200</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a:effectLst/>
                        </a:rPr>
                        <a:t>7586.4</a:t>
                      </a:r>
                      <a:endParaRPr lang="en-CA" sz="1100" b="0" i="0" u="none" strike="noStrike">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5.74</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19445.76868</a:t>
                      </a:r>
                      <a:endParaRPr lang="en-CA" sz="1100" b="0" i="0" u="none" strike="noStrike" dirty="0">
                        <a:solidFill>
                          <a:srgbClr val="000000"/>
                        </a:solidFill>
                        <a:effectLst/>
                        <a:latin typeface="Calibri" panose="020F0502020204030204" pitchFamily="34" charset="0"/>
                      </a:endParaRPr>
                    </a:p>
                  </a:txBody>
                  <a:tcPr marL="4736" marR="4736" marT="47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8659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Content Placeholder 2"/>
          <p:cNvSpPr>
            <a:spLocks noGrp="1"/>
          </p:cNvSpPr>
          <p:nvPr>
            <p:ph idx="1"/>
          </p:nvPr>
        </p:nvSpPr>
        <p:spPr>
          <a:xfrm>
            <a:off x="457200" y="1296537"/>
            <a:ext cx="8229600" cy="5049672"/>
          </a:xfrm>
        </p:spPr>
        <p:txBody>
          <a:bodyPr>
            <a:normAutofit fontScale="77500" lnSpcReduction="20000"/>
          </a:bodyPr>
          <a:lstStyle/>
          <a:p>
            <a:r>
              <a:rPr lang="en-CA" dirty="0" smtClean="0"/>
              <a:t>Comparing our Non-Pipeline and Pipeline designs at 200MHz (Period: 5ns), the Non-Pipeline version is preferred because:</a:t>
            </a:r>
          </a:p>
          <a:p>
            <a:pPr marL="1314450" lvl="2" indent="-514350">
              <a:buFont typeface="+mj-lt"/>
              <a:buAutoNum type="alphaLcParenR"/>
            </a:pPr>
            <a:r>
              <a:rPr lang="en-CA" dirty="0" smtClean="0"/>
              <a:t>It has a smaller area than Pipeline version and</a:t>
            </a:r>
          </a:p>
          <a:p>
            <a:pPr marL="1314450" lvl="2" indent="-514350">
              <a:buFont typeface="+mj-lt"/>
              <a:buAutoNum type="alphaLcParenR"/>
            </a:pPr>
            <a:r>
              <a:rPr lang="en-CA" dirty="0" smtClean="0"/>
              <a:t>It is also able to run at higher frequencies without increasing it's area.  </a:t>
            </a:r>
          </a:p>
          <a:p>
            <a:r>
              <a:rPr lang="en-CA" dirty="0" smtClean="0"/>
              <a:t>Comparing our Non-Pipeline design on CMOS045 and CMOS180 technology at 100MHz (Period: 10ns), we concluded to use the CMOS045 technology design because </a:t>
            </a:r>
          </a:p>
          <a:p>
            <a:pPr marL="1371600" lvl="2" indent="-514350">
              <a:buFont typeface="+mj-lt"/>
              <a:buAutoNum type="alphaLcParenR"/>
            </a:pPr>
            <a:r>
              <a:rPr lang="en-CA" dirty="0" smtClean="0"/>
              <a:t>Its area is approximately 94% smaller than CMOS180,</a:t>
            </a:r>
          </a:p>
          <a:p>
            <a:pPr marL="1371600" lvl="2" indent="-514350">
              <a:buFont typeface="+mj-lt"/>
              <a:buAutoNum type="alphaLcParenR"/>
            </a:pPr>
            <a:r>
              <a:rPr lang="en-CA" dirty="0"/>
              <a:t>I</a:t>
            </a:r>
            <a:r>
              <a:rPr lang="en-CA" dirty="0" smtClean="0"/>
              <a:t>t consumes roughly 98% less dynamic power than CMOS180, and</a:t>
            </a:r>
          </a:p>
          <a:p>
            <a:pPr marL="1371600" lvl="2" indent="-514350">
              <a:buFont typeface="+mj-lt"/>
              <a:buAutoNum type="alphaLcParenR"/>
            </a:pPr>
            <a:r>
              <a:rPr lang="en-CA" dirty="0" smtClean="0"/>
              <a:t>It is able to run at up to 270MHz while CMOS180 only runs at up to 167MHz, despite the 20 times greater cost</a:t>
            </a:r>
          </a:p>
          <a:p>
            <a:pPr marL="355600" lvl="2" indent="-336550"/>
            <a:r>
              <a:rPr lang="en-CA" sz="3200" dirty="0" smtClean="0"/>
              <a:t>Most </a:t>
            </a:r>
            <a:r>
              <a:rPr lang="en-CA" sz="3200" dirty="0"/>
              <a:t>convenient time period: </a:t>
            </a:r>
            <a:r>
              <a:rPr lang="en-CA" sz="3200" dirty="0" smtClean="0"/>
              <a:t>between 3.7ns - 5ns</a:t>
            </a:r>
          </a:p>
          <a:p>
            <a:pPr marL="1390650" lvl="4" indent="-457200">
              <a:buFont typeface="Arial" panose="020B0604020202020204" pitchFamily="34" charset="0"/>
              <a:buChar char="•"/>
            </a:pPr>
            <a:r>
              <a:rPr lang="en-CA" sz="2500" dirty="0" smtClean="0"/>
              <a:t>Within time period {3.7ns, 5ns}, the area increases very minimally (4 µm</a:t>
            </a:r>
            <a:r>
              <a:rPr lang="en-CA" sz="2500" baseline="30000" dirty="0" smtClean="0"/>
              <a:t>2</a:t>
            </a:r>
            <a:r>
              <a:rPr lang="en-CA" sz="2500" dirty="0" smtClean="0"/>
              <a:t>)</a:t>
            </a:r>
          </a:p>
          <a:p>
            <a:pPr marL="933450" lvl="4" indent="0">
              <a:buNone/>
            </a:pPr>
            <a:endParaRPr lang="en-CA" sz="2800" dirty="0"/>
          </a:p>
          <a:p>
            <a:pPr marL="857250" lvl="2" indent="0">
              <a:buNone/>
            </a:pPr>
            <a:endParaRPr lang="en-US" dirty="0"/>
          </a:p>
        </p:txBody>
      </p:sp>
    </p:spTree>
    <p:extLst>
      <p:ext uri="{BB962C8B-B14F-4D97-AF65-F5344CB8AC3E}">
        <p14:creationId xmlns:p14="http://schemas.microsoft.com/office/powerpoint/2010/main" val="1787086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466</Words>
  <Application>Microsoft Office PowerPoint</Application>
  <PresentationFormat>On-screen Show (4:3)</PresentationFormat>
  <Paragraphs>138</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ENSC 450: Assignment 1</vt:lpstr>
      <vt:lpstr>Outline</vt:lpstr>
      <vt:lpstr>Methodology (1)</vt:lpstr>
      <vt:lpstr>Methodology (2)</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Ensc450 Assignment 1</dc:title>
  <dc:creator>Barry Yim</dc:creator>
  <cp:lastModifiedBy>bonnieHA</cp:lastModifiedBy>
  <cp:revision>27</cp:revision>
  <dcterms:created xsi:type="dcterms:W3CDTF">2013-09-25T18:42:35Z</dcterms:created>
  <dcterms:modified xsi:type="dcterms:W3CDTF">2013-09-28T10:35:26Z</dcterms:modified>
</cp:coreProperties>
</file>