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71" r:id="rId10"/>
    <p:sldId id="272" r:id="rId11"/>
    <p:sldId id="273" r:id="rId12"/>
    <p:sldId id="274" r:id="rId13"/>
    <p:sldId id="262" r:id="rId14"/>
    <p:sldId id="263"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27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vivovinco/2023-mlb-player-sta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2400" dirty="0"/>
              <a:t>Analyzing MLB Player Performance Metrics and Game Outcomes</a:t>
            </a:r>
          </a:p>
        </p:txBody>
      </p:sp>
      <p:sp>
        <p:nvSpPr>
          <p:cNvPr id="3" name="Subtitle 2"/>
          <p:cNvSpPr>
            <a:spLocks noGrp="1"/>
          </p:cNvSpPr>
          <p:nvPr>
            <p:ph type="subTitle" idx="1"/>
          </p:nvPr>
        </p:nvSpPr>
        <p:spPr/>
        <p:txBody>
          <a:bodyPr>
            <a:normAutofit/>
          </a:bodyPr>
          <a:lstStyle/>
          <a:p>
            <a:r>
              <a:rPr sz="1800" dirty="0"/>
              <a:t>Benjamin Bartek</a:t>
            </a:r>
          </a:p>
          <a:p>
            <a:r>
              <a:rPr sz="1800" dirty="0"/>
              <a:t>DSC 680</a:t>
            </a:r>
          </a:p>
          <a:p>
            <a:r>
              <a:rPr lang="en-US" sz="1800" dirty="0"/>
              <a:t>March 2</a:t>
            </a:r>
            <a:r>
              <a:rPr sz="1800" dirty="0"/>
              <a: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B5CC-FFAB-1B38-AEA8-81DD839E7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E5717-27D0-9783-B129-D2FA6E38F4F6}"/>
              </a:ext>
            </a:extLst>
          </p:cNvPr>
          <p:cNvSpPr>
            <a:spLocks noGrp="1"/>
          </p:cNvSpPr>
          <p:nvPr>
            <p:ph type="title"/>
          </p:nvPr>
        </p:nvSpPr>
        <p:spPr/>
        <p:txBody>
          <a:bodyPr>
            <a:normAutofit/>
          </a:bodyPr>
          <a:lstStyle/>
          <a:p>
            <a:r>
              <a:rPr lang="en-US" sz="3200" b="1" dirty="0"/>
              <a:t>Figure 4: Team ERA Comparison</a:t>
            </a:r>
          </a:p>
        </p:txBody>
      </p:sp>
      <p:pic>
        <p:nvPicPr>
          <p:cNvPr id="3" name="Picture 2">
            <a:extLst>
              <a:ext uri="{FF2B5EF4-FFF2-40B4-BE49-F238E27FC236}">
                <a16:creationId xmlns:a16="http://schemas.microsoft.com/office/drawing/2014/main" id="{FF40D4B4-0BA0-9DE3-53C7-057CF3170370}"/>
              </a:ext>
            </a:extLst>
          </p:cNvPr>
          <p:cNvPicPr>
            <a:picLocks noChangeAspect="1"/>
          </p:cNvPicPr>
          <p:nvPr/>
        </p:nvPicPr>
        <p:blipFill>
          <a:blip r:embed="rId2"/>
          <a:stretch>
            <a:fillRect/>
          </a:stretch>
        </p:blipFill>
        <p:spPr>
          <a:xfrm>
            <a:off x="549276" y="1417638"/>
            <a:ext cx="8489216" cy="4244608"/>
          </a:xfrm>
          <a:prstGeom prst="rect">
            <a:avLst/>
          </a:prstGeom>
        </p:spPr>
      </p:pic>
    </p:spTree>
    <p:extLst>
      <p:ext uri="{BB962C8B-B14F-4D97-AF65-F5344CB8AC3E}">
        <p14:creationId xmlns:p14="http://schemas.microsoft.com/office/powerpoint/2010/main" val="3025767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6E4FA-BC39-BC75-E73B-0137FBCA0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0E2CF-2E69-C429-2FEC-F51A9B398303}"/>
              </a:ext>
            </a:extLst>
          </p:cNvPr>
          <p:cNvSpPr>
            <a:spLocks noGrp="1"/>
          </p:cNvSpPr>
          <p:nvPr>
            <p:ph type="title"/>
          </p:nvPr>
        </p:nvSpPr>
        <p:spPr/>
        <p:txBody>
          <a:bodyPr>
            <a:normAutofit/>
          </a:bodyPr>
          <a:lstStyle/>
          <a:p>
            <a:r>
              <a:rPr lang="en-US" sz="3200" b="1" dirty="0"/>
              <a:t>Figure 5: Feature Importance in Batting Model</a:t>
            </a:r>
          </a:p>
        </p:txBody>
      </p:sp>
      <p:pic>
        <p:nvPicPr>
          <p:cNvPr id="4" name="Picture 3">
            <a:extLst>
              <a:ext uri="{FF2B5EF4-FFF2-40B4-BE49-F238E27FC236}">
                <a16:creationId xmlns:a16="http://schemas.microsoft.com/office/drawing/2014/main" id="{3EF19DFA-4B07-D6ED-B9A3-CCE9D789C9D2}"/>
              </a:ext>
            </a:extLst>
          </p:cNvPr>
          <p:cNvPicPr>
            <a:picLocks noChangeAspect="1"/>
          </p:cNvPicPr>
          <p:nvPr/>
        </p:nvPicPr>
        <p:blipFill>
          <a:blip r:embed="rId2"/>
          <a:stretch>
            <a:fillRect/>
          </a:stretch>
        </p:blipFill>
        <p:spPr>
          <a:xfrm>
            <a:off x="771770" y="1148862"/>
            <a:ext cx="7991230" cy="4794738"/>
          </a:xfrm>
          <a:prstGeom prst="rect">
            <a:avLst/>
          </a:prstGeom>
        </p:spPr>
      </p:pic>
    </p:spTree>
    <p:extLst>
      <p:ext uri="{BB962C8B-B14F-4D97-AF65-F5344CB8AC3E}">
        <p14:creationId xmlns:p14="http://schemas.microsoft.com/office/powerpoint/2010/main" val="187304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B7ABD-BF75-826C-6904-3958E907B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1B799-7E27-B979-A0FB-38440C446C44}"/>
              </a:ext>
            </a:extLst>
          </p:cNvPr>
          <p:cNvSpPr>
            <a:spLocks noGrp="1"/>
          </p:cNvSpPr>
          <p:nvPr>
            <p:ph type="title"/>
          </p:nvPr>
        </p:nvSpPr>
        <p:spPr/>
        <p:txBody>
          <a:bodyPr>
            <a:normAutofit/>
          </a:bodyPr>
          <a:lstStyle/>
          <a:p>
            <a:r>
              <a:rPr lang="en-US" sz="3200" b="1" dirty="0"/>
              <a:t>Figure 6: Feature Importance in Pitching Model</a:t>
            </a:r>
          </a:p>
        </p:txBody>
      </p:sp>
      <p:pic>
        <p:nvPicPr>
          <p:cNvPr id="3" name="Picture 2">
            <a:extLst>
              <a:ext uri="{FF2B5EF4-FFF2-40B4-BE49-F238E27FC236}">
                <a16:creationId xmlns:a16="http://schemas.microsoft.com/office/drawing/2014/main" id="{6B33ED09-23C1-BFDF-1FC2-5E6A65168502}"/>
              </a:ext>
            </a:extLst>
          </p:cNvPr>
          <p:cNvPicPr>
            <a:picLocks noChangeAspect="1"/>
          </p:cNvPicPr>
          <p:nvPr/>
        </p:nvPicPr>
        <p:blipFill>
          <a:blip r:embed="rId2"/>
          <a:stretch>
            <a:fillRect/>
          </a:stretch>
        </p:blipFill>
        <p:spPr>
          <a:xfrm>
            <a:off x="890953" y="1220372"/>
            <a:ext cx="7950199" cy="4770120"/>
          </a:xfrm>
          <a:prstGeom prst="rect">
            <a:avLst/>
          </a:prstGeom>
        </p:spPr>
      </p:pic>
    </p:spTree>
    <p:extLst>
      <p:ext uri="{BB962C8B-B14F-4D97-AF65-F5344CB8AC3E}">
        <p14:creationId xmlns:p14="http://schemas.microsoft.com/office/powerpoint/2010/main" val="80855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63467"/>
            <a:ext cx="8229600" cy="1143000"/>
          </a:xfrm>
        </p:spPr>
        <p:txBody>
          <a:bodyPr/>
          <a:lstStyle/>
          <a:p>
            <a:r>
              <a:rPr dirty="0"/>
              <a:t>Recommendations</a:t>
            </a:r>
          </a:p>
        </p:txBody>
      </p:sp>
      <p:sp>
        <p:nvSpPr>
          <p:cNvPr id="3" name="Content Placeholder 2"/>
          <p:cNvSpPr>
            <a:spLocks noGrp="1"/>
          </p:cNvSpPr>
          <p:nvPr>
            <p:ph idx="1"/>
          </p:nvPr>
        </p:nvSpPr>
        <p:spPr>
          <a:xfrm>
            <a:off x="457200" y="2983523"/>
            <a:ext cx="8229600" cy="4525963"/>
          </a:xfrm>
        </p:spPr>
        <p:txBody>
          <a:bodyPr>
            <a:normAutofit/>
          </a:bodyPr>
          <a:lstStyle/>
          <a:p>
            <a:r>
              <a:rPr sz="1800" dirty="0"/>
              <a:t>Teams should prioritize OPS over traditional stats like BA for player evaluations.</a:t>
            </a:r>
          </a:p>
          <a:p>
            <a:r>
              <a:rPr sz="1800" dirty="0"/>
              <a:t>Pitching strategy should focus on reducing WHIP and walks per nine innings.</a:t>
            </a:r>
          </a:p>
          <a:p>
            <a:r>
              <a:rPr sz="1800" dirty="0"/>
              <a:t>Real-time data from MLB </a:t>
            </a:r>
            <a:r>
              <a:rPr sz="1800" dirty="0" err="1"/>
              <a:t>Statcast</a:t>
            </a:r>
            <a:r>
              <a:rPr sz="1800" dirty="0"/>
              <a:t> should be integrated for in-game decision-making.</a:t>
            </a:r>
          </a:p>
          <a:p>
            <a:r>
              <a:rPr sz="1800" dirty="0"/>
              <a:t>Future studies should incorporate multi-season trends and advanced sabermetrics.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19"/>
            <a:ext cx="8229600" cy="1143000"/>
          </a:xfrm>
        </p:spPr>
        <p:txBody>
          <a:bodyPr/>
          <a:lstStyle/>
          <a:p>
            <a:r>
              <a:rPr dirty="0"/>
              <a:t>Ethical Considerations</a:t>
            </a:r>
          </a:p>
        </p:txBody>
      </p:sp>
      <p:sp>
        <p:nvSpPr>
          <p:cNvPr id="3" name="Content Placeholder 2"/>
          <p:cNvSpPr>
            <a:spLocks noGrp="1"/>
          </p:cNvSpPr>
          <p:nvPr>
            <p:ph idx="1"/>
          </p:nvPr>
        </p:nvSpPr>
        <p:spPr>
          <a:xfrm>
            <a:off x="457200" y="2936624"/>
            <a:ext cx="8229600" cy="4525963"/>
          </a:xfrm>
        </p:spPr>
        <p:txBody>
          <a:bodyPr>
            <a:normAutofit/>
          </a:bodyPr>
          <a:lstStyle/>
          <a:p>
            <a:r>
              <a:rPr sz="1800" dirty="0"/>
              <a:t>Ensure transparency in player evaluations.</a:t>
            </a:r>
          </a:p>
          <a:p>
            <a:r>
              <a:rPr sz="1800" dirty="0"/>
              <a:t>Avoid over-reliance on models that may overlook intangible player qualities.</a:t>
            </a:r>
          </a:p>
          <a:p>
            <a:r>
              <a:rPr sz="1800" dirty="0"/>
              <a:t>Address privacy concerns when incorporating biometric data.</a:t>
            </a:r>
          </a:p>
          <a:p>
            <a:r>
              <a:rPr sz="1800" dirty="0"/>
              <a:t>Maintain fairness in data-driven player assessments.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EBB38-89B2-0149-2F00-11FF4B6DB8B5}"/>
              </a:ext>
            </a:extLst>
          </p:cNvPr>
          <p:cNvSpPr>
            <a:spLocks noGrp="1"/>
          </p:cNvSpPr>
          <p:nvPr>
            <p:ph idx="1"/>
          </p:nvPr>
        </p:nvSpPr>
        <p:spPr>
          <a:xfrm>
            <a:off x="468923" y="2971800"/>
            <a:ext cx="8229600" cy="4525963"/>
          </a:xfrm>
        </p:spPr>
        <p:txBody>
          <a:bodyPr/>
          <a:lstStyle/>
          <a:p>
            <a:r>
              <a:rPr lang="en-US" sz="1800" dirty="0"/>
              <a:t>Vinco, V. (2023). 2023 MLB Player Stats [Data set]. Kaggle. </a:t>
            </a:r>
            <a:r>
              <a:rPr lang="en-US" sz="1800" dirty="0">
                <a:hlinkClick r:id="rId2"/>
              </a:rPr>
              <a:t>https://www.kaggle.com/datasets/vivovinco/2023-mlb-player-stats</a:t>
            </a:r>
            <a:endParaRPr lang="en-US" sz="1800" dirty="0"/>
          </a:p>
          <a:p>
            <a:endParaRPr lang="en-US" dirty="0"/>
          </a:p>
        </p:txBody>
      </p:sp>
      <p:sp>
        <p:nvSpPr>
          <p:cNvPr id="4" name="Title 1">
            <a:extLst>
              <a:ext uri="{FF2B5EF4-FFF2-40B4-BE49-F238E27FC236}">
                <a16:creationId xmlns:a16="http://schemas.microsoft.com/office/drawing/2014/main" id="{1C27A36A-C540-3722-974D-F75D07436EF9}"/>
              </a:ext>
            </a:extLst>
          </p:cNvPr>
          <p:cNvSpPr>
            <a:spLocks noGrp="1"/>
          </p:cNvSpPr>
          <p:nvPr>
            <p:ph type="title"/>
          </p:nvPr>
        </p:nvSpPr>
        <p:spPr>
          <a:xfrm>
            <a:off x="457200" y="1775190"/>
            <a:ext cx="8229600" cy="1143000"/>
          </a:xfrm>
        </p:spPr>
        <p:txBody>
          <a:bodyPr/>
          <a:lstStyle/>
          <a:p>
            <a:r>
              <a:rPr lang="en-US" dirty="0"/>
              <a:t>References</a:t>
            </a:r>
            <a:endParaRPr dirty="0"/>
          </a:p>
        </p:txBody>
      </p:sp>
    </p:spTree>
    <p:extLst>
      <p:ext uri="{BB962C8B-B14F-4D97-AF65-F5344CB8AC3E}">
        <p14:creationId xmlns:p14="http://schemas.microsoft.com/office/powerpoint/2010/main" val="409963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87619"/>
            <a:ext cx="8229600" cy="1143000"/>
          </a:xfrm>
        </p:spPr>
        <p:txBody>
          <a:bodyPr>
            <a:normAutofit/>
          </a:bodyPr>
          <a:lstStyle/>
          <a:p>
            <a:r>
              <a:rPr dirty="0"/>
              <a:t>Business Problem</a:t>
            </a:r>
          </a:p>
        </p:txBody>
      </p:sp>
      <p:sp>
        <p:nvSpPr>
          <p:cNvPr id="3" name="Content Placeholder 2"/>
          <p:cNvSpPr>
            <a:spLocks noGrp="1"/>
          </p:cNvSpPr>
          <p:nvPr>
            <p:ph idx="1"/>
          </p:nvPr>
        </p:nvSpPr>
        <p:spPr>
          <a:xfrm>
            <a:off x="457200" y="2995241"/>
            <a:ext cx="8229600" cy="4525963"/>
          </a:xfrm>
        </p:spPr>
        <p:txBody>
          <a:bodyPr>
            <a:normAutofit/>
          </a:bodyPr>
          <a:lstStyle/>
          <a:p>
            <a:r>
              <a:rPr sz="1800" dirty="0"/>
              <a:t>Major League Baseball (MLB) is a data-rich sport where analytics play a crucial role in team management, player trades, and game strategy. This study aims to identify key performance metrics that predict success in batting and pitching and optimize decision-making for teams.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2081"/>
            <a:ext cx="8229600" cy="1143000"/>
          </a:xfrm>
        </p:spPr>
        <p:txBody>
          <a:bodyPr/>
          <a:lstStyle/>
          <a:p>
            <a:r>
              <a:rPr dirty="0"/>
              <a:t>Background &amp; History</a:t>
            </a:r>
          </a:p>
        </p:txBody>
      </p:sp>
      <p:sp>
        <p:nvSpPr>
          <p:cNvPr id="3" name="Content Placeholder 2"/>
          <p:cNvSpPr>
            <a:spLocks noGrp="1"/>
          </p:cNvSpPr>
          <p:nvPr>
            <p:ph idx="1"/>
          </p:nvPr>
        </p:nvSpPr>
        <p:spPr>
          <a:xfrm>
            <a:off x="457200" y="3311768"/>
            <a:ext cx="8229600" cy="4525963"/>
          </a:xfrm>
        </p:spPr>
        <p:txBody>
          <a:bodyPr>
            <a:normAutofit/>
          </a:bodyPr>
          <a:lstStyle/>
          <a:p>
            <a:r>
              <a:rPr sz="1800" dirty="0"/>
              <a:t>Baseball analytics have evolved significantly since the introduction of sabermetrics in the 1970s. Advanced metrics like OPS, WAR, and FIP have become crucial in evaluating players. With modern machine learning and data visualization, teams can now gain deeper insights into player performance trends.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987"/>
            <a:ext cx="8229600" cy="1143000"/>
          </a:xfrm>
        </p:spPr>
        <p:txBody>
          <a:bodyPr/>
          <a:lstStyle/>
          <a:p>
            <a:r>
              <a:rPr dirty="0"/>
              <a:t>Data Set</a:t>
            </a:r>
          </a:p>
        </p:txBody>
      </p:sp>
      <p:sp>
        <p:nvSpPr>
          <p:cNvPr id="3" name="Content Placeholder 2"/>
          <p:cNvSpPr>
            <a:spLocks noGrp="1"/>
          </p:cNvSpPr>
          <p:nvPr>
            <p:ph idx="1"/>
          </p:nvPr>
        </p:nvSpPr>
        <p:spPr>
          <a:xfrm>
            <a:off x="457200" y="2807679"/>
            <a:ext cx="8229600" cy="4525963"/>
          </a:xfrm>
        </p:spPr>
        <p:txBody>
          <a:bodyPr>
            <a:normAutofit/>
          </a:bodyPr>
          <a:lstStyle/>
          <a:p>
            <a:r>
              <a:rPr sz="1800" dirty="0"/>
              <a:t>Dataset: 2023 MLB Player Stats from Kaggle.</a:t>
            </a:r>
          </a:p>
          <a:p>
            <a:r>
              <a:rPr sz="1800" dirty="0"/>
              <a:t>Batting Stats: BA, OBP, SLG, HR, RBI, SO.</a:t>
            </a:r>
          </a:p>
          <a:p>
            <a:r>
              <a:rPr sz="1800" dirty="0"/>
              <a:t>Pitching Stats: ERA, WHIP, SO, IP, HR9, BB9.</a:t>
            </a:r>
          </a:p>
          <a:p>
            <a:r>
              <a:rPr sz="1800" dirty="0"/>
              <a:t>Data preprocessing included handling missing values, encoding categorical data, and feature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1093"/>
            <a:ext cx="8229600" cy="1143000"/>
          </a:xfrm>
        </p:spPr>
        <p:txBody>
          <a:bodyPr/>
          <a:lstStyle/>
          <a:p>
            <a:r>
              <a:rPr dirty="0"/>
              <a:t>Methods</a:t>
            </a:r>
          </a:p>
        </p:txBody>
      </p:sp>
      <p:sp>
        <p:nvSpPr>
          <p:cNvPr id="3" name="Content Placeholder 2"/>
          <p:cNvSpPr>
            <a:spLocks noGrp="1"/>
          </p:cNvSpPr>
          <p:nvPr>
            <p:ph idx="1"/>
          </p:nvPr>
        </p:nvSpPr>
        <p:spPr>
          <a:xfrm>
            <a:off x="457200" y="2631835"/>
            <a:ext cx="8229600" cy="4525963"/>
          </a:xfrm>
        </p:spPr>
        <p:txBody>
          <a:bodyPr>
            <a:normAutofit/>
          </a:bodyPr>
          <a:lstStyle/>
          <a:p>
            <a:r>
              <a:rPr sz="1800" dirty="0"/>
              <a:t>Descriptive statistics for player performance trends.</a:t>
            </a:r>
          </a:p>
          <a:p>
            <a:r>
              <a:rPr sz="1800" dirty="0"/>
              <a:t>Correlation analysis to identify key performance drivers.</a:t>
            </a:r>
          </a:p>
          <a:p>
            <a:r>
              <a:rPr sz="1800" dirty="0"/>
              <a:t>Predictive modeling using Linear Regression and Random Forest Regressors.</a:t>
            </a:r>
          </a:p>
          <a:p>
            <a:r>
              <a:rPr sz="1800" dirty="0"/>
              <a:t>Feature importance analysis for OPS and ERA predictions.</a:t>
            </a:r>
          </a:p>
          <a:p>
            <a:r>
              <a:rPr sz="1800" dirty="0"/>
              <a:t>Cross-validation techniques for model 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2112"/>
            <a:ext cx="8229600" cy="1143000"/>
          </a:xfrm>
        </p:spPr>
        <p:txBody>
          <a:bodyPr/>
          <a:lstStyle/>
          <a:p>
            <a:r>
              <a:t>Analysis &amp; Key Findings</a:t>
            </a:r>
          </a:p>
        </p:txBody>
      </p:sp>
      <p:sp>
        <p:nvSpPr>
          <p:cNvPr id="3" name="Content Placeholder 2"/>
          <p:cNvSpPr>
            <a:spLocks noGrp="1"/>
          </p:cNvSpPr>
          <p:nvPr>
            <p:ph idx="1"/>
          </p:nvPr>
        </p:nvSpPr>
        <p:spPr>
          <a:xfrm>
            <a:off x="457200" y="2995244"/>
            <a:ext cx="8229600" cy="4525963"/>
          </a:xfrm>
        </p:spPr>
        <p:txBody>
          <a:bodyPr>
            <a:normAutofit/>
          </a:bodyPr>
          <a:lstStyle/>
          <a:p>
            <a:r>
              <a:rPr sz="1800" dirty="0"/>
              <a:t>OPS strongly correlates with SLG and OBP, with an R-squared value of 0.999.</a:t>
            </a:r>
          </a:p>
          <a:p>
            <a:r>
              <a:rPr sz="1800" dirty="0"/>
              <a:t>Teams with high OPS scores tend to score more runs (correlation: 0.91).</a:t>
            </a:r>
          </a:p>
          <a:p>
            <a:r>
              <a:rPr sz="1800" dirty="0"/>
              <a:t>Pitching metrics like WHIP and HR9 influence ERA rankings significantly.</a:t>
            </a:r>
          </a:p>
          <a:p>
            <a:r>
              <a:rPr sz="1800" dirty="0"/>
              <a:t>Starting pitchers generally maintain lower ERA values than relievers.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3A3CD-E7CE-1536-B9A8-ADB952C7BEB1}"/>
              </a:ext>
            </a:extLst>
          </p:cNvPr>
          <p:cNvSpPr>
            <a:spLocks noGrp="1"/>
          </p:cNvSpPr>
          <p:nvPr>
            <p:ph type="title"/>
          </p:nvPr>
        </p:nvSpPr>
        <p:spPr/>
        <p:txBody>
          <a:bodyPr>
            <a:normAutofit/>
          </a:bodyPr>
          <a:lstStyle/>
          <a:p>
            <a:r>
              <a:rPr lang="en-US" sz="3200" b="1" dirty="0"/>
              <a:t>Figure 1: Batting Statistics Correlation</a:t>
            </a:r>
            <a:br>
              <a:rPr lang="en-US" sz="3200" b="1" dirty="0"/>
            </a:br>
            <a:r>
              <a:rPr lang="en-US" sz="3200" b="1" dirty="0"/>
              <a:t>Heatmap</a:t>
            </a:r>
          </a:p>
        </p:txBody>
      </p:sp>
      <p:pic>
        <p:nvPicPr>
          <p:cNvPr id="4" name="Picture 3">
            <a:extLst>
              <a:ext uri="{FF2B5EF4-FFF2-40B4-BE49-F238E27FC236}">
                <a16:creationId xmlns:a16="http://schemas.microsoft.com/office/drawing/2014/main" id="{9F95969A-8FBE-A8BD-6617-6EAA5E6DC965}"/>
              </a:ext>
            </a:extLst>
          </p:cNvPr>
          <p:cNvPicPr>
            <a:picLocks noChangeAspect="1"/>
          </p:cNvPicPr>
          <p:nvPr/>
        </p:nvPicPr>
        <p:blipFill>
          <a:blip r:embed="rId2"/>
          <a:stretch>
            <a:fillRect/>
          </a:stretch>
        </p:blipFill>
        <p:spPr>
          <a:xfrm>
            <a:off x="653563" y="1361831"/>
            <a:ext cx="7822221" cy="5214814"/>
          </a:xfrm>
          <a:prstGeom prst="rect">
            <a:avLst/>
          </a:prstGeom>
        </p:spPr>
      </p:pic>
    </p:spTree>
    <p:extLst>
      <p:ext uri="{BB962C8B-B14F-4D97-AF65-F5344CB8AC3E}">
        <p14:creationId xmlns:p14="http://schemas.microsoft.com/office/powerpoint/2010/main" val="957764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A2CAD-A5B6-B7C6-4DAF-3486AB70F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9D322-D94B-EB1C-2F50-F7896199F179}"/>
              </a:ext>
            </a:extLst>
          </p:cNvPr>
          <p:cNvSpPr>
            <a:spLocks noGrp="1"/>
          </p:cNvSpPr>
          <p:nvPr>
            <p:ph type="title"/>
          </p:nvPr>
        </p:nvSpPr>
        <p:spPr/>
        <p:txBody>
          <a:bodyPr>
            <a:normAutofit/>
          </a:bodyPr>
          <a:lstStyle/>
          <a:p>
            <a:r>
              <a:rPr lang="en-US" sz="3200" b="1" dirty="0"/>
              <a:t>Figure 2: Pitching Statistics Correlation</a:t>
            </a:r>
            <a:br>
              <a:rPr lang="en-US" sz="3200" b="1" dirty="0"/>
            </a:br>
            <a:r>
              <a:rPr lang="en-US" sz="3200" b="1" dirty="0"/>
              <a:t>Heatmap</a:t>
            </a:r>
          </a:p>
        </p:txBody>
      </p:sp>
      <p:pic>
        <p:nvPicPr>
          <p:cNvPr id="3" name="Picture 2">
            <a:extLst>
              <a:ext uri="{FF2B5EF4-FFF2-40B4-BE49-F238E27FC236}">
                <a16:creationId xmlns:a16="http://schemas.microsoft.com/office/drawing/2014/main" id="{F06AC888-AB19-D7CD-BF49-5E0F0ECB1D58}"/>
              </a:ext>
            </a:extLst>
          </p:cNvPr>
          <p:cNvPicPr>
            <a:picLocks noChangeAspect="1"/>
          </p:cNvPicPr>
          <p:nvPr/>
        </p:nvPicPr>
        <p:blipFill>
          <a:blip r:embed="rId2"/>
          <a:stretch>
            <a:fillRect/>
          </a:stretch>
        </p:blipFill>
        <p:spPr>
          <a:xfrm>
            <a:off x="996462" y="1385276"/>
            <a:ext cx="7646375" cy="5097583"/>
          </a:xfrm>
          <a:prstGeom prst="rect">
            <a:avLst/>
          </a:prstGeom>
        </p:spPr>
      </p:pic>
    </p:spTree>
    <p:extLst>
      <p:ext uri="{BB962C8B-B14F-4D97-AF65-F5344CB8AC3E}">
        <p14:creationId xmlns:p14="http://schemas.microsoft.com/office/powerpoint/2010/main" val="265080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337C0-2F0F-4492-4340-D1C4ADEF8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87909-A72D-B6A7-89C2-650D3AE848EA}"/>
              </a:ext>
            </a:extLst>
          </p:cNvPr>
          <p:cNvSpPr>
            <a:spLocks noGrp="1"/>
          </p:cNvSpPr>
          <p:nvPr>
            <p:ph type="title"/>
          </p:nvPr>
        </p:nvSpPr>
        <p:spPr/>
        <p:txBody>
          <a:bodyPr>
            <a:normAutofit/>
          </a:bodyPr>
          <a:lstStyle/>
          <a:p>
            <a:r>
              <a:rPr lang="en-US" sz="3200" b="1" dirty="0"/>
              <a:t>Figure 3: Team OPS Comparison</a:t>
            </a:r>
          </a:p>
        </p:txBody>
      </p:sp>
      <p:pic>
        <p:nvPicPr>
          <p:cNvPr id="4" name="Picture 3">
            <a:extLst>
              <a:ext uri="{FF2B5EF4-FFF2-40B4-BE49-F238E27FC236}">
                <a16:creationId xmlns:a16="http://schemas.microsoft.com/office/drawing/2014/main" id="{1606C5C5-12B7-D32D-D495-A942A0CC9EAE}"/>
              </a:ext>
            </a:extLst>
          </p:cNvPr>
          <p:cNvPicPr>
            <a:picLocks noChangeAspect="1"/>
          </p:cNvPicPr>
          <p:nvPr/>
        </p:nvPicPr>
        <p:blipFill>
          <a:blip r:embed="rId2"/>
          <a:stretch>
            <a:fillRect/>
          </a:stretch>
        </p:blipFill>
        <p:spPr>
          <a:xfrm>
            <a:off x="549276" y="1417638"/>
            <a:ext cx="8536108" cy="4268054"/>
          </a:xfrm>
          <a:prstGeom prst="rect">
            <a:avLst/>
          </a:prstGeom>
        </p:spPr>
      </p:pic>
    </p:spTree>
    <p:extLst>
      <p:ext uri="{BB962C8B-B14F-4D97-AF65-F5344CB8AC3E}">
        <p14:creationId xmlns:p14="http://schemas.microsoft.com/office/powerpoint/2010/main" val="168794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TotalTime>
  <Words>428</Words>
  <Application>Microsoft Office PowerPoint</Application>
  <PresentationFormat>On-screen Show (4:3)</PresentationFormat>
  <Paragraphs>42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Analyzing MLB Player Performance Metrics and Game Outcomes</vt:lpstr>
      <vt:lpstr>Business Problem</vt:lpstr>
      <vt:lpstr>Background &amp; History</vt:lpstr>
      <vt:lpstr>Data Set</vt:lpstr>
      <vt:lpstr>Methods</vt:lpstr>
      <vt:lpstr>Analysis &amp; Key Findings</vt:lpstr>
      <vt:lpstr>Figure 1: Batting Statistics Correlation Heatmap</vt:lpstr>
      <vt:lpstr>Figure 2: Pitching Statistics Correlation Heatmap</vt:lpstr>
      <vt:lpstr>Figure 3: Team OPS Comparison</vt:lpstr>
      <vt:lpstr>Figure 4: Team ERA Comparison</vt:lpstr>
      <vt:lpstr>Figure 5: Feature Importance in Batting Model</vt:lpstr>
      <vt:lpstr>Figure 6: Feature Importance in Pitching Model</vt:lpstr>
      <vt:lpstr>Recommendations</vt:lpstr>
      <vt:lpstr>Ethical Considerations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Benjamin Bartek</cp:lastModifiedBy>
  <cp:revision>2</cp:revision>
  <dcterms:created xsi:type="dcterms:W3CDTF">2013-01-27T09:14:16Z</dcterms:created>
  <dcterms:modified xsi:type="dcterms:W3CDTF">2025-03-02T03:44:14Z</dcterms:modified>
  <cp:category/>
</cp:coreProperties>
</file>