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08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4C4F-7099-4E67-ACF4-6884D2695CA3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0034-231F-44A2-82FB-CB75840C9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4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0034-231F-44A2-82FB-CB75840C9F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69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2492-B269-4047-AA91-2EF12740C31C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CD8-B036-4A26-A904-8E59196F8F07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2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0D00-4A02-4B48-BD4D-33F8F6C34B8F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7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E2B-BF19-4757-98D9-C81A075AAB25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924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EED8-5B40-49F5-8CC0-310D7665DB95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28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9643-A3F0-4A22-AF5B-151291A3071D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6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8AB0-7EAD-422B-96E5-278C16627A87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3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37A-A74D-4C2D-8A9B-48CACA864FBD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4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9D2-A1AE-4535-865D-65BBD38BC544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A257-3FFD-4084-9A56-FBA190517747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1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603-B7CA-4327-B9AD-5B3ABD54739E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0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882-2B49-4B9C-9827-60EEA94AB9C8}" type="datetime1">
              <a:rPr lang="fr-FR" smtClean="0"/>
              <a:t>16/05/2023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A37-E4C5-46C2-9CBF-F6241F4A1285}" type="datetime1">
              <a:rPr lang="fr-FR" smtClean="0"/>
              <a:t>16/05/2023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204-48E3-4213-B26B-9EA023EDF30D}" type="datetime1">
              <a:rPr lang="fr-FR" smtClean="0"/>
              <a:t>16/05/2023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38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93D-5288-44C3-8580-29E93173AF0C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EBDB-6C8D-4C8B-A2F7-12D2CEB061B2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B3BC-37C1-4314-95F0-18EF14C201BC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F0294C-5CF8-4DFB-9692-0659984BA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ushroomobserv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mongodb.com/docs/manual/core/gridf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FF9BE-6610-37C7-6C0F-CB00BC0CE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ChampiPy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A04E8E-333F-F218-32F1-497B177C0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du projet</a:t>
            </a:r>
          </a:p>
          <a:p>
            <a:r>
              <a:rPr lang="fr-FR" dirty="0"/>
              <a:t>16/05/2023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8B421-6585-4160-F1BE-C7FF8BCC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09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3E371-AE73-F8A9-B09E-8A26518B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9BD67-3FDE-E401-A2B8-DD01D9BC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Expérimentations</a:t>
            </a:r>
          </a:p>
          <a:p>
            <a:pPr lvl="1"/>
            <a:r>
              <a:rPr lang="fr-FR" dirty="0"/>
              <a:t>Entrainements</a:t>
            </a:r>
          </a:p>
          <a:p>
            <a:pPr lvl="1"/>
            <a:r>
              <a:rPr lang="fr-FR" dirty="0"/>
              <a:t>Optimisation des hyperparamètres</a:t>
            </a:r>
            <a:endParaRPr lang="fr-FR" b="1" dirty="0"/>
          </a:p>
          <a:p>
            <a:r>
              <a:rPr lang="fr-FR" dirty="0"/>
              <a:t>Ajouter les expérimentations au modèle</a:t>
            </a:r>
          </a:p>
          <a:p>
            <a:r>
              <a:rPr lang="fr-FR" dirty="0"/>
              <a:t>Stage "Production"</a:t>
            </a:r>
          </a:p>
          <a:p>
            <a:pPr lvl="1"/>
            <a:r>
              <a:rPr lang="fr-FR" dirty="0"/>
              <a:t>Le modèle utilisé pour les prédictions est celui marqué "Production"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E3A1D0-50FC-6CAE-A1D5-8D31C61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6BBF2-180B-D5E2-9D3E-DF2E5719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FD5F1-1BE9-E5B1-1964-D722CD11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592630"/>
            <a:ext cx="6868525" cy="4318591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Projet de Deep Learning (formation DS Janvier 2022)</a:t>
            </a:r>
          </a:p>
          <a:p>
            <a:r>
              <a:rPr lang="fr-FR" dirty="0">
                <a:latin typeface="Calibri" panose="020F0502020204030204" pitchFamily="34" charset="0"/>
                <a:ea typeface="Trebuchet MS" panose="020B0603020202020204" pitchFamily="34" charset="0"/>
              </a:rPr>
              <a:t>O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btenir le nom d’une espèce de champignon grâce à une photo</a:t>
            </a:r>
          </a:p>
          <a:p>
            <a:endParaRPr lang="fr-FR" dirty="0">
              <a:latin typeface="Calibri" panose="020F0502020204030204" pitchFamily="34" charset="0"/>
              <a:ea typeface="Trebuchet MS" panose="020B060302020202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Qui ? 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Groupe d'utilisateurs confirmés sur </a:t>
            </a:r>
            <a:r>
              <a:rPr lang="fr-FR" sz="1800" u="sng" dirty="0">
                <a:solidFill>
                  <a:srgbClr val="3E7718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  <a:hlinkClick r:id="rId2"/>
              </a:rPr>
              <a:t>https://mushroomobserver.org/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Trebuchet MS" panose="020B0603020202020204" pitchFamily="34" charset="0"/>
              </a:rPr>
              <a:t>Pourquoi ? 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Vérifier les propositions de nom des utilisateurs moins expérimentés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Comment ?</a:t>
            </a:r>
            <a:r>
              <a:rPr lang="fr-FR" b="1" dirty="0">
                <a:latin typeface="Calibri" panose="020F0502020204030204" pitchFamily="34" charset="0"/>
                <a:ea typeface="Trebuchet MS" panose="020B060302020202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Trebuchet MS" panose="020B0603020202020204" pitchFamily="34" charset="0"/>
              </a:rPr>
              <a:t>Via une API, p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rédiction à partir de l’URL d’une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Suite ?</a:t>
            </a:r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 L’API pourrait être intégrée au site pour faire une proposition de nom à chaque nouvelle photo ajoutée par les utilisateurs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FA0A-6445-4E43-31F0-C3AC9A6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72053-3ED7-1DC8-1B89-644463C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92907"/>
          </a:xfrm>
        </p:spPr>
        <p:txBody>
          <a:bodyPr/>
          <a:lstStyle/>
          <a:p>
            <a:r>
              <a:rPr lang="fr-FR" dirty="0"/>
              <a:t>Architecture de la solution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D01666-C56C-4F77-0CC9-CC5A41191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3" y="1616280"/>
            <a:ext cx="6801798" cy="44287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93D33-BD15-3902-4A26-88FB90A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05833-8970-9295-8C86-245D127F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1/2</a:t>
            </a:r>
          </a:p>
        </p:txBody>
      </p:sp>
      <p:pic>
        <p:nvPicPr>
          <p:cNvPr id="4" name="image35.png">
            <a:extLst>
              <a:ext uri="{FF2B5EF4-FFF2-40B4-BE49-F238E27FC236}">
                <a16:creationId xmlns:a16="http://schemas.microsoft.com/office/drawing/2014/main" id="{8FAAA9A8-730D-E918-6D0E-72D4403FD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87879" y="1493417"/>
            <a:ext cx="5476399" cy="1774631"/>
          </a:xfrm>
          <a:prstGeom prst="rect">
            <a:avLst/>
          </a:prstGeom>
          <a:ln/>
        </p:spPr>
      </p:pic>
      <p:pic>
        <p:nvPicPr>
          <p:cNvPr id="5" name="image12.png">
            <a:extLst>
              <a:ext uri="{FF2B5EF4-FFF2-40B4-BE49-F238E27FC236}">
                <a16:creationId xmlns:a16="http://schemas.microsoft.com/office/drawing/2014/main" id="{8CDD5B62-82FA-5F5C-86FB-2FA003B81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59" b="10195"/>
          <a:stretch/>
        </p:blipFill>
        <p:spPr bwMode="auto">
          <a:xfrm>
            <a:off x="3337265" y="3553209"/>
            <a:ext cx="3177625" cy="1311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F4AA22-4F5F-05E4-279C-B8D71EF7F3CF}"/>
              </a:ext>
            </a:extLst>
          </p:cNvPr>
          <p:cNvSpPr txBox="1">
            <a:spLocks/>
          </p:cNvSpPr>
          <p:nvPr/>
        </p:nvSpPr>
        <p:spPr>
          <a:xfrm>
            <a:off x="1942415" y="5150136"/>
            <a:ext cx="6098406" cy="153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Compromis entre rapidité d'entrainement et précision de prédiction.</a:t>
            </a:r>
            <a:endParaRPr lang="fr-FR" dirty="0">
              <a:latin typeface="Calibri" panose="020F0502020204030204" pitchFamily="34" charset="0"/>
              <a:ea typeface="Trebuchet MS" panose="020B0603020202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014D2-E79B-E53A-A68F-B20E4F4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14B4F-CB41-095C-EF65-6AB36A39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50151"/>
          </a:xfrm>
        </p:spPr>
        <p:txBody>
          <a:bodyPr/>
          <a:lstStyle/>
          <a:p>
            <a:r>
              <a:rPr lang="fr-FR" dirty="0"/>
              <a:t>Modèle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42DFE-3FF9-FB52-5AD4-CD10BEDE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274261"/>
            <a:ext cx="6591985" cy="3055514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Contraintes :</a:t>
            </a:r>
          </a:p>
          <a:p>
            <a:pPr lvl="1">
              <a:lnSpc>
                <a:spcPct val="107000"/>
              </a:lnSpc>
            </a:pPr>
            <a:r>
              <a:rPr lang="fr-FR" dirty="0"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Le temps d'entrainement &lt; 30 minutes</a:t>
            </a:r>
          </a:p>
          <a:p>
            <a:pPr lvl="1">
              <a:lnSpc>
                <a:spcPct val="107000"/>
              </a:lnSpc>
            </a:pPr>
            <a:r>
              <a:rPr lang="fr-FR" dirty="0">
                <a:latin typeface="Calibri" panose="020F0502020204030204" pitchFamily="34" charset="0"/>
              </a:rPr>
              <a:t>Le jeu de données d’entrainement de 1.000 images</a:t>
            </a:r>
          </a:p>
          <a:p>
            <a:pPr>
              <a:lnSpc>
                <a:spcPct val="107000"/>
              </a:lnSpc>
            </a:pPr>
            <a:endParaRPr lang="fr-FR" b="1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fr-FR" b="1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fr-FR" b="1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fr-FR" b="1" dirty="0">
                <a:latin typeface="Calibri" panose="020F0502020204030204" pitchFamily="34" charset="0"/>
              </a:rPr>
              <a:t>Précision &gt; 70%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F363BD-5487-BE01-CCB2-93EEADA7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B0AB35-D8BA-D496-A1EB-10299AEC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7" y="4470901"/>
            <a:ext cx="5760720" cy="2225675"/>
          </a:xfrm>
          <a:prstGeom prst="rect">
            <a:avLst/>
          </a:prstGeom>
        </p:spPr>
      </p:pic>
      <p:graphicFrame>
        <p:nvGraphicFramePr>
          <p:cNvPr id="6" name="Tableau 9">
            <a:extLst>
              <a:ext uri="{FF2B5EF4-FFF2-40B4-BE49-F238E27FC236}">
                <a16:creationId xmlns:a16="http://schemas.microsoft.com/office/drawing/2014/main" id="{B3EEB927-9C3D-0454-ECF5-FF4CFB27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12540"/>
              </p:ext>
            </p:extLst>
          </p:nvPr>
        </p:nvGraphicFramePr>
        <p:xfrm>
          <a:off x="2521549" y="2538624"/>
          <a:ext cx="3449156" cy="9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194">
                  <a:extLst>
                    <a:ext uri="{9D8B030D-6E8A-4147-A177-3AD203B41FA5}">
                      <a16:colId xmlns:a16="http://schemas.microsoft.com/office/drawing/2014/main" val="754223337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1479175767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283499659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223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Espèces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22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1897A-0D91-8A0C-3C6E-149E8DB0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20654"/>
          </a:xfrm>
        </p:spPr>
        <p:txBody>
          <a:bodyPr>
            <a:normAutofit fontScale="90000"/>
          </a:bodyPr>
          <a:lstStyle/>
          <a:p>
            <a:r>
              <a:rPr lang="fr-FR" dirty="0"/>
              <a:t>Base de données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CDF46-4C92-AE6A-7E09-815534EF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519142"/>
            <a:ext cx="6591985" cy="3392080"/>
          </a:xfrm>
        </p:spPr>
        <p:txBody>
          <a:bodyPr/>
          <a:lstStyle/>
          <a:p>
            <a:r>
              <a:rPr lang="fr-FR" dirty="0"/>
              <a:t>MongoDB Atlas </a:t>
            </a:r>
            <a:r>
              <a:rPr lang="fr-FR" dirty="0" err="1"/>
              <a:t>Database</a:t>
            </a:r>
            <a:r>
              <a:rPr lang="fr-FR" dirty="0"/>
              <a:t> (cloud, free)</a:t>
            </a:r>
          </a:p>
          <a:p>
            <a:pPr lvl="1"/>
            <a:r>
              <a:rPr lang="fr-FR" dirty="0"/>
              <a:t>Pas de contraintes entre les données</a:t>
            </a:r>
          </a:p>
          <a:p>
            <a:pPr lvl="1"/>
            <a:r>
              <a:rPr lang="fr-FR" dirty="0"/>
              <a:t>Structure pouvant changer</a:t>
            </a:r>
          </a:p>
          <a:p>
            <a:pPr lvl="1"/>
            <a:r>
              <a:rPr lang="fr-FR" dirty="0"/>
              <a:t>Cloud</a:t>
            </a:r>
          </a:p>
          <a:p>
            <a:r>
              <a:rPr lang="fr-FR" dirty="0"/>
              <a:t>Collections</a:t>
            </a:r>
          </a:p>
          <a:p>
            <a:pPr lvl="1"/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endParaRPr lang="fr-F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Predictions</a:t>
            </a:r>
            <a:endParaRPr lang="fr-F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img_store</a:t>
            </a: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fr-FR" b="0" i="0" u="none" strike="noStrike" dirty="0" err="1">
                <a:effectLst/>
                <a:latin typeface="-apple-system"/>
                <a:hlinkClick r:id="rId2"/>
              </a:rPr>
              <a:t>GridFS</a:t>
            </a:r>
            <a:r>
              <a:rPr lang="fr-FR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lvl="1"/>
            <a:r>
              <a:rPr lang="fr-FR" b="1" dirty="0" err="1">
                <a:solidFill>
                  <a:srgbClr val="1F2328"/>
                </a:solidFill>
                <a:latin typeface="-apple-system"/>
              </a:rPr>
              <a:t>Parameters</a:t>
            </a:r>
            <a:endParaRPr lang="fr-FR" b="1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fr-FR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8F57A-F082-9EF1-7D3D-D0FC4349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L'essentiel sur MongoDB | LeMagIT">
            <a:extLst>
              <a:ext uri="{FF2B5EF4-FFF2-40B4-BE49-F238E27FC236}">
                <a16:creationId xmlns:a16="http://schemas.microsoft.com/office/drawing/2014/main" id="{B661CCF0-9D01-0CE2-D6B1-2B2A6633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13" y="1541489"/>
            <a:ext cx="2557479" cy="8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F57BE-CBC5-E0F1-FCAB-B31A74F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38308"/>
          </a:xfrm>
        </p:spPr>
        <p:txBody>
          <a:bodyPr>
            <a:normAutofit fontScale="90000"/>
          </a:bodyPr>
          <a:lstStyle/>
          <a:p>
            <a:r>
              <a:rPr lang="fr-FR" dirty="0"/>
              <a:t>Base de données 2/2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987065-7024-5371-9841-939686EC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38361"/>
            <a:ext cx="6591300" cy="376872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C67C0-81E9-65F1-B96E-F46D5B0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B564F-780E-B9F6-D6C3-E74E2201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65603"/>
          </a:xfrm>
        </p:spPr>
        <p:txBody>
          <a:bodyPr>
            <a:norm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16A3E-9008-4EE2-D1A7-DC3F4251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39839"/>
            <a:ext cx="6591985" cy="5036024"/>
          </a:xfrm>
        </p:spPr>
        <p:txBody>
          <a:bodyPr/>
          <a:lstStyle/>
          <a:p>
            <a:r>
              <a:rPr lang="fr-FR" b="1" dirty="0"/>
              <a:t>Fonctions générales</a:t>
            </a:r>
          </a:p>
          <a:p>
            <a:pPr lvl="1"/>
            <a:r>
              <a:rPr lang="fr-FR" dirty="0"/>
              <a:t>Etat API, connexion BDD, utilisateur connecté</a:t>
            </a:r>
          </a:p>
          <a:p>
            <a:r>
              <a:rPr lang="fr-FR" b="1" dirty="0"/>
              <a:t>Prédictions</a:t>
            </a:r>
          </a:p>
          <a:p>
            <a:pPr lvl="1"/>
            <a:r>
              <a:rPr lang="fr-FR" dirty="0"/>
              <a:t>Stockées dans la base de données</a:t>
            </a:r>
          </a:p>
          <a:p>
            <a:pPr lvl="1"/>
            <a:r>
              <a:rPr lang="fr-FR" dirty="0"/>
              <a:t>Réutilisation du résultat si la même image est utilisée</a:t>
            </a:r>
          </a:p>
          <a:p>
            <a:pPr lvl="1"/>
            <a:r>
              <a:rPr lang="fr-FR" dirty="0"/>
              <a:t>Précision &gt; 70% : image enregistrée dans la base pour réentrainement du modèle</a:t>
            </a:r>
          </a:p>
          <a:p>
            <a:r>
              <a:rPr lang="fr-FR" b="1" dirty="0"/>
              <a:t>Fonctions de supervision</a:t>
            </a:r>
          </a:p>
          <a:p>
            <a:pPr lvl="1"/>
            <a:r>
              <a:rPr lang="fr-FR" dirty="0"/>
              <a:t>Evaluation de la précision du modèle</a:t>
            </a:r>
          </a:p>
          <a:p>
            <a:pPr lvl="1"/>
            <a:r>
              <a:rPr lang="fr-FR" dirty="0"/>
              <a:t>Précision moyenne des X dernières prédictions </a:t>
            </a:r>
          </a:p>
          <a:p>
            <a:pPr lvl="1"/>
            <a:r>
              <a:rPr lang="fr-FR" dirty="0"/>
              <a:t>Nombre d'image ajoutées à la DBB depuis la mise en production du modèle</a:t>
            </a:r>
          </a:p>
          <a:p>
            <a:pPr lvl="1"/>
            <a:r>
              <a:rPr lang="fr-FR" dirty="0"/>
              <a:t>Optimisation des hyperparamètres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9AC45B-45D7-F429-2D3A-1EB522B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0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C3552-EB77-AF66-84D4-54772EDB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1516"/>
          </a:xfrm>
        </p:spPr>
        <p:txBody>
          <a:bodyPr/>
          <a:lstStyle/>
          <a:p>
            <a:r>
              <a:rPr lang="fr-FR" dirty="0"/>
              <a:t>GitHub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CEFBF-046F-8DAA-35DF-86F381D6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23073"/>
            <a:ext cx="6591985" cy="509884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Model perf tracker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 :</a:t>
            </a:r>
          </a:p>
          <a:p>
            <a:pPr lvl="1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Une fois par semaine ou lancement manuel</a:t>
            </a:r>
          </a:p>
          <a:p>
            <a:pPr lvl="1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Précision &gt;= 70% sur le jeu de validation </a:t>
            </a:r>
          </a:p>
          <a:p>
            <a:pPr lvl="1"/>
            <a:r>
              <a:rPr lang="fr-FR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ombre d'image ajoutée dans la BDD depuis le dernier entrainement &lt; 500</a:t>
            </a:r>
          </a:p>
          <a:p>
            <a:pPr marL="457200" lvl="1" indent="0">
              <a:buNone/>
            </a:pPr>
            <a:r>
              <a:rPr lang="fr-FR" b="0" i="1" dirty="0">
                <a:solidFill>
                  <a:srgbClr val="1F2328"/>
                </a:solidFill>
                <a:effectLst/>
                <a:latin typeface="-apple-system"/>
              </a:rPr>
              <a:t>Ces 2 seuils sont enregistrés dans des variables GitHub.</a:t>
            </a:r>
          </a:p>
          <a:p>
            <a:pPr algn="l"/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Pytest</a:t>
            </a: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 control </a:t>
            </a:r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Predict</a:t>
            </a: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Database</a:t>
            </a: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 and API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 :</a:t>
            </a:r>
          </a:p>
          <a:p>
            <a:pPr lvl="1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Pour la base de données :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Teste la connexion à la base de données</a:t>
            </a:r>
          </a:p>
          <a:p>
            <a:pPr lvl="1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Pour les prédictions :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Teste le score de prédiction d'une image physique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Teste le score de prédiction d'une image via son URL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Vérifie que la tentative de prédiction d'un format autre qu'une image renvoie une exception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Vérifie que la tentative de prédiction d'une image non existante renvoie une exception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Vérifie qu'une exception est levée si le nombre de résultat à obtenir n'est pas un entier</a:t>
            </a:r>
          </a:p>
          <a:p>
            <a:pPr lvl="1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Pour l'API</a:t>
            </a:r>
          </a:p>
          <a:p>
            <a:pPr lvl="2"/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Vérifie que les différents points de terminaison renvoi un code HTTP 200 et fonctionnent comme attendu en fonction du niveau d'accès.</a:t>
            </a:r>
          </a:p>
          <a:p>
            <a:pPr lvl="2"/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Sauf </a:t>
            </a:r>
            <a:r>
              <a:rPr lang="fr-FR" b="1" i="0" dirty="0" err="1">
                <a:solidFill>
                  <a:srgbClr val="1F2328"/>
                </a:solidFill>
                <a:effectLst/>
                <a:latin typeface="-apple-system"/>
              </a:rPr>
              <a:t>finetune</a:t>
            </a: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 qui ne bénéficie pas d'un mode de test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B541D9-CA00-0737-06B8-E7450F4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94C-5CF8-4DFB-9692-0659984BA2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8931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1381</TotalTime>
  <Words>444</Words>
  <Application>Microsoft Office PowerPoint</Application>
  <PresentationFormat>Affichage à l'écran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Wingdings 3</vt:lpstr>
      <vt:lpstr>Brin</vt:lpstr>
      <vt:lpstr>ChampiPy</vt:lpstr>
      <vt:lpstr>Contexte et objectif</vt:lpstr>
      <vt:lpstr>Architecture de la solution</vt:lpstr>
      <vt:lpstr>Modèle 1/2</vt:lpstr>
      <vt:lpstr>Modèle 2/2</vt:lpstr>
      <vt:lpstr>Base de données 1/2</vt:lpstr>
      <vt:lpstr>Base de données 2/2</vt:lpstr>
      <vt:lpstr>API</vt:lpstr>
      <vt:lpstr>GitHub Actions</vt:lpstr>
      <vt:lpstr>MLFlow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ChampiPy</dc:title>
  <dc:creator>Bastien B</dc:creator>
  <cp:lastModifiedBy>Bastien B</cp:lastModifiedBy>
  <cp:revision>13</cp:revision>
  <dcterms:created xsi:type="dcterms:W3CDTF">2023-05-15T11:15:13Z</dcterms:created>
  <dcterms:modified xsi:type="dcterms:W3CDTF">2023-05-16T10:50:21Z</dcterms:modified>
</cp:coreProperties>
</file>