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85" r:id="rId5"/>
    <p:sldId id="258" r:id="rId6"/>
    <p:sldId id="260" r:id="rId7"/>
    <p:sldId id="261" r:id="rId8"/>
    <p:sldId id="262" r:id="rId9"/>
    <p:sldId id="289" r:id="rId10"/>
    <p:sldId id="302" r:id="rId11"/>
    <p:sldId id="291" r:id="rId12"/>
    <p:sldId id="290" r:id="rId13"/>
    <p:sldId id="264" r:id="rId14"/>
    <p:sldId id="265" r:id="rId15"/>
    <p:sldId id="303" r:id="rId16"/>
    <p:sldId id="266" r:id="rId17"/>
    <p:sldId id="288" r:id="rId18"/>
    <p:sldId id="295" r:id="rId19"/>
    <p:sldId id="300" r:id="rId20"/>
    <p:sldId id="292" r:id="rId21"/>
    <p:sldId id="293" r:id="rId22"/>
    <p:sldId id="294" r:id="rId23"/>
    <p:sldId id="282" r:id="rId24"/>
    <p:sldId id="296" r:id="rId25"/>
    <p:sldId id="299" r:id="rId26"/>
    <p:sldId id="297" r:id="rId27"/>
    <p:sldId id="304" r:id="rId28"/>
    <p:sldId id="305" r:id="rId29"/>
    <p:sldId id="284" r:id="rId30"/>
    <p:sldId id="287" r:id="rId31"/>
    <p:sldId id="270" r:id="rId32"/>
    <p:sldId id="271" r:id="rId33"/>
    <p:sldId id="272" r:id="rId34"/>
    <p:sldId id="273" r:id="rId35"/>
    <p:sldId id="274" r:id="rId36"/>
    <p:sldId id="275" r:id="rId37"/>
    <p:sldId id="259" r:id="rId38"/>
    <p:sldId id="276" r:id="rId39"/>
    <p:sldId id="267" r:id="rId40"/>
    <p:sldId id="268" r:id="rId41"/>
    <p:sldId id="269" r:id="rId42"/>
    <p:sldId id="2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34956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2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0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36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3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1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04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83FB7-0F91-40AD-95CB-2E194CBE26F5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EDC4B-06F4-4B71-B6BB-50182D07D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121" y="1996226"/>
            <a:ext cx="9144000" cy="202198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Customer Marketing Hub</a:t>
            </a:r>
          </a:p>
          <a:p>
            <a:endParaRPr lang="en-US" sz="3200" b="1" dirty="0"/>
          </a:p>
          <a:p>
            <a:r>
              <a:rPr lang="en-US" sz="3200" b="1" dirty="0" smtClean="0"/>
              <a:t>(</a:t>
            </a:r>
            <a:r>
              <a:rPr lang="en-US" sz="3200" b="1" dirty="0" err="1" smtClean="0"/>
              <a:t>Bigdata</a:t>
            </a:r>
            <a:r>
              <a:rPr lang="en-US" sz="3200" b="1" dirty="0" smtClean="0"/>
              <a:t> Project)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56573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POS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Sales can –</a:t>
            </a:r>
            <a:r>
              <a:rPr lang="en-US" sz="1400" dirty="0" err="1" smtClean="0"/>
              <a:t>ve</a:t>
            </a:r>
            <a:r>
              <a:rPr lang="en-US" sz="1400" dirty="0" smtClean="0"/>
              <a:t>. -</a:t>
            </a:r>
            <a:r>
              <a:rPr lang="en-US" sz="1400" dirty="0" err="1" smtClean="0"/>
              <a:t>ve</a:t>
            </a:r>
            <a:r>
              <a:rPr lang="en-US" sz="1400" dirty="0" smtClean="0"/>
              <a:t> sales in POS data are return items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Inventory can not be negative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Promotions typically run for 10-20 days. Sale price during promotions can not be more than regular price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Sale Price = (unit price) X (number of items)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Inventory Price = (unit price) X (Inventory level)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For Regular sales, </a:t>
            </a:r>
            <a:r>
              <a:rPr lang="en-US" sz="1400" dirty="0" err="1" smtClean="0"/>
              <a:t>mkd_unit_price</a:t>
            </a:r>
            <a:r>
              <a:rPr lang="en-US" sz="1400" dirty="0" smtClean="0"/>
              <a:t> ( promotion sales)  is set to 0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For promotion sales, both regular and promotion price(</a:t>
            </a:r>
            <a:r>
              <a:rPr lang="en-US" sz="1400" dirty="0" err="1" smtClean="0"/>
              <a:t>mkd_unit_price</a:t>
            </a:r>
            <a:r>
              <a:rPr lang="en-US" sz="1400" dirty="0" smtClean="0"/>
              <a:t>) are recorded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Promo_ind</a:t>
            </a:r>
            <a:r>
              <a:rPr lang="en-US" sz="1400" dirty="0" smtClean="0"/>
              <a:t> – if it is a promo sales or regular sales ( 0 – promo sale, 1 – regular sales)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Promo_id</a:t>
            </a:r>
            <a:r>
              <a:rPr lang="en-US" sz="1400" dirty="0" smtClean="0"/>
              <a:t> – a unique id for the promotion. For non-promotions, the value is 99999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Return_reason_cd</a:t>
            </a:r>
            <a:r>
              <a:rPr lang="en-US" sz="1400" dirty="0" smtClean="0"/>
              <a:t> – return code for returns. For non-return, the value is 0</a:t>
            </a:r>
          </a:p>
          <a:p>
            <a:pPr lvl="1"/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Sales Rep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Sales rep should belong to one store at a time</a:t>
            </a:r>
          </a:p>
          <a:p>
            <a:pPr marL="800100" lvl="1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Promotion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If </a:t>
            </a:r>
            <a:r>
              <a:rPr lang="en-US" sz="1400" dirty="0" err="1" smtClean="0"/>
              <a:t>promotion_cd</a:t>
            </a:r>
            <a:r>
              <a:rPr lang="en-US" sz="1400" dirty="0" smtClean="0"/>
              <a:t> =0, it is a promotion sales, else regular sales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Promotion is done at </a:t>
            </a:r>
            <a:r>
              <a:rPr lang="en-US" sz="1400" dirty="0" err="1" smtClean="0"/>
              <a:t>dept</a:t>
            </a:r>
            <a:r>
              <a:rPr lang="en-US" sz="1400" dirty="0" smtClean="0"/>
              <a:t> /vendor level (all </a:t>
            </a:r>
            <a:r>
              <a:rPr lang="en-US" sz="1400" dirty="0" err="1" smtClean="0"/>
              <a:t>skus</a:t>
            </a:r>
            <a:r>
              <a:rPr lang="en-US" sz="1400" dirty="0" smtClean="0"/>
              <a:t> for the </a:t>
            </a:r>
            <a:r>
              <a:rPr lang="en-US" sz="1400" dirty="0" err="1" smtClean="0"/>
              <a:t>dept</a:t>
            </a:r>
            <a:r>
              <a:rPr lang="en-US" sz="1400" dirty="0" smtClean="0"/>
              <a:t>/vendor are put on sale)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Only one promotion runs at one time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All stores participate in the promotion same time</a:t>
            </a:r>
          </a:p>
          <a:p>
            <a:pPr lvl="1"/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Customer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Customers can buy more than one items in a store (multiple sales items in POS)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 check out all items at the same </a:t>
            </a:r>
            <a:r>
              <a:rPr lang="en-US" sz="1400" dirty="0" err="1" smtClean="0"/>
              <a:t>salsrep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err="1" smtClean="0"/>
              <a:t>Customer_cd</a:t>
            </a:r>
            <a:r>
              <a:rPr lang="en-US" sz="1400" dirty="0" smtClean="0"/>
              <a:t>=0 is not a loyal customer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4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Product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Dept_cd</a:t>
            </a:r>
            <a:r>
              <a:rPr lang="en-US" sz="1600" dirty="0" smtClean="0"/>
              <a:t> is unique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Vendor is unique at </a:t>
            </a:r>
            <a:r>
              <a:rPr lang="en-US" sz="1600" dirty="0" err="1" smtClean="0"/>
              <a:t>Dept</a:t>
            </a:r>
            <a:r>
              <a:rPr lang="en-US" sz="1600" dirty="0" smtClean="0"/>
              <a:t>/Vendor level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Class is unique at </a:t>
            </a:r>
            <a:r>
              <a:rPr lang="en-US" sz="1600" dirty="0" err="1" smtClean="0"/>
              <a:t>Dept</a:t>
            </a:r>
            <a:r>
              <a:rPr lang="en-US" sz="1600" dirty="0" smtClean="0"/>
              <a:t>/Class level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Style is represented as </a:t>
            </a:r>
            <a:r>
              <a:rPr lang="en-US" sz="1600" dirty="0" err="1" smtClean="0"/>
              <a:t>Dept</a:t>
            </a:r>
            <a:r>
              <a:rPr lang="en-US" sz="1600" dirty="0" smtClean="0"/>
              <a:t>/Vendor/Class/Style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If no match found for the </a:t>
            </a:r>
            <a:r>
              <a:rPr lang="en-US" sz="1600" dirty="0" err="1" smtClean="0"/>
              <a:t>sku</a:t>
            </a:r>
            <a:r>
              <a:rPr lang="en-US" sz="1600" dirty="0" smtClean="0"/>
              <a:t> elements, update Product with “</a:t>
            </a:r>
            <a:r>
              <a:rPr lang="en-US" sz="1600" dirty="0" err="1" smtClean="0"/>
              <a:t>Desc</a:t>
            </a:r>
            <a:r>
              <a:rPr lang="en-US" sz="1600" dirty="0" smtClean="0"/>
              <a:t> Not Found”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If product Description changes over time, keep the most current description (SCD 1)</a:t>
            </a:r>
          </a:p>
          <a:p>
            <a:pPr marL="800100" lvl="1" indent="-342900">
              <a:buAutoNum type="arabicPeriod"/>
            </a:pPr>
            <a:endParaRPr lang="en-US" sz="1600" dirty="0" smtClean="0"/>
          </a:p>
          <a:p>
            <a:pPr lvl="1"/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106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Following business Metrics will be build as part of target platform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 smtClean="0"/>
              <a:t>Sales/Inventory Metrics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Return Metrics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Promotion Metrics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Sales Rep Metrics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Store Metrics  </a:t>
            </a:r>
          </a:p>
          <a:p>
            <a:pPr marL="800100" lvl="1" indent="-342900">
              <a:buAutoNum type="arabicPeriod"/>
            </a:pPr>
            <a:endParaRPr lang="en-US" sz="20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Business Metrics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2750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12900" y="1996226"/>
            <a:ext cx="6645499" cy="28591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59853" y="862885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59853" y="2805448"/>
            <a:ext cx="1120461" cy="14553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9853" y="4855335"/>
            <a:ext cx="1120461" cy="145531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22879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Raw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467082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Enriched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91965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Transform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736168" y="2698124"/>
            <a:ext cx="110114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Semantic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2200" y="104211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Customer</a:t>
            </a:r>
            <a:endParaRPr lang="en-US" sz="1200" dirty="0"/>
          </a:p>
        </p:txBody>
      </p:sp>
      <p:sp>
        <p:nvSpPr>
          <p:cNvPr id="16" name="Rectangle 15"/>
          <p:cNvSpPr/>
          <p:nvPr/>
        </p:nvSpPr>
        <p:spPr>
          <a:xfrm>
            <a:off x="882199" y="14295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882198" y="1792847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Store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82199" y="30026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882198" y="3390094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Web_ord</a:t>
            </a:r>
            <a:endParaRPr lang="en-US" sz="1200" dirty="0"/>
          </a:p>
        </p:txBody>
      </p:sp>
      <p:sp>
        <p:nvSpPr>
          <p:cNvPr id="20" name="Rectangle 19"/>
          <p:cNvSpPr/>
          <p:nvPr/>
        </p:nvSpPr>
        <p:spPr>
          <a:xfrm>
            <a:off x="882197" y="375338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Returns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817803" y="5009881"/>
            <a:ext cx="998116" cy="311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Clickstream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882197" y="5432787"/>
            <a:ext cx="875765" cy="3004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</a:t>
            </a:r>
          </a:p>
          <a:p>
            <a:pPr algn="ctr"/>
            <a:r>
              <a:rPr lang="en-US" sz="1200" dirty="0" smtClean="0"/>
              <a:t>Reviews</a:t>
            </a:r>
            <a:endParaRPr lang="en-US" sz="1200" dirty="0"/>
          </a:p>
        </p:txBody>
      </p:sp>
      <p:sp>
        <p:nvSpPr>
          <p:cNvPr id="23" name="Rectangle 22"/>
          <p:cNvSpPr/>
          <p:nvPr/>
        </p:nvSpPr>
        <p:spPr>
          <a:xfrm>
            <a:off x="882197" y="5860239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Twitter</a:t>
            </a:r>
            <a:endParaRPr lang="en-US" sz="1200" dirty="0"/>
          </a:p>
        </p:txBody>
      </p:sp>
      <p:sp>
        <p:nvSpPr>
          <p:cNvPr id="24" name="Right Arrow 23"/>
          <p:cNvSpPr/>
          <p:nvPr/>
        </p:nvSpPr>
        <p:spPr>
          <a:xfrm>
            <a:off x="4943340" y="32902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6587543" y="3304369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8212426" y="32686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Elbow Connector 27"/>
          <p:cNvCxnSpPr>
            <a:stCxn id="5" idx="3"/>
            <a:endCxn id="3" idx="1"/>
          </p:cNvCxnSpPr>
          <p:nvPr/>
        </p:nvCxnSpPr>
        <p:spPr>
          <a:xfrm>
            <a:off x="1880314" y="1590541"/>
            <a:ext cx="1532586" cy="183524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 flipV="1">
            <a:off x="1880314" y="3425779"/>
            <a:ext cx="766293" cy="10732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3" idx="1"/>
          </p:cNvCxnSpPr>
          <p:nvPr/>
        </p:nvCxnSpPr>
        <p:spPr>
          <a:xfrm flipV="1">
            <a:off x="1880314" y="3425781"/>
            <a:ext cx="1532586" cy="215721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690384" y="631615"/>
            <a:ext cx="3783418" cy="8372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Analytics Sandbox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0705513" y="1943422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Reporting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0705513" y="3570600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Extracts</a:t>
            </a:r>
          </a:p>
        </p:txBody>
      </p:sp>
      <p:cxnSp>
        <p:nvCxnSpPr>
          <p:cNvPr id="40" name="Elbow Connector 39"/>
          <p:cNvCxnSpPr>
            <a:stCxn id="3" idx="3"/>
            <a:endCxn id="37" idx="1"/>
          </p:cNvCxnSpPr>
          <p:nvPr/>
        </p:nvCxnSpPr>
        <p:spPr>
          <a:xfrm flipV="1">
            <a:off x="10058399" y="2671078"/>
            <a:ext cx="647114" cy="75470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" idx="3"/>
            <a:endCxn id="38" idx="1"/>
          </p:cNvCxnSpPr>
          <p:nvPr/>
        </p:nvCxnSpPr>
        <p:spPr>
          <a:xfrm>
            <a:off x="10058399" y="3425781"/>
            <a:ext cx="647114" cy="87247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43"/>
          <p:cNvSpPr/>
          <p:nvPr/>
        </p:nvSpPr>
        <p:spPr>
          <a:xfrm>
            <a:off x="5323010" y="1544123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383109" y="5432787"/>
            <a:ext cx="1854907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Marketing </a:t>
            </a:r>
          </a:p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Campaign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943340" y="5025912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6846308" y="543278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2"/>
                </a:solidFill>
              </a:rPr>
              <a:t>Promotions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7308099" y="5023949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3309757" y="3304368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/>
          <p:cNvSpPr/>
          <p:nvPr/>
        </p:nvSpPr>
        <p:spPr>
          <a:xfrm>
            <a:off x="9796528" y="3287706"/>
            <a:ext cx="261871" cy="2594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58000" y="61739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2"/>
                </a:solidFill>
              </a:rPr>
              <a:t>Augmented </a:t>
            </a:r>
            <a:r>
              <a:rPr lang="en-US" sz="1600" b="1" dirty="0" smtClean="0">
                <a:solidFill>
                  <a:schemeClr val="tx2"/>
                </a:solidFill>
              </a:rPr>
              <a:t>Reporting</a:t>
            </a:r>
          </a:p>
        </p:txBody>
      </p:sp>
      <p:sp>
        <p:nvSpPr>
          <p:cNvPr id="42" name="Up Arrow 41"/>
          <p:cNvSpPr/>
          <p:nvPr/>
        </p:nvSpPr>
        <p:spPr>
          <a:xfrm>
            <a:off x="8538795" y="1542716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987899" y="90152"/>
            <a:ext cx="70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Logical Architecture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17803" y="433137"/>
            <a:ext cx="10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MDM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3262" y="2398284"/>
            <a:ext cx="139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18160" y="4471298"/>
            <a:ext cx="228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Social/Web/3</a:t>
            </a:r>
            <a:r>
              <a:rPr lang="en-US" baseline="30000" dirty="0" smtClean="0"/>
              <a:t>rd</a:t>
            </a:r>
            <a:r>
              <a:rPr lang="en-US" dirty="0" smtClean="0"/>
              <a:t> party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82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412900" y="1996226"/>
            <a:ext cx="6645499" cy="285910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59853" y="862885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9853" y="2805448"/>
            <a:ext cx="1120461" cy="14553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59853" y="4855335"/>
            <a:ext cx="1120461" cy="1455312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68287" y="2698124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Raw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hdfs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37783" y="2657907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Enriched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(Pig/</a:t>
            </a:r>
            <a:r>
              <a:rPr lang="en-US" sz="1600" b="1" dirty="0" err="1" smtClean="0">
                <a:solidFill>
                  <a:schemeClr val="tx1"/>
                </a:solidFill>
              </a:rPr>
              <a:t>HiveQL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591835" y="2644350"/>
            <a:ext cx="112046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Transform</a:t>
            </a:r>
          </a:p>
          <a:p>
            <a:pPr algn="ctr"/>
            <a:r>
              <a:rPr lang="en-US" sz="1600" b="1" smtClean="0">
                <a:solidFill>
                  <a:schemeClr val="tx1"/>
                </a:solidFill>
              </a:rPr>
              <a:t>(</a:t>
            </a:r>
            <a:r>
              <a:rPr lang="en-US" sz="1600" b="1" smtClean="0">
                <a:solidFill>
                  <a:schemeClr val="tx1"/>
                </a:solidFill>
              </a:rPr>
              <a:t>Spark</a:t>
            </a:r>
            <a:r>
              <a:rPr lang="en-US" sz="1600" b="1" smtClean="0">
                <a:solidFill>
                  <a:schemeClr val="tx1"/>
                </a:solidFill>
              </a:rPr>
              <a:t>/</a:t>
            </a:r>
            <a:r>
              <a:rPr lang="en-US" sz="1600" b="1" dirty="0" err="1" smtClean="0">
                <a:solidFill>
                  <a:schemeClr val="tx1"/>
                </a:solidFill>
              </a:rPr>
              <a:t>HiveQL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880796" y="2684037"/>
            <a:ext cx="110114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Golden Copy/ Semantic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2200" y="104211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Customer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2199" y="14295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82198" y="1792847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82199" y="3002655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POS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4297" y="3378020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Product_review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82197" y="3753386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Returns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7803" y="5009881"/>
            <a:ext cx="998116" cy="311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Clickstream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82197" y="5432787"/>
            <a:ext cx="875765" cy="30040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Product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Reviews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2197" y="5860239"/>
            <a:ext cx="875765" cy="2876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Twitter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4943340" y="3290283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6186911" y="3219374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5" idx="3"/>
            <a:endCxn id="3" idx="1"/>
          </p:cNvCxnSpPr>
          <p:nvPr/>
        </p:nvCxnSpPr>
        <p:spPr>
          <a:xfrm>
            <a:off x="1880314" y="1590541"/>
            <a:ext cx="1532586" cy="1835240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6" idx="3"/>
          </p:cNvCxnSpPr>
          <p:nvPr/>
        </p:nvCxnSpPr>
        <p:spPr>
          <a:xfrm flipV="1">
            <a:off x="1880314" y="3425779"/>
            <a:ext cx="766293" cy="10732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7" idx="3"/>
            <a:endCxn id="3" idx="1"/>
          </p:cNvCxnSpPr>
          <p:nvPr/>
        </p:nvCxnSpPr>
        <p:spPr>
          <a:xfrm flipV="1">
            <a:off x="1880314" y="3425781"/>
            <a:ext cx="1532586" cy="215721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869648" y="657135"/>
            <a:ext cx="3783418" cy="8372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Analytics Sandbox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(Spark ML/R/SAS)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0705513" y="1943422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(Tableau)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10705513" y="3570600"/>
            <a:ext cx="1223890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Extracts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</a:t>
            </a:r>
            <a:r>
              <a:rPr lang="en-US" sz="1600" b="1" dirty="0" err="1" smtClean="0">
                <a:solidFill>
                  <a:schemeClr val="tx1"/>
                </a:solidFill>
              </a:rPr>
              <a:t>hdfs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>
            <a:stCxn id="3" idx="3"/>
            <a:endCxn id="37" idx="1"/>
          </p:cNvCxnSpPr>
          <p:nvPr/>
        </p:nvCxnSpPr>
        <p:spPr>
          <a:xfrm flipV="1">
            <a:off x="10058399" y="2671078"/>
            <a:ext cx="647114" cy="75470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" idx="3"/>
            <a:endCxn id="38" idx="1"/>
          </p:cNvCxnSpPr>
          <p:nvPr/>
        </p:nvCxnSpPr>
        <p:spPr>
          <a:xfrm>
            <a:off x="10058399" y="3425781"/>
            <a:ext cx="647114" cy="87247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Up Arrow 43"/>
          <p:cNvSpPr/>
          <p:nvPr/>
        </p:nvSpPr>
        <p:spPr>
          <a:xfrm>
            <a:off x="4458002" y="1544123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383109" y="5432787"/>
            <a:ext cx="1854907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Marketing 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Campaign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Down Arrow 45"/>
          <p:cNvSpPr/>
          <p:nvPr/>
        </p:nvSpPr>
        <p:spPr>
          <a:xfrm>
            <a:off x="4943340" y="5025912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846308" y="543278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Promotions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7308099" y="5023949"/>
            <a:ext cx="759341" cy="251139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Right Arrow 48"/>
          <p:cNvSpPr/>
          <p:nvPr/>
        </p:nvSpPr>
        <p:spPr>
          <a:xfrm>
            <a:off x="3309757" y="3304368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9796528" y="3287706"/>
            <a:ext cx="261871" cy="25948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907708" y="65920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Web Reporting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(Cassandra / </a:t>
            </a:r>
            <a:r>
              <a:rPr lang="en-US" sz="1600" b="1" dirty="0" err="1" smtClean="0">
                <a:solidFill>
                  <a:schemeClr val="tx1"/>
                </a:solidFill>
              </a:rPr>
              <a:t>Solr</a:t>
            </a:r>
            <a:r>
              <a:rPr lang="en-US" sz="1600" b="1" dirty="0" smtClean="0">
                <a:solidFill>
                  <a:schemeClr val="tx1"/>
                </a:solidFill>
              </a:rPr>
              <a:t>)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2" name="Up Arrow 41"/>
          <p:cNvSpPr/>
          <p:nvPr/>
        </p:nvSpPr>
        <p:spPr>
          <a:xfrm>
            <a:off x="7333824" y="1556034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290293" y="1943423"/>
            <a:ext cx="860736" cy="308052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358131" y="2215065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sqoop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357450" y="2666197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FTP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70200" y="3165626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Flume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370200" y="3718873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Talend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54214" y="4304177"/>
            <a:ext cx="703076" cy="293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kafka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7899" y="90152"/>
            <a:ext cx="707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Technical Architecture</a:t>
            </a:r>
            <a:endParaRPr 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113772" y="4271893"/>
            <a:ext cx="31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MR/ Spark / </a:t>
            </a:r>
            <a:r>
              <a:rPr lang="en-US" dirty="0" err="1" smtClean="0"/>
              <a:t>Tez</a:t>
            </a:r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9173667" y="5432787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Finance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9218209" y="5069497"/>
            <a:ext cx="759341" cy="20881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911796" y="674711"/>
            <a:ext cx="1769463" cy="83726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Netezza</a:t>
            </a:r>
            <a:r>
              <a:rPr lang="en-US" sz="1600" b="1" dirty="0" smtClean="0">
                <a:solidFill>
                  <a:schemeClr val="tx1"/>
                </a:solidFill>
              </a:rPr>
              <a:t>/Oracle/</a:t>
            </a:r>
            <a:r>
              <a:rPr lang="en-US" sz="1600" b="1" dirty="0" err="1" smtClean="0">
                <a:solidFill>
                  <a:schemeClr val="tx1"/>
                </a:solidFill>
              </a:rPr>
              <a:t>sqlserver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0" name="Up Arrow 59"/>
          <p:cNvSpPr/>
          <p:nvPr/>
        </p:nvSpPr>
        <p:spPr>
          <a:xfrm>
            <a:off x="9183120" y="1572867"/>
            <a:ext cx="794430" cy="346120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76453" y="2168645"/>
            <a:ext cx="2139709" cy="370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Lake 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817803" y="433137"/>
            <a:ext cx="10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97167" y="4460698"/>
            <a:ext cx="10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External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037360" y="2595069"/>
            <a:ext cx="1062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3571628" y="6374949"/>
            <a:ext cx="7721067" cy="3884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DataGovernanace</a:t>
            </a:r>
            <a:r>
              <a:rPr lang="en-US" sz="1600" b="1" smtClean="0">
                <a:solidFill>
                  <a:schemeClr val="tx1"/>
                </a:solidFill>
              </a:rPr>
              <a:t>/Security/metadata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9041508" y="2684037"/>
            <a:ext cx="1101141" cy="14553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Usecase</a:t>
            </a:r>
            <a:r>
              <a:rPr lang="en-US" sz="1600" b="1" dirty="0" smtClean="0">
                <a:solidFill>
                  <a:schemeClr val="tx1"/>
                </a:solidFill>
              </a:rPr>
              <a:t> ready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6" name="Right Arrow 65"/>
          <p:cNvSpPr/>
          <p:nvPr/>
        </p:nvSpPr>
        <p:spPr>
          <a:xfrm>
            <a:off x="7687769" y="3227261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8729187" y="3250595"/>
            <a:ext cx="523742" cy="24282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528033" y="1030311"/>
            <a:ext cx="1854557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Load all master data in </a:t>
            </a:r>
            <a:r>
              <a:rPr lang="en-US" sz="2000" b="1" dirty="0" err="1" smtClean="0">
                <a:solidFill>
                  <a:schemeClr val="tx1"/>
                </a:solidFill>
              </a:rPr>
              <a:t>mysql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2882720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>
                <a:solidFill>
                  <a:schemeClr val="tx1"/>
                </a:solidFill>
              </a:rPr>
              <a:t>Sqoop</a:t>
            </a:r>
            <a:r>
              <a:rPr lang="en-US" sz="2000" b="1" dirty="0" smtClean="0">
                <a:solidFill>
                  <a:schemeClr val="tx1"/>
                </a:solidFill>
              </a:rPr>
              <a:t> master data to </a:t>
            </a:r>
            <a:r>
              <a:rPr lang="en-US" sz="2000" b="1" dirty="0" err="1" smtClean="0">
                <a:solidFill>
                  <a:schemeClr val="tx1"/>
                </a:solidFill>
              </a:rPr>
              <a:t>hdfs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Copy POS data to </a:t>
            </a:r>
            <a:r>
              <a:rPr lang="en-US" sz="2000" b="1" dirty="0" err="1" smtClean="0">
                <a:solidFill>
                  <a:schemeClr val="tx1"/>
                </a:solidFill>
              </a:rPr>
              <a:t>hdfs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5276043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Perform data cleansing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669366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Perform Enrichment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0204357" y="1030311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Apply Business logics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3181879" y="4404575"/>
            <a:ext cx="1779431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Create Star schema (facts/</a:t>
            </a:r>
            <a:r>
              <a:rPr lang="en-US" sz="2000" b="1" dirty="0" err="1" smtClean="0">
                <a:solidFill>
                  <a:schemeClr val="tx1"/>
                </a:solidFill>
              </a:rPr>
              <a:t>dimenstions</a:t>
            </a:r>
            <a:r>
              <a:rPr lang="en-US" sz="2000" b="1" dirty="0" smtClean="0">
                <a:solidFill>
                  <a:schemeClr val="tx1"/>
                </a:solidFill>
              </a:rPr>
              <a:t>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833054" y="4404575"/>
            <a:ext cx="1971543" cy="2382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</a:rPr>
              <a:t>Create Summary tables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382590" y="2021983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67" name="Right Arrow 66"/>
          <p:cNvSpPr/>
          <p:nvPr/>
        </p:nvSpPr>
        <p:spPr>
          <a:xfrm>
            <a:off x="4719032" y="2009104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>
            <a:off x="7112355" y="1996225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0" name="Right Arrow 69"/>
          <p:cNvSpPr/>
          <p:nvPr/>
        </p:nvSpPr>
        <p:spPr>
          <a:xfrm>
            <a:off x="5142822" y="5422006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sp>
        <p:nvSpPr>
          <p:cNvPr id="71" name="Right Arrow 70"/>
          <p:cNvSpPr/>
          <p:nvPr/>
        </p:nvSpPr>
        <p:spPr>
          <a:xfrm>
            <a:off x="9562559" y="2021983"/>
            <a:ext cx="500130" cy="34773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tx1"/>
              </a:solidFill>
            </a:endParaRPr>
          </a:p>
        </p:txBody>
      </p:sp>
      <p:cxnSp>
        <p:nvCxnSpPr>
          <p:cNvPr id="27" name="Elbow Connector 26"/>
          <p:cNvCxnSpPr>
            <a:stCxn id="64" idx="3"/>
            <a:endCxn id="65" idx="1"/>
          </p:cNvCxnSpPr>
          <p:nvPr/>
        </p:nvCxnSpPr>
        <p:spPr>
          <a:xfrm flipH="1">
            <a:off x="3181879" y="2221607"/>
            <a:ext cx="8801909" cy="3374264"/>
          </a:xfrm>
          <a:prstGeom prst="bentConnector5">
            <a:avLst>
              <a:gd name="adj1" fmla="val -2597"/>
              <a:gd name="adj2" fmla="val 50000"/>
              <a:gd name="adj3" fmla="val 10259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8056" y="128789"/>
            <a:ext cx="4031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Process Flow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126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Ingestion Framework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105298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Ingestion Functionalities – This is a optional step, but gives you idea what can be done to automate and standardize ingestion process.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Data ingestion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ftp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Sqoop</a:t>
            </a:r>
            <a:endParaRPr lang="en-US" dirty="0" smtClean="0"/>
          </a:p>
          <a:p>
            <a:pPr marL="800100" lvl="1" indent="-342900">
              <a:buAutoNum type="arabicPeriod"/>
            </a:pPr>
            <a:r>
              <a:rPr lang="en-US" dirty="0" smtClean="0"/>
              <a:t>Flume</a:t>
            </a:r>
          </a:p>
          <a:p>
            <a:pPr marL="800100" lvl="1" indent="-342900">
              <a:buAutoNum type="arabicPeriod"/>
            </a:pPr>
            <a:r>
              <a:rPr lang="en-US" dirty="0" err="1" smtClean="0"/>
              <a:t>Hdfs</a:t>
            </a:r>
            <a:r>
              <a:rPr lang="en-US" dirty="0" smtClean="0"/>
              <a:t> file copy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Validation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Record Count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Basic Statistic</a:t>
            </a:r>
          </a:p>
          <a:p>
            <a:pPr marL="342900" indent="-342900">
              <a:buAutoNum type="arabicPeriod"/>
            </a:pPr>
            <a:r>
              <a:rPr lang="en-US" dirty="0" smtClean="0"/>
              <a:t>Metadata Collection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Columns and data type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Operational metadata </a:t>
            </a:r>
          </a:p>
          <a:p>
            <a:pPr marL="342900" indent="-342900">
              <a:buAutoNum type="arabicPeriod"/>
            </a:pPr>
            <a:r>
              <a:rPr lang="en-US" dirty="0" smtClean="0"/>
              <a:t> File management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Historical data versioning</a:t>
            </a:r>
          </a:p>
          <a:p>
            <a:pPr marL="800100" lvl="1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8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 Data Model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79988" y="1599768"/>
            <a:ext cx="231598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Dept_desc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91161" y="12057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9987" y="2756309"/>
            <a:ext cx="2347462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Class_id</a:t>
            </a:r>
            <a:endParaRPr lang="en-US" sz="1400" b="1" dirty="0" smtClean="0"/>
          </a:p>
          <a:p>
            <a:r>
              <a:rPr lang="en-US" sz="1400" b="1" dirty="0" err="1" smtClean="0"/>
              <a:t>Class_desc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9987" y="2371589"/>
            <a:ext cx="2124576" cy="37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05375" y="1371101"/>
            <a:ext cx="2315983" cy="73866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Vendor_desc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005375" y="98638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Vendor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005375" y="2636517"/>
            <a:ext cx="2315983" cy="95410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Style_id</a:t>
            </a:r>
            <a:endParaRPr lang="en-US" sz="1400" b="1" dirty="0" smtClean="0"/>
          </a:p>
          <a:p>
            <a:r>
              <a:rPr lang="en-US" sz="1400" b="1" dirty="0" err="1" smtClean="0"/>
              <a:t>Style_desc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005375" y="2254632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tyle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9950" y="3977978"/>
            <a:ext cx="2315983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Store_id</a:t>
            </a:r>
            <a:endParaRPr lang="en-US" sz="1400" b="1" dirty="0" smtClean="0"/>
          </a:p>
          <a:p>
            <a:r>
              <a:rPr lang="en-US" sz="1400" b="1" dirty="0"/>
              <a:t>N</a:t>
            </a:r>
            <a:r>
              <a:rPr lang="en-US" sz="1400" b="1" dirty="0" smtClean="0"/>
              <a:t>ame</a:t>
            </a:r>
          </a:p>
          <a:p>
            <a:r>
              <a:rPr lang="en-US" sz="1400" b="1" dirty="0" smtClean="0"/>
              <a:t>Address</a:t>
            </a:r>
          </a:p>
          <a:p>
            <a:r>
              <a:rPr lang="en-US" sz="1400" b="1" dirty="0" smtClean="0"/>
              <a:t>City</a:t>
            </a:r>
          </a:p>
          <a:p>
            <a:r>
              <a:rPr lang="en-US" sz="1400" b="1" dirty="0" smtClean="0"/>
              <a:t>State</a:t>
            </a:r>
          </a:p>
          <a:p>
            <a:r>
              <a:rPr lang="en-US" sz="1400" b="1" dirty="0" err="1" smtClean="0"/>
              <a:t>Store_type</a:t>
            </a:r>
            <a:endParaRPr lang="en-US" sz="1400" b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59950" y="359609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0175" y="4347310"/>
            <a:ext cx="5331853" cy="175432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Dept_id</a:t>
            </a:r>
            <a:r>
              <a:rPr lang="en-US" dirty="0" smtClean="0"/>
              <a:t> is unique by itself</a:t>
            </a:r>
          </a:p>
          <a:p>
            <a:r>
              <a:rPr lang="en-US" dirty="0" smtClean="0"/>
              <a:t>Class is represented by </a:t>
            </a:r>
            <a:r>
              <a:rPr lang="en-US" dirty="0" err="1" smtClean="0"/>
              <a:t>Dept</a:t>
            </a:r>
            <a:r>
              <a:rPr lang="en-US" dirty="0" smtClean="0"/>
              <a:t>/Class</a:t>
            </a:r>
          </a:p>
          <a:p>
            <a:r>
              <a:rPr lang="en-US" dirty="0" smtClean="0"/>
              <a:t>Vendor is represented by </a:t>
            </a:r>
            <a:r>
              <a:rPr lang="en-US" dirty="0" err="1" smtClean="0"/>
              <a:t>Dept</a:t>
            </a:r>
            <a:r>
              <a:rPr lang="en-US" dirty="0" smtClean="0"/>
              <a:t>/Vendor</a:t>
            </a:r>
          </a:p>
          <a:p>
            <a:r>
              <a:rPr lang="en-US" dirty="0" smtClean="0"/>
              <a:t>Style is represented by </a:t>
            </a:r>
            <a:r>
              <a:rPr lang="en-US" dirty="0" err="1" smtClean="0"/>
              <a:t>Dept</a:t>
            </a:r>
            <a:r>
              <a:rPr lang="en-US" dirty="0" smtClean="0"/>
              <a:t>/vendor/Style</a:t>
            </a:r>
          </a:p>
          <a:p>
            <a:r>
              <a:rPr lang="en-US" dirty="0" smtClean="0"/>
              <a:t>Stores are US stores only</a:t>
            </a:r>
          </a:p>
          <a:p>
            <a:r>
              <a:rPr lang="en-US" dirty="0" err="1" smtClean="0"/>
              <a:t>Store_type</a:t>
            </a:r>
            <a:r>
              <a:rPr lang="en-US" dirty="0" smtClean="0"/>
              <a:t>: C – clearance, R - regular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76398" y="1133834"/>
            <a:ext cx="2315983" cy="418576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Trans_date</a:t>
            </a:r>
            <a:endParaRPr lang="en-US" sz="1400" b="1" dirty="0" smtClean="0"/>
          </a:p>
          <a:p>
            <a:r>
              <a:rPr lang="en-US" sz="1400" b="1" dirty="0" err="1" smtClean="0"/>
              <a:t>Cust_no</a:t>
            </a:r>
            <a:endParaRPr lang="en-US" sz="1400" b="1" dirty="0" smtClean="0"/>
          </a:p>
          <a:p>
            <a:r>
              <a:rPr lang="en-US" sz="1400" b="1" dirty="0" err="1"/>
              <a:t>Order_id</a:t>
            </a:r>
            <a:endParaRPr lang="en-US" sz="1400" b="1" dirty="0"/>
          </a:p>
          <a:p>
            <a:r>
              <a:rPr lang="en-US" sz="1400" b="1" dirty="0" err="1" smtClean="0"/>
              <a:t>Promo_ind</a:t>
            </a:r>
            <a:endParaRPr lang="en-US" sz="1400" b="1" dirty="0" smtClean="0"/>
          </a:p>
          <a:p>
            <a:r>
              <a:rPr lang="en-US" sz="1400" b="1" dirty="0" err="1" smtClean="0"/>
              <a:t>Promo_id</a:t>
            </a:r>
            <a:endParaRPr lang="en-US" sz="1400" b="1" dirty="0" smtClean="0"/>
          </a:p>
          <a:p>
            <a:r>
              <a:rPr lang="en-US" sz="1400" b="1" dirty="0" err="1" smtClean="0"/>
              <a:t>Salesrep_no</a:t>
            </a:r>
            <a:endParaRPr lang="en-US" sz="1400" b="1" dirty="0" smtClean="0"/>
          </a:p>
          <a:p>
            <a:r>
              <a:rPr lang="en-US" sz="1400" b="1" dirty="0" err="1" smtClean="0"/>
              <a:t>Store_id</a:t>
            </a:r>
            <a:endParaRPr lang="en-US" sz="1400" b="1" dirty="0" smtClean="0"/>
          </a:p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Class_id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Style_id</a:t>
            </a:r>
            <a:endParaRPr lang="en-US" sz="1400" b="1" dirty="0" smtClean="0"/>
          </a:p>
          <a:p>
            <a:r>
              <a:rPr lang="en-US" sz="1400" b="1" dirty="0" smtClean="0"/>
              <a:t>Color</a:t>
            </a:r>
          </a:p>
          <a:p>
            <a:r>
              <a:rPr lang="en-US" sz="1400" b="1" dirty="0" smtClean="0"/>
              <a:t>Size</a:t>
            </a:r>
          </a:p>
          <a:p>
            <a:r>
              <a:rPr lang="en-US" sz="1400" b="1" dirty="0" err="1" smtClean="0"/>
              <a:t>Reg_unit_price</a:t>
            </a:r>
            <a:endParaRPr lang="en-US" sz="1400" b="1" dirty="0" smtClean="0"/>
          </a:p>
          <a:p>
            <a:r>
              <a:rPr lang="en-US" sz="1400" b="1" dirty="0" err="1" smtClean="0"/>
              <a:t>Mkd_unit_price</a:t>
            </a:r>
            <a:endParaRPr lang="en-US" sz="1400" b="1" dirty="0" smtClean="0"/>
          </a:p>
          <a:p>
            <a:r>
              <a:rPr lang="en-US" sz="1400" b="1" dirty="0" err="1" smtClean="0"/>
              <a:t>Sales_units</a:t>
            </a:r>
            <a:endParaRPr lang="en-US" sz="1400" b="1" dirty="0" smtClean="0"/>
          </a:p>
          <a:p>
            <a:r>
              <a:rPr lang="en-US" sz="1400" b="1" dirty="0" err="1" smtClean="0"/>
              <a:t>Sales_dolrs</a:t>
            </a:r>
            <a:endParaRPr lang="en-US" sz="1400" b="1" dirty="0" smtClean="0"/>
          </a:p>
          <a:p>
            <a:r>
              <a:rPr lang="en-US" sz="1400" b="1" dirty="0" err="1" smtClean="0"/>
              <a:t>Inv_units</a:t>
            </a:r>
            <a:endParaRPr lang="en-US" sz="1400" b="1" dirty="0" smtClean="0"/>
          </a:p>
          <a:p>
            <a:r>
              <a:rPr lang="en-US" sz="1400" b="1" dirty="0" err="1" smtClean="0"/>
              <a:t>Return_cd</a:t>
            </a:r>
            <a:endParaRPr lang="en-US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9176398" y="69185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6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408827"/>
            <a:ext cx="2315983" cy="526297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Cust_no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Title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FirstName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LastName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Address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City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State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ZipCode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Country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Gender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Email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Username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Password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Phone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Birthday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Age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CCType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CCNumber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CVV2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CCExpires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GUID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Latitude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Longitude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BrowserUserAgent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227759" y="1408827"/>
            <a:ext cx="2315983" cy="224676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Salesrep_no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Title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FirstName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LastName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City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State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Email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Phone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Birthday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Age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1550" y="1026942"/>
            <a:ext cx="2315983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47656" y="1026941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03865" y="1408827"/>
            <a:ext cx="2315983" cy="138499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Promo_id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Description</a:t>
            </a:r>
          </a:p>
          <a:p>
            <a:r>
              <a:rPr lang="en-US" sz="1400" b="1" dirty="0" err="1" smtClean="0"/>
              <a:t>Dept</a:t>
            </a:r>
            <a:endParaRPr lang="en-US" sz="1400" b="1" dirty="0" smtClean="0"/>
          </a:p>
          <a:p>
            <a:r>
              <a:rPr lang="en-US" sz="1400" b="1" dirty="0" err="1" smtClean="0"/>
              <a:t>Start_dt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End_dt</a:t>
            </a:r>
            <a:endParaRPr lang="en-US" sz="1400" b="1" dirty="0" smtClean="0"/>
          </a:p>
          <a:p>
            <a:r>
              <a:rPr lang="en-US" sz="1400" b="1" dirty="0" err="1" smtClean="0"/>
              <a:t>Promo_pct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777855" y="102694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50183" y="4425037"/>
            <a:ext cx="2315983" cy="116955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Dept</a:t>
            </a:r>
            <a:endParaRPr lang="en-US" sz="1400" b="1" dirty="0" smtClean="0"/>
          </a:p>
          <a:p>
            <a:r>
              <a:rPr lang="en-US" sz="1400" b="1" dirty="0" smtClean="0"/>
              <a:t>Class</a:t>
            </a:r>
          </a:p>
          <a:p>
            <a:r>
              <a:rPr lang="en-US" sz="1400" b="1" dirty="0" smtClean="0"/>
              <a:t>Vendor</a:t>
            </a:r>
          </a:p>
          <a:p>
            <a:r>
              <a:rPr lang="en-US" sz="1400" b="1" dirty="0" smtClean="0"/>
              <a:t>Style</a:t>
            </a:r>
          </a:p>
          <a:p>
            <a:r>
              <a:rPr lang="en-US" sz="1400" b="1" dirty="0" err="1" smtClean="0"/>
              <a:t>Reg_unit_Price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250183" y="404031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Pricelist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49772" y="4422203"/>
            <a:ext cx="231598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Return_reason_cd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Return_reason_cd_desc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923762" y="404031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Return_reason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8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0"/>
            <a:ext cx="5270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Sales/Inventory Data Model (star schema)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35271" y="1188770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Product_id</a:t>
            </a:r>
            <a:endParaRPr lang="en-US" sz="1400" b="1" dirty="0" smtClean="0"/>
          </a:p>
          <a:p>
            <a:r>
              <a:rPr lang="en-US" sz="1400" b="1" dirty="0" err="1" smtClean="0"/>
              <a:t>Store_id</a:t>
            </a:r>
            <a:endParaRPr lang="en-US" sz="1400" b="1" dirty="0" smtClean="0"/>
          </a:p>
          <a:p>
            <a:r>
              <a:rPr lang="en-US" sz="1400" b="1" dirty="0" err="1" smtClean="0"/>
              <a:t>Cust_id</a:t>
            </a:r>
            <a:endParaRPr lang="en-US" sz="1400" b="1" dirty="0" smtClean="0"/>
          </a:p>
          <a:p>
            <a:r>
              <a:rPr lang="en-US" sz="1400" b="1" dirty="0" err="1" smtClean="0"/>
              <a:t>Salesrep_id</a:t>
            </a:r>
            <a:endParaRPr lang="en-US" sz="1400" b="1" dirty="0" smtClean="0"/>
          </a:p>
          <a:p>
            <a:r>
              <a:rPr lang="en-US" sz="1400" b="1" dirty="0" err="1" smtClean="0"/>
              <a:t>Trans_Date</a:t>
            </a:r>
            <a:endParaRPr lang="en-US" sz="1400" b="1" dirty="0" smtClean="0"/>
          </a:p>
          <a:p>
            <a:r>
              <a:rPr lang="en-US" sz="1400" b="1" dirty="0" err="1" smtClean="0"/>
              <a:t>Promo_id</a:t>
            </a:r>
            <a:endParaRPr lang="en-US" sz="1400" b="1" dirty="0" smtClean="0"/>
          </a:p>
          <a:p>
            <a:r>
              <a:rPr lang="en-US" sz="1400" b="1" dirty="0" err="1" smtClean="0"/>
              <a:t>Order_id</a:t>
            </a:r>
            <a:endParaRPr lang="en-US" sz="1400" b="1" dirty="0" smtClean="0"/>
          </a:p>
          <a:p>
            <a:r>
              <a:rPr lang="en-US" sz="1400" b="1" dirty="0" err="1"/>
              <a:t>Reg_unit_price</a:t>
            </a:r>
            <a:endParaRPr lang="en-US" sz="1400" b="1" dirty="0"/>
          </a:p>
          <a:p>
            <a:r>
              <a:rPr lang="en-US" sz="1400" b="1" dirty="0" err="1"/>
              <a:t>Mkd_unit_price</a:t>
            </a:r>
            <a:endParaRPr lang="en-US" sz="1400" b="1" dirty="0"/>
          </a:p>
          <a:p>
            <a:r>
              <a:rPr lang="en-US" sz="1400" b="1" dirty="0" err="1"/>
              <a:t>Sales_units</a:t>
            </a:r>
            <a:endParaRPr lang="en-US" sz="1400" b="1" dirty="0"/>
          </a:p>
          <a:p>
            <a:r>
              <a:rPr lang="en-US" sz="1400" b="1" dirty="0" err="1" smtClean="0"/>
              <a:t>Sales_dolrs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55168" y="806884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Sales_Fact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5271" y="4203920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Product_id</a:t>
            </a:r>
            <a:endParaRPr lang="en-US" sz="1400" b="1" dirty="0"/>
          </a:p>
          <a:p>
            <a:r>
              <a:rPr lang="en-US" sz="1400" b="1" dirty="0" err="1"/>
              <a:t>Store_id</a:t>
            </a:r>
            <a:endParaRPr lang="en-US" sz="1400" b="1" dirty="0"/>
          </a:p>
          <a:p>
            <a:r>
              <a:rPr lang="en-US" sz="1400" b="1" dirty="0" err="1"/>
              <a:t>Cust_id</a:t>
            </a:r>
            <a:endParaRPr lang="en-US" sz="1400" b="1" dirty="0"/>
          </a:p>
          <a:p>
            <a:r>
              <a:rPr lang="en-US" sz="1400" b="1" dirty="0" err="1"/>
              <a:t>Salesrep_id</a:t>
            </a:r>
            <a:endParaRPr lang="en-US" sz="1400" b="1" dirty="0"/>
          </a:p>
          <a:p>
            <a:r>
              <a:rPr lang="en-US" sz="1400" b="1" dirty="0" err="1" smtClean="0"/>
              <a:t>Trans_Date</a:t>
            </a:r>
            <a:endParaRPr lang="en-US" sz="1400" b="1" dirty="0" smtClean="0"/>
          </a:p>
          <a:p>
            <a:r>
              <a:rPr lang="en-US" sz="1400" b="1" dirty="0" err="1"/>
              <a:t>Promo_id</a:t>
            </a:r>
            <a:endParaRPr lang="en-US" sz="1400" b="1" dirty="0"/>
          </a:p>
          <a:p>
            <a:r>
              <a:rPr lang="en-US" sz="1400" b="1" dirty="0" err="1"/>
              <a:t>Order_id</a:t>
            </a:r>
            <a:endParaRPr lang="en-US" sz="1400" b="1" dirty="0"/>
          </a:p>
          <a:p>
            <a:r>
              <a:rPr lang="en-US" sz="1400" b="1" dirty="0" err="1"/>
              <a:t>Reg_unit_price</a:t>
            </a:r>
            <a:endParaRPr lang="en-US" sz="1400" b="1" dirty="0"/>
          </a:p>
          <a:p>
            <a:r>
              <a:rPr lang="en-US" sz="1400" b="1" dirty="0" err="1"/>
              <a:t>Mkd_unit_price</a:t>
            </a:r>
            <a:endParaRPr lang="en-US" sz="1400" b="1" dirty="0"/>
          </a:p>
          <a:p>
            <a:r>
              <a:rPr lang="en-US" sz="1400" b="1" dirty="0" err="1" smtClean="0"/>
              <a:t>Inv_units</a:t>
            </a:r>
            <a:endParaRPr lang="en-US" sz="1400" b="1" dirty="0"/>
          </a:p>
          <a:p>
            <a:r>
              <a:rPr lang="en-US" sz="1400" b="1" dirty="0" err="1" smtClean="0"/>
              <a:t>Inv_dolrs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55168" y="3822034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Inv_Fact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Product_id</a:t>
            </a:r>
            <a:endParaRPr lang="en-US" sz="1400" b="1" dirty="0" smtClean="0"/>
          </a:p>
          <a:p>
            <a:r>
              <a:rPr lang="en-US" sz="1400" b="1" dirty="0" err="1" smtClean="0"/>
              <a:t>Dept_id</a:t>
            </a:r>
            <a:endParaRPr lang="en-US" sz="1400" b="1" dirty="0" smtClean="0"/>
          </a:p>
          <a:p>
            <a:r>
              <a:rPr lang="en-US" sz="1400" b="1" dirty="0" err="1" smtClean="0"/>
              <a:t>Dept_desc</a:t>
            </a:r>
            <a:endParaRPr lang="en-US" sz="1400" b="1" dirty="0" smtClean="0"/>
          </a:p>
          <a:p>
            <a:r>
              <a:rPr lang="en-US" sz="1400" b="1" dirty="0" err="1" smtClean="0"/>
              <a:t>Class_id</a:t>
            </a:r>
            <a:endParaRPr lang="en-US" sz="1400" b="1" dirty="0" smtClean="0"/>
          </a:p>
          <a:p>
            <a:r>
              <a:rPr lang="en-US" sz="1400" b="1" dirty="0" err="1" smtClean="0"/>
              <a:t>Class_desc</a:t>
            </a:r>
            <a:endParaRPr lang="en-US" sz="1400" b="1" dirty="0" smtClean="0"/>
          </a:p>
          <a:p>
            <a:r>
              <a:rPr lang="en-US" sz="1400" b="1" dirty="0" err="1" smtClean="0"/>
              <a:t>Vendor_id</a:t>
            </a:r>
            <a:endParaRPr lang="en-US" sz="1400" b="1" dirty="0" smtClean="0"/>
          </a:p>
          <a:p>
            <a:r>
              <a:rPr lang="en-US" sz="1400" b="1" dirty="0" err="1" smtClean="0"/>
              <a:t>Vendor_desc</a:t>
            </a:r>
            <a:endParaRPr lang="en-US" sz="1400" b="1" dirty="0" smtClean="0"/>
          </a:p>
          <a:p>
            <a:r>
              <a:rPr lang="en-US" sz="1400" b="1" dirty="0" err="1" smtClean="0"/>
              <a:t>Style_id</a:t>
            </a:r>
            <a:endParaRPr lang="en-US" sz="1400" b="1" dirty="0" smtClean="0"/>
          </a:p>
          <a:p>
            <a:r>
              <a:rPr lang="en-US" sz="1400" b="1" dirty="0" err="1" smtClean="0"/>
              <a:t>Style_desc</a:t>
            </a:r>
            <a:endParaRPr lang="en-US" sz="1400" b="1" dirty="0" smtClean="0"/>
          </a:p>
          <a:p>
            <a:r>
              <a:rPr lang="en-US" sz="1400" b="1" dirty="0" smtClean="0"/>
              <a:t>Color</a:t>
            </a:r>
          </a:p>
          <a:p>
            <a:r>
              <a:rPr lang="en-US" sz="1400" b="1" dirty="0" err="1" smtClean="0"/>
              <a:t>Size_id</a:t>
            </a:r>
            <a:endParaRPr lang="en-US" sz="1400" b="1" dirty="0" smtClean="0"/>
          </a:p>
          <a:p>
            <a:r>
              <a:rPr lang="en-US" sz="1400" b="1" dirty="0" err="1" smtClean="0"/>
              <a:t>Product_rating</a:t>
            </a:r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387639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Store_id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00575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5232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Cust_id</a:t>
            </a:r>
            <a:endParaRPr lang="en-US" sz="1400" b="1" dirty="0" smtClean="0"/>
          </a:p>
          <a:p>
            <a:r>
              <a:rPr lang="en-US" sz="1400" b="1" dirty="0" err="1" smtClean="0"/>
              <a:t>Loyal_cust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Salesrep_id</a:t>
            </a:r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Trans_date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8946" y="991673"/>
            <a:ext cx="108568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Project Objective</a:t>
            </a:r>
          </a:p>
          <a:p>
            <a:pPr marL="342900" indent="-342900">
              <a:buAutoNum type="arabicPeriod"/>
            </a:pPr>
            <a:r>
              <a:rPr lang="en-US" dirty="0" smtClean="0"/>
              <a:t>Current State Architecture </a:t>
            </a:r>
          </a:p>
          <a:p>
            <a:pPr marL="342900" indent="-342900">
              <a:buAutoNum type="arabicPeriod"/>
            </a:pPr>
            <a:r>
              <a:rPr lang="en-US" dirty="0" smtClean="0"/>
              <a:t>Target State Architecture</a:t>
            </a:r>
          </a:p>
          <a:p>
            <a:pPr marL="342900" indent="-342900">
              <a:buAutoNum type="arabicPeriod"/>
            </a:pPr>
            <a:r>
              <a:rPr lang="en-US" dirty="0" smtClean="0"/>
              <a:t>Source Systems</a:t>
            </a:r>
          </a:p>
          <a:p>
            <a:pPr marL="342900" indent="-342900">
              <a:buAutoNum type="arabicPeriod"/>
            </a:pPr>
            <a:r>
              <a:rPr lang="en-US" dirty="0" smtClean="0"/>
              <a:t>MDM data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Transaction feed data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Target platform Data model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Ingestion 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Transformation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Analytics and Reporting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Technology stack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12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Promotion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57420" y="1818385"/>
            <a:ext cx="2315983" cy="246221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Product_id</a:t>
            </a:r>
            <a:endParaRPr lang="en-US" sz="1400" b="1" dirty="0"/>
          </a:p>
          <a:p>
            <a:r>
              <a:rPr lang="en-US" sz="1400" b="1" dirty="0" err="1"/>
              <a:t>Store_id</a:t>
            </a:r>
            <a:endParaRPr lang="en-US" sz="1400" b="1" dirty="0"/>
          </a:p>
          <a:p>
            <a:r>
              <a:rPr lang="en-US" sz="1400" b="1" dirty="0" err="1"/>
              <a:t>Cust_id</a:t>
            </a:r>
            <a:endParaRPr lang="en-US" sz="1400" b="1" dirty="0"/>
          </a:p>
          <a:p>
            <a:r>
              <a:rPr lang="en-US" sz="1400" b="1" dirty="0" err="1"/>
              <a:t>Salesrep_id</a:t>
            </a:r>
            <a:endParaRPr lang="en-US" sz="1400" b="1" dirty="0"/>
          </a:p>
          <a:p>
            <a:r>
              <a:rPr lang="en-US" sz="1400" b="1" dirty="0" err="1"/>
              <a:t>Trans_Date</a:t>
            </a:r>
            <a:endParaRPr lang="en-US" sz="1400" b="1" dirty="0"/>
          </a:p>
          <a:p>
            <a:r>
              <a:rPr lang="en-US" sz="1400" b="1" dirty="0" err="1">
                <a:solidFill>
                  <a:srgbClr val="FF0000"/>
                </a:solidFill>
              </a:rPr>
              <a:t>Promo_id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 err="1"/>
              <a:t>Order_id</a:t>
            </a:r>
            <a:endParaRPr lang="en-US" sz="1400" b="1" dirty="0"/>
          </a:p>
          <a:p>
            <a:r>
              <a:rPr lang="en-US" sz="1400" b="1" dirty="0" err="1"/>
              <a:t>Reg_unit_price</a:t>
            </a:r>
            <a:endParaRPr lang="en-US" sz="1400" b="1" dirty="0"/>
          </a:p>
          <a:p>
            <a:r>
              <a:rPr lang="en-US" sz="1400" b="1" dirty="0" err="1"/>
              <a:t>Mkd_unit_price</a:t>
            </a:r>
            <a:endParaRPr lang="en-US" sz="1400" b="1" dirty="0"/>
          </a:p>
          <a:p>
            <a:r>
              <a:rPr lang="en-US" sz="1400" b="1" dirty="0" err="1"/>
              <a:t>Sales_units</a:t>
            </a:r>
            <a:endParaRPr lang="en-US" sz="1400" b="1" dirty="0"/>
          </a:p>
          <a:p>
            <a:r>
              <a:rPr lang="en-US" sz="1400" b="1" dirty="0" err="1"/>
              <a:t>Sales_dolrs</a:t>
            </a:r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7420" y="1427181"/>
            <a:ext cx="26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Promotion_Sales_Fact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7420" y="4857516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67368" y="4475631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Promotion_Inv_Fact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748250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366364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0475" y="2487637"/>
            <a:ext cx="2315983" cy="267765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Promo_id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smtClean="0"/>
              <a:t>Description</a:t>
            </a:r>
          </a:p>
          <a:p>
            <a:r>
              <a:rPr lang="en-US" sz="1400" b="1" dirty="0" err="1" smtClean="0"/>
              <a:t>Dept</a:t>
            </a:r>
            <a:endParaRPr lang="en-US" sz="1400" b="1" dirty="0" smtClean="0"/>
          </a:p>
          <a:p>
            <a:r>
              <a:rPr lang="en-US" sz="1400" b="1" dirty="0" smtClean="0"/>
              <a:t>Class</a:t>
            </a:r>
          </a:p>
          <a:p>
            <a:r>
              <a:rPr lang="en-US" sz="1400" b="1" dirty="0" smtClean="0"/>
              <a:t>Vendor</a:t>
            </a:r>
          </a:p>
          <a:p>
            <a:r>
              <a:rPr lang="en-US" sz="1400" b="1" dirty="0" smtClean="0"/>
              <a:t>Style</a:t>
            </a:r>
          </a:p>
          <a:p>
            <a:r>
              <a:rPr lang="en-US" sz="1400" b="1" dirty="0" smtClean="0"/>
              <a:t>Color</a:t>
            </a:r>
          </a:p>
          <a:p>
            <a:r>
              <a:rPr lang="en-US" sz="1400" b="1" dirty="0" smtClean="0"/>
              <a:t>Size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Start_dt</a:t>
            </a:r>
            <a:r>
              <a:rPr lang="en-US" sz="1400" b="1" dirty="0"/>
              <a:t>	</a:t>
            </a:r>
            <a:endParaRPr lang="en-US" sz="1400" b="1" dirty="0" smtClean="0"/>
          </a:p>
          <a:p>
            <a:r>
              <a:rPr lang="en-US" sz="1400" b="1" dirty="0" err="1" smtClean="0"/>
              <a:t>End_dt</a:t>
            </a:r>
            <a:endParaRPr lang="en-US" sz="1400" b="1" dirty="0" smtClean="0"/>
          </a:p>
          <a:p>
            <a:r>
              <a:rPr lang="en-US" sz="1400" b="1" dirty="0" smtClean="0"/>
              <a:t>Regular Price</a:t>
            </a:r>
          </a:p>
          <a:p>
            <a:r>
              <a:rPr lang="en-US" sz="1400" b="1" dirty="0" err="1" smtClean="0"/>
              <a:t>Promo_price</a:t>
            </a:r>
            <a:r>
              <a:rPr lang="en-US" sz="1400" b="1" dirty="0"/>
              <a:t>	</a:t>
            </a:r>
            <a:endParaRPr lang="en-US" sz="1400" b="1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244465" y="210575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Web-order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157420" y="2618648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57420" y="2227444"/>
            <a:ext cx="26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Web_Sales_Fact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57420" y="369951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67368" y="3317630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Web_Inv_Fact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387639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00575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Return Data Model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946" y="3322033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946" y="2930829"/>
            <a:ext cx="261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Return_Sales_Fact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6454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36351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Product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6351" y="5387639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56248" y="5005753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38315" y="1628425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58212" y="1246539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290272" y="5441564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7510169" y="5059678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Salesrep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108751" y="3896142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328648" y="3514256"/>
            <a:ext cx="2096086" cy="3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Time_dim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377603" y="5212291"/>
            <a:ext cx="2315983" cy="307777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377603" y="4821087"/>
            <a:ext cx="20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Return_cd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Discovery/ Analytics Applications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159099" y="1416676"/>
            <a:ext cx="958188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Predictive / Classification models -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Buyer Propensity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Churn</a:t>
            </a:r>
          </a:p>
          <a:p>
            <a:endParaRPr lang="en-US" dirty="0" smtClean="0"/>
          </a:p>
          <a:p>
            <a:r>
              <a:rPr lang="en-US" sz="2000" b="1" dirty="0" smtClean="0"/>
              <a:t>Clustering Models –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Customer Segmentation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Promotion Segmentation</a:t>
            </a:r>
            <a:endParaRPr lang="en-US" dirty="0"/>
          </a:p>
          <a:p>
            <a:endParaRPr lang="en-US" dirty="0" smtClean="0"/>
          </a:p>
          <a:p>
            <a:r>
              <a:rPr lang="en-US" sz="2000" b="1" dirty="0" smtClean="0"/>
              <a:t>Recommendations –</a:t>
            </a:r>
          </a:p>
          <a:p>
            <a:endParaRPr lang="en-US" sz="20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Product recommendation</a:t>
            </a:r>
            <a:endParaRPr lang="en-US" dirty="0"/>
          </a:p>
          <a:p>
            <a:endParaRPr lang="en-US" sz="2000" b="1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0073" y="926346"/>
            <a:ext cx="958188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</a:t>
            </a:r>
            <a:r>
              <a:rPr lang="en-US" sz="2400" b="1" baseline="30000" dirty="0" smtClean="0"/>
              <a:t>st</a:t>
            </a:r>
            <a:r>
              <a:rPr lang="en-US" sz="2400" b="1" dirty="0" smtClean="0"/>
              <a:t>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Project Environment setup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Directories (staging/</a:t>
            </a:r>
            <a:r>
              <a:rPr lang="en-US" dirty="0" err="1" smtClean="0"/>
              <a:t>hdfs</a:t>
            </a:r>
            <a:r>
              <a:rPr lang="en-US" dirty="0" smtClean="0"/>
              <a:t>/script/logs/hive etc..)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Databases (hive staging and target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Connectivity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User setup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Requirement Analysis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Mapping Exercise (source to target)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Understand Business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pseudo code for transformations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Analyze source /target system gaps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Validate business logics with business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Source system Validation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Connectivity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Infra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quality issues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Availability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Data Modeling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Staging </a:t>
            </a:r>
            <a:r>
              <a:rPr lang="en-US" dirty="0" err="1" smtClean="0"/>
              <a:t>db</a:t>
            </a:r>
            <a:r>
              <a:rPr lang="en-US" dirty="0" smtClean="0"/>
              <a:t> data modeling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Target </a:t>
            </a:r>
            <a:r>
              <a:rPr lang="en-US" dirty="0" err="1" smtClean="0"/>
              <a:t>db</a:t>
            </a:r>
            <a:r>
              <a:rPr lang="en-US" dirty="0" smtClean="0"/>
              <a:t>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87021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Guidelines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000074" y="926346"/>
            <a:ext cx="5673682" cy="452431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Create Project working directories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Local Staging folder 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Hdfs</a:t>
            </a:r>
            <a:r>
              <a:rPr lang="en-US" sz="1600" dirty="0" smtClean="0"/>
              <a:t> staging folder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Cleansed data folder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Transformed data folder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External table data folders for all data sources</a:t>
            </a:r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Create Hive databases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Staging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Target </a:t>
            </a:r>
            <a:r>
              <a:rPr lang="en-US" sz="1600" dirty="0" err="1" smtClean="0"/>
              <a:t>db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Hive databases –</a:t>
            </a:r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custMarHub_STG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CustMarHub_Ext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 err="1" smtClean="0"/>
              <a:t>Promotion_mart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Sales_mart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err="1" smtClean="0"/>
              <a:t>Return_mart</a:t>
            </a:r>
            <a:endParaRPr lang="en-US" sz="1600" dirty="0" smtClean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Summary_db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34408" y="926346"/>
            <a:ext cx="5016313" cy="55092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Directory Hierarchy</a:t>
            </a:r>
          </a:p>
          <a:p>
            <a:r>
              <a:rPr lang="en-US" sz="1600" b="1" u="sng" dirty="0" smtClean="0"/>
              <a:t>Local directories</a:t>
            </a:r>
          </a:p>
          <a:p>
            <a:r>
              <a:rPr lang="en-US" sz="1600" dirty="0" smtClean="0"/>
              <a:t>Project/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CustMarHub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Staging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History</a:t>
            </a:r>
          </a:p>
          <a:p>
            <a:r>
              <a:rPr lang="en-US" sz="1600" b="1" u="sng" dirty="0" smtClean="0"/>
              <a:t>HDFS directories</a:t>
            </a:r>
          </a:p>
          <a:p>
            <a:r>
              <a:rPr lang="en-US" sz="1600" dirty="0" smtClean="0"/>
              <a:t>Project/</a:t>
            </a:r>
            <a:endParaRPr lang="en-US" sz="1600" dirty="0"/>
          </a:p>
          <a:p>
            <a:r>
              <a:rPr lang="en-US" sz="1600" dirty="0" smtClean="0"/>
              <a:t>	</a:t>
            </a:r>
            <a:r>
              <a:rPr lang="en-US" sz="1600" dirty="0" err="1" smtClean="0"/>
              <a:t>CustMarHub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Staging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customer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salesrep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pos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..</a:t>
            </a:r>
          </a:p>
          <a:p>
            <a:r>
              <a:rPr lang="en-US" sz="1600" dirty="0" smtClean="0"/>
              <a:t>		Ext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customer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salesrep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..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Target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customer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</a:t>
            </a:r>
            <a:r>
              <a:rPr lang="en-US" sz="1600" dirty="0" err="1" smtClean="0"/>
              <a:t>salesrep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		..	</a:t>
            </a:r>
          </a:p>
        </p:txBody>
      </p:sp>
    </p:spTree>
    <p:extLst>
      <p:ext uri="{BB962C8B-B14F-4D97-AF65-F5344CB8AC3E}">
        <p14:creationId xmlns:p14="http://schemas.microsoft.com/office/powerpoint/2010/main" val="38114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073" y="926346"/>
            <a:ext cx="95818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2</a:t>
            </a:r>
            <a:r>
              <a:rPr lang="en-US" sz="2400" b="1" baseline="30000" dirty="0" smtClean="0"/>
              <a:t>nd</a:t>
            </a:r>
            <a:r>
              <a:rPr lang="en-US" sz="2400" b="1" dirty="0" smtClean="0"/>
              <a:t>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Load </a:t>
            </a:r>
            <a:r>
              <a:rPr lang="en-US" dirty="0" err="1" smtClean="0"/>
              <a:t>mysql</a:t>
            </a:r>
            <a:r>
              <a:rPr lang="en-US" dirty="0" smtClean="0"/>
              <a:t> tables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Customer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Salesrep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Dept</a:t>
            </a:r>
            <a:r>
              <a:rPr lang="en-US" dirty="0" smtClean="0"/>
              <a:t>/class/vendor/style/</a:t>
            </a:r>
            <a:r>
              <a:rPr lang="en-US" dirty="0" err="1" smtClean="0"/>
              <a:t>reason_cd</a:t>
            </a:r>
            <a:endParaRPr lang="en-US" dirty="0" smtClean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Promotion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load scripts for staging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Sqoop</a:t>
            </a:r>
            <a:r>
              <a:rPr lang="en-US" dirty="0" smtClean="0"/>
              <a:t> scripts to load all </a:t>
            </a:r>
            <a:r>
              <a:rPr lang="en-US" dirty="0" err="1" smtClean="0"/>
              <a:t>mysql</a:t>
            </a:r>
            <a:r>
              <a:rPr lang="en-US" dirty="0" smtClean="0"/>
              <a:t> tables (History data 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ftp script for POS transactions (History data load)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Sqoop</a:t>
            </a:r>
            <a:r>
              <a:rPr lang="en-US" dirty="0" smtClean="0"/>
              <a:t> </a:t>
            </a:r>
            <a:r>
              <a:rPr lang="en-US" dirty="0"/>
              <a:t>scripts to load all </a:t>
            </a:r>
            <a:r>
              <a:rPr lang="en-US" dirty="0" err="1"/>
              <a:t>mysql</a:t>
            </a:r>
            <a:r>
              <a:rPr lang="en-US" dirty="0"/>
              <a:t> tables </a:t>
            </a:r>
            <a:r>
              <a:rPr lang="en-US" dirty="0" smtClean="0"/>
              <a:t>(Daily data </a:t>
            </a:r>
            <a:r>
              <a:rPr lang="en-US" dirty="0"/>
              <a:t>load</a:t>
            </a:r>
            <a:r>
              <a:rPr lang="en-US" dirty="0" smtClean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ftp script for POS transactions </a:t>
            </a:r>
            <a:r>
              <a:rPr lang="en-US" dirty="0" smtClean="0"/>
              <a:t>(Daily data </a:t>
            </a:r>
            <a:r>
              <a:rPr lang="en-US" dirty="0"/>
              <a:t>load</a:t>
            </a:r>
            <a:r>
              <a:rPr lang="en-US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ETL scripts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History load scripts to load all datasets to Hive External tables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scripts to create Product table (from </a:t>
            </a:r>
            <a:r>
              <a:rPr lang="en-US" dirty="0" err="1" smtClean="0"/>
              <a:t>dept</a:t>
            </a:r>
            <a:r>
              <a:rPr lang="en-US" dirty="0" smtClean="0"/>
              <a:t>/class/vendor/style and POS)</a:t>
            </a:r>
          </a:p>
          <a:p>
            <a:pPr lvl="2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054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00073" y="926346"/>
            <a:ext cx="9581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</a:t>
            </a:r>
            <a:r>
              <a:rPr lang="en-US" sz="2400" b="1" baseline="30000" dirty="0" smtClean="0"/>
              <a:t>rd</a:t>
            </a:r>
            <a:r>
              <a:rPr lang="en-US" sz="2400" b="1" dirty="0" smtClean="0"/>
              <a:t> 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Target Semantic layer build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the facts and dimensions (Sales/Inventory/</a:t>
            </a:r>
            <a:r>
              <a:rPr lang="en-US" dirty="0" err="1" smtClean="0"/>
              <a:t>Product_dim</a:t>
            </a:r>
            <a:r>
              <a:rPr lang="en-US" dirty="0" smtClean="0"/>
              <a:t>/</a:t>
            </a:r>
            <a:r>
              <a:rPr lang="en-US" dirty="0" err="1" smtClean="0"/>
              <a:t>Store_dim</a:t>
            </a:r>
            <a:r>
              <a:rPr lang="en-US" dirty="0" smtClean="0"/>
              <a:t> etc..)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surrogate keys(unique keys) for fact and dimension tables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partitions for fact tables (Daily/Weekly etc..)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up bucketing if needed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Incremental Load script for daily load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smtClean="0"/>
              <a:t>CDC (Change Data Capture) and SCD (slowly changing dimension) scripts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0996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Timeline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961437" y="913467"/>
            <a:ext cx="958188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4</a:t>
            </a:r>
            <a:r>
              <a:rPr lang="en-US" sz="2400" b="1" baseline="30000" dirty="0" smtClean="0"/>
              <a:t>th</a:t>
            </a:r>
            <a:r>
              <a:rPr lang="en-US" sz="2400" b="1" dirty="0" smtClean="0"/>
              <a:t>   week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Spark Use cases for the project –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We will discuss this in class</a:t>
            </a:r>
          </a:p>
          <a:p>
            <a:pPr lvl="1"/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564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805" y="2683323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/>
              <a:t>Appendix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83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Project Objective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0839" y="1083490"/>
            <a:ext cx="10753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single storage platform for all Retail supply chain components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Store orders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Web orders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Customer MDM (master data)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Product Hierarchy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Product Reviews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Returns 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Promotions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Marketing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product 360 and customer 360 view 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 single repository for all history store and web orders</a:t>
            </a:r>
          </a:p>
          <a:p>
            <a:pPr marL="342900" indent="-342900">
              <a:buAutoNum type="arabicPeriod"/>
            </a:pPr>
            <a:r>
              <a:rPr lang="en-US" dirty="0" smtClean="0"/>
              <a:t>Load Incremental data ( adding sales/inventory , master data changes (SCD) 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Reporting platform for analytical reporting (Sales/ Inventory/ Promotions/ Campaign/Return)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ETL pipelines for data ingestions (History and Incremental feeds)</a:t>
            </a:r>
          </a:p>
          <a:p>
            <a:endParaRPr lang="en-US" dirty="0"/>
          </a:p>
          <a:p>
            <a:r>
              <a:rPr lang="en-US" dirty="0" smtClean="0"/>
              <a:t>Additional Ones –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Create a Data Ingestion Framework (load/metadata/balance &amp; control functionalities)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Accelerators ( SCD – slowly changing dimension ) -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093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afaribooksonline.com/library/view/hdinsight-essentials-/9781784399429/graphics/9429EN_09_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63" y="1186779"/>
            <a:ext cx="952500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397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the Data Management T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6" y="1099930"/>
            <a:ext cx="6740524" cy="540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60035" y="92765"/>
            <a:ext cx="5075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End-State Data Lake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4572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The workings of Data Integ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36" y="836198"/>
            <a:ext cx="76200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7385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ofiling the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05" y="1167157"/>
            <a:ext cx="9525000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75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www.safaribooksonline.com/library/view/data-lake-development/9781785888083/graphics/B04932_03_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436" y="1511368"/>
            <a:ext cx="7620000" cy="456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20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www.safaribooksonline.com/library/view/data-lake-development/9781785888083/graphics/B04932_03_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71" y="1033669"/>
            <a:ext cx="7583695" cy="543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2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www.safaribooksonline.com/library/view/data-lake-development/9781785888083/graphics/B04932_03_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32" y="1385197"/>
            <a:ext cx="7620000" cy="45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72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Model for Customers, Inventory and PO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229" y="721217"/>
            <a:ext cx="5794464" cy="61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52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 Design Patterns 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105298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r>
              <a:rPr lang="en-US" sz="2000" b="1" dirty="0"/>
              <a:t>Ingress and Egress Design Patterns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Profiling Patterns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Transformation Patterns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Validation/Cleansing Pattern</a:t>
            </a:r>
          </a:p>
          <a:p>
            <a:pPr marL="800100" lvl="1" indent="-342900">
              <a:buAutoNum type="arabicPeriod"/>
            </a:pPr>
            <a:r>
              <a:rPr lang="en-US" sz="2000" b="1" dirty="0" smtClean="0"/>
              <a:t>Data Reduction Patterns</a:t>
            </a:r>
          </a:p>
          <a:p>
            <a:pPr marL="800100" lvl="1" indent="-342900">
              <a:buAutoNum type="arabicPeriod"/>
            </a:pPr>
            <a:endParaRPr lang="en-US" sz="2000" b="1" dirty="0" smtClean="0"/>
          </a:p>
          <a:p>
            <a:pPr marL="800100" lvl="1" indent="-342900">
              <a:buAutoNum type="arabicPeriod"/>
            </a:pPr>
            <a:endParaRPr lang="en-US" sz="2000" b="1" dirty="0" smtClean="0"/>
          </a:p>
          <a:p>
            <a:pPr marL="800100" lvl="1" indent="-342900">
              <a:buAutoNum type="arabicPeriod"/>
            </a:pPr>
            <a:endParaRPr lang="en-US" sz="2000" dirty="0" smtClean="0"/>
          </a:p>
          <a:p>
            <a:pPr marL="800100" lvl="1" indent="-342900">
              <a:buAutoNum type="arabicPeriod"/>
            </a:pPr>
            <a:endParaRPr lang="en-US" sz="2000" dirty="0" smtClean="0"/>
          </a:p>
        </p:txBody>
      </p:sp>
      <p:pic>
        <p:nvPicPr>
          <p:cNvPr id="4" name="Picture 2" descr="https://www.safaribooksonline.com/library/view/pig-design-patterns/9781783285556/graphics/5556OS_02_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876" y="1357313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092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5843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AutoNum type="arabicPeriod"/>
            </a:pPr>
            <a:endParaRPr lang="en-US" dirty="0" smtClean="0"/>
          </a:p>
          <a:p>
            <a:pPr lvl="1"/>
            <a:r>
              <a:rPr lang="en-US" sz="2400" b="1" dirty="0" smtClean="0"/>
              <a:t>Ingress and Egress Design Patterns</a:t>
            </a:r>
          </a:p>
          <a:p>
            <a:pPr lvl="1"/>
            <a:r>
              <a:rPr lang="en-US" sz="2000" b="1" dirty="0" smtClean="0"/>
              <a:t> 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Legacy data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OLTP data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Unstructured Data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Video/Audio/Images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Numerical/Patterns/Graphs</a:t>
            </a:r>
          </a:p>
          <a:p>
            <a:pPr marL="1257300" lvl="2" indent="-342900">
              <a:buAutoNum type="arabicPeriod"/>
            </a:pPr>
            <a:r>
              <a:rPr lang="en-US" dirty="0" smtClean="0"/>
              <a:t>Social Media data</a:t>
            </a:r>
          </a:p>
          <a:p>
            <a:pPr lvl="2"/>
            <a:endParaRPr lang="en-US" dirty="0" smtClean="0"/>
          </a:p>
          <a:p>
            <a:pPr marL="1257300" lvl="2" indent="-342900">
              <a:buAutoNum type="arabicPeriod"/>
            </a:pPr>
            <a:endParaRPr lang="en-US" dirty="0" smtClean="0"/>
          </a:p>
          <a:p>
            <a:pPr marL="800100" lvl="1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0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Analytics Reports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20840" y="1171978"/>
            <a:ext cx="51451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Sales/Inventory Reports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Sales and Inventory levels by store by month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 and Inventory levels by Product </a:t>
            </a:r>
            <a:r>
              <a:rPr lang="en-US" dirty="0" err="1" smtClean="0"/>
              <a:t>Dept</a:t>
            </a:r>
            <a:r>
              <a:rPr lang="en-US" dirty="0" smtClean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Sales and Inventory levels by </a:t>
            </a:r>
            <a:r>
              <a:rPr lang="en-US" dirty="0" smtClean="0"/>
              <a:t>Product Supplier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Sales and Inventory levels by </a:t>
            </a:r>
            <a:r>
              <a:rPr lang="en-US" dirty="0" smtClean="0"/>
              <a:t>Promotion/Store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Sales and Inventory levels by </a:t>
            </a:r>
            <a:r>
              <a:rPr lang="en-US" dirty="0" smtClean="0"/>
              <a:t>Season / Store </a:t>
            </a:r>
          </a:p>
          <a:p>
            <a:endParaRPr lang="en-US" dirty="0" smtClean="0"/>
          </a:p>
          <a:p>
            <a:r>
              <a:rPr lang="en-US" b="1" dirty="0" smtClean="0"/>
              <a:t>Store/Supplier Performance Reports (KPI )</a:t>
            </a:r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Top 10 selling products reports store  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Top 10 selling products reports </a:t>
            </a:r>
            <a:r>
              <a:rPr lang="en-US" dirty="0" smtClean="0"/>
              <a:t>Supplier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Top 10 </a:t>
            </a:r>
            <a:r>
              <a:rPr lang="en-US" dirty="0" smtClean="0"/>
              <a:t>non-selling </a:t>
            </a:r>
            <a:r>
              <a:rPr lang="en-US" dirty="0"/>
              <a:t>products reports store  </a:t>
            </a:r>
            <a:endParaRPr lang="en-US" dirty="0" smtClean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r>
              <a:rPr lang="en-US" b="1" dirty="0" smtClean="0"/>
              <a:t>Customer Loyalty reports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New customer report by store by month</a:t>
            </a:r>
          </a:p>
          <a:p>
            <a:pPr marL="342900" indent="-342900">
              <a:buAutoNum type="arabicPeriod"/>
            </a:pPr>
            <a:r>
              <a:rPr lang="en-US" dirty="0" smtClean="0"/>
              <a:t>Customer churn by store by month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7769" y="1171978"/>
            <a:ext cx="51451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Promotion effectiveness Reports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S</a:t>
            </a:r>
            <a:r>
              <a:rPr lang="en-US" dirty="0" smtClean="0"/>
              <a:t>ales pct. Gain with </a:t>
            </a:r>
            <a:r>
              <a:rPr lang="en-US" dirty="0"/>
              <a:t>P</a:t>
            </a:r>
            <a:r>
              <a:rPr lang="en-US" dirty="0" smtClean="0"/>
              <a:t>romotion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Comparison by store by product by promotion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 smtClean="0"/>
              <a:t>Product Return Analytics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Sales impact by store by product </a:t>
            </a:r>
            <a:r>
              <a:rPr lang="en-US" dirty="0" err="1" smtClean="0"/>
              <a:t>dept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Sales impact by Return reason code</a:t>
            </a:r>
          </a:p>
          <a:p>
            <a:endParaRPr lang="en-US" dirty="0" smtClean="0"/>
          </a:p>
          <a:p>
            <a:r>
              <a:rPr lang="en-US" b="1" dirty="0" smtClean="0"/>
              <a:t>Cross-Channel Reporting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Sales by division by channel (web / store)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4414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Profiling Patterns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Data type Inference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Statistical profiling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Pattern-matching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String profiling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Unstructured text profiling pattern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7374" y="1357313"/>
            <a:ext cx="543401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Transformation Patterns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Structured-to-hierarchical transformation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Normalization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Integration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Aggregation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generalization pattern</a:t>
            </a:r>
          </a:p>
          <a:p>
            <a:pPr marL="342900" indent="-342900">
              <a:buAutoNum type="arabicPeriod"/>
            </a:pPr>
            <a:r>
              <a:rPr lang="en-US" dirty="0" smtClean="0"/>
              <a:t>CDC (change data capture) and SCD ( Slowly Changing Dimension)</a:t>
            </a:r>
          </a:p>
          <a:p>
            <a:pPr marL="342900" indent="-342900">
              <a:buAutoNum type="arabicPeriod"/>
            </a:pPr>
            <a:r>
              <a:rPr lang="en-US" dirty="0" smtClean="0"/>
              <a:t>Surrogate Key generation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9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Integration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46958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Validation/Cleansing Pattern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Constraint Validation and cleansing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RegEx</a:t>
            </a:r>
            <a:r>
              <a:rPr lang="en-US" dirty="0" smtClean="0"/>
              <a:t> validation and cleansing 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Corrupt data validation and cleansing</a:t>
            </a:r>
          </a:p>
          <a:p>
            <a:pPr marL="342900" indent="-342900">
              <a:buAutoNum type="arabicPeriod"/>
            </a:pPr>
            <a:r>
              <a:rPr lang="en-US" dirty="0" smtClean="0"/>
              <a:t>Unstructured text data validation and Cleansing 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96024" y="1357313"/>
            <a:ext cx="543401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Reduction Patterns </a:t>
            </a:r>
            <a:r>
              <a:rPr lang="en-US" dirty="0" smtClean="0"/>
              <a:t>–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Dimensionality reduction pattern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Numerosity</a:t>
            </a:r>
            <a:r>
              <a:rPr lang="en-US" dirty="0" smtClean="0"/>
              <a:t> reduction –sampling design pattern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Numerosity</a:t>
            </a:r>
            <a:r>
              <a:rPr lang="en-US" dirty="0" smtClean="0"/>
              <a:t> reduction –histogram design pattern</a:t>
            </a:r>
          </a:p>
          <a:p>
            <a:pPr marL="342900" indent="-342900">
              <a:buFontTx/>
              <a:buAutoNum type="arabicPeriod"/>
            </a:pPr>
            <a:r>
              <a:rPr lang="en-US" dirty="0" err="1" smtClean="0"/>
              <a:t>Numerosity</a:t>
            </a:r>
            <a:r>
              <a:rPr lang="en-US" dirty="0" smtClean="0"/>
              <a:t> reduction –clustering design pattern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7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7533" y="125972"/>
            <a:ext cx="5270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Analysis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71550" y="1357313"/>
            <a:ext cx="98853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data marts for following subject areas–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 smtClean="0"/>
              <a:t>Sales/Inventory/Returns Analysis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Promotion Analysis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Marketing Response Analysis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Web Sales Analysis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10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324" y="850006"/>
            <a:ext cx="93436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MDM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Product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Customer 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Loyalty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Store</a:t>
            </a:r>
          </a:p>
          <a:p>
            <a:pPr marL="800100" lvl="1" indent="-342900">
              <a:buAutoNum type="arabicPeriod"/>
            </a:pPr>
            <a:r>
              <a:rPr lang="en-US" sz="1400" dirty="0" err="1" smtClean="0"/>
              <a:t>Sales_agent</a:t>
            </a:r>
            <a:endParaRPr lang="en-US" sz="1400" dirty="0" smtClean="0"/>
          </a:p>
          <a:p>
            <a:pPr marL="800100" lvl="1" indent="-342900">
              <a:buAutoNum type="arabicPeriod"/>
            </a:pPr>
            <a:r>
              <a:rPr lang="en-US" sz="1400" dirty="0" smtClean="0"/>
              <a:t>Suppliers/vendor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Transaction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POS Orders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Clickstream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Returns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Web Orders</a:t>
            </a:r>
          </a:p>
          <a:p>
            <a:pPr marL="342900" indent="-342900" algn="just">
              <a:buAutoNum type="arabicPeriod"/>
            </a:pPr>
            <a:r>
              <a:rPr lang="en-US" sz="1400" dirty="0" smtClean="0"/>
              <a:t>Applications</a:t>
            </a:r>
          </a:p>
          <a:p>
            <a:pPr marL="800100" lvl="1" indent="-342900" algn="just">
              <a:buAutoNum type="arabicPeriod"/>
            </a:pPr>
            <a:r>
              <a:rPr lang="en-US" sz="1400" dirty="0" smtClean="0"/>
              <a:t>Marketing Campaign</a:t>
            </a:r>
          </a:p>
          <a:p>
            <a:pPr marL="800100" lvl="1" indent="-342900" algn="just">
              <a:buFontTx/>
              <a:buAutoNum type="arabicPeriod"/>
            </a:pPr>
            <a:r>
              <a:rPr lang="en-US" sz="1400" dirty="0" smtClean="0"/>
              <a:t>Promotions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3</a:t>
            </a:r>
            <a:r>
              <a:rPr lang="en-US" sz="1400" baseline="30000" dirty="0" smtClean="0"/>
              <a:t>rd</a:t>
            </a:r>
            <a:r>
              <a:rPr lang="en-US" sz="1400" dirty="0" smtClean="0"/>
              <a:t> party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Omniture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Govt. Census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Govt. Economic data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Location data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Social Media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Twitter feeds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Product Reviews</a:t>
            </a:r>
          </a:p>
          <a:p>
            <a:pPr marL="800100" lvl="1" indent="-342900">
              <a:buAutoNum type="arabicPeriod"/>
            </a:pPr>
            <a:r>
              <a:rPr lang="en-US" sz="1400" dirty="0" smtClean="0"/>
              <a:t>Blogs and Microblogs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394915" y="4960443"/>
            <a:ext cx="3142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Future Data Integration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3683358" y="4224270"/>
            <a:ext cx="528034" cy="18416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9324" y="850006"/>
            <a:ext cx="93436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MDM Tables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Product</a:t>
            </a:r>
          </a:p>
          <a:p>
            <a:pPr lvl="1"/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Dept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/>
              <a:t>C</a:t>
            </a:r>
            <a:r>
              <a:rPr lang="en-US" sz="1600" dirty="0" smtClean="0"/>
              <a:t>lass</a:t>
            </a:r>
            <a:endParaRPr lang="en-US" sz="1600" dirty="0"/>
          </a:p>
          <a:p>
            <a:pPr marL="1257300" lvl="2" indent="-342900">
              <a:buAutoNum type="arabicPeriod"/>
            </a:pPr>
            <a:r>
              <a:rPr lang="en-US" sz="1600" dirty="0" smtClean="0"/>
              <a:t>Supplier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Style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Color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Size </a:t>
            </a:r>
          </a:p>
          <a:p>
            <a:pPr marL="1257300" lvl="2" indent="-342900">
              <a:buAutoNum type="arabicPeriod"/>
            </a:pP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Customer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Customer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Customer_demography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Customer_loyalty</a:t>
            </a:r>
            <a:endParaRPr lang="en-US" sz="1600" dirty="0" smtClean="0"/>
          </a:p>
          <a:p>
            <a:pPr lvl="2"/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Store_details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Supplier_details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Salesrep_details</a:t>
            </a: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953814" y="0"/>
            <a:ext cx="3477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399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3" y="850006"/>
            <a:ext cx="93436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Application Tables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Campaigns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Campaign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Customer_segments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Campaign_Channels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Promotions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Promotions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Promotion_Products</a:t>
            </a:r>
            <a:endParaRPr lang="en-US" sz="16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953814" y="0"/>
            <a:ext cx="34772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5700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3" y="850006"/>
            <a:ext cx="934362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 smtClean="0"/>
              <a:t>Transaction Data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POS – point of sale</a:t>
            </a:r>
          </a:p>
          <a:p>
            <a:pPr marL="1257300" lvl="2" indent="-342900">
              <a:buAutoNum type="arabicPeriod"/>
            </a:pPr>
            <a:r>
              <a:rPr lang="en-US" sz="1600" dirty="0" err="1" smtClean="0"/>
              <a:t>Sales_transactions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err="1" smtClean="0"/>
              <a:t>Web_Orders</a:t>
            </a:r>
            <a:endParaRPr lang="en-US" sz="1600" dirty="0" smtClean="0"/>
          </a:p>
          <a:p>
            <a:pPr marL="1257300" lvl="2" indent="-342900">
              <a:buAutoNum type="arabicPeriod"/>
            </a:pPr>
            <a:r>
              <a:rPr lang="en-US" sz="1600" dirty="0" err="1" smtClean="0"/>
              <a:t>Web_orders</a:t>
            </a:r>
            <a:endParaRPr lang="en-US" sz="1600" dirty="0" smtClean="0"/>
          </a:p>
          <a:p>
            <a:pPr marL="800100" lvl="1" indent="-342900">
              <a:buAutoNum type="arabicPeriod"/>
            </a:pPr>
            <a:r>
              <a:rPr lang="en-US" sz="1600" dirty="0" smtClean="0"/>
              <a:t>Inventory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Shipment</a:t>
            </a:r>
          </a:p>
          <a:p>
            <a:pPr marL="1257300" lvl="2" indent="-342900">
              <a:buAutoNum type="arabicPeriod"/>
            </a:pPr>
            <a:r>
              <a:rPr lang="en-US" sz="1600" dirty="0" smtClean="0"/>
              <a:t>Transfers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Returns</a:t>
            </a:r>
          </a:p>
          <a:p>
            <a:pPr marL="1257300" lvl="2" indent="-342900">
              <a:buAutoNum type="arabicPeriod"/>
            </a:pPr>
            <a:r>
              <a:rPr lang="en-US" sz="1600" dirty="0"/>
              <a:t>Return Reason Codes</a:t>
            </a:r>
          </a:p>
          <a:p>
            <a:pPr marL="1257300" lvl="2" indent="-342900">
              <a:buAutoNum type="arabicPeriod"/>
            </a:pPr>
            <a:r>
              <a:rPr lang="en-US" sz="1600" dirty="0" err="1"/>
              <a:t>Return_transaction</a:t>
            </a:r>
            <a:endParaRPr lang="en-US" sz="1600" dirty="0"/>
          </a:p>
          <a:p>
            <a:pPr marL="800100" lvl="1" indent="-342900">
              <a:buAutoNum type="arabicPeriod"/>
            </a:pP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 smtClean="0"/>
              <a:t>External Data</a:t>
            </a:r>
          </a:p>
          <a:p>
            <a:pPr marL="800100" lvl="1" indent="-342900">
              <a:buAutoNum type="arabicPeriod"/>
            </a:pPr>
            <a:r>
              <a:rPr lang="en-US" sz="1600" dirty="0" err="1" smtClean="0"/>
              <a:t>ClickStream</a:t>
            </a:r>
            <a:r>
              <a:rPr lang="en-US" sz="1600" dirty="0" smtClean="0"/>
              <a:t> data (weblog)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Location data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Product Reviews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Twitter</a:t>
            </a:r>
          </a:p>
          <a:p>
            <a:pPr marL="800100" lvl="1" indent="-342900">
              <a:buAutoNum type="arabicPeriod"/>
            </a:pPr>
            <a:r>
              <a:rPr lang="en-US" sz="1600" dirty="0" smtClean="0"/>
              <a:t>Blogs </a:t>
            </a:r>
          </a:p>
          <a:p>
            <a:pPr marL="800100" lvl="1" indent="-342900">
              <a:buAutoNum type="arabicPeriod"/>
            </a:pPr>
            <a:endParaRPr lang="en-US" sz="16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559121" y="154546"/>
            <a:ext cx="3477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Source Systems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5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6292" y="850006"/>
            <a:ext cx="992515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Cleansing Rules –</a:t>
            </a:r>
          </a:p>
          <a:p>
            <a:endParaRPr lang="en-US" sz="1400" dirty="0" smtClean="0"/>
          </a:p>
          <a:p>
            <a:pPr marL="342900" indent="-342900">
              <a:buAutoNum type="arabicPeriod"/>
            </a:pPr>
            <a:r>
              <a:rPr lang="en-US" sz="1400" dirty="0" smtClean="0"/>
              <a:t>All data sets need to have not-null primary keys (</a:t>
            </a:r>
            <a:r>
              <a:rPr lang="en-US" sz="1400" dirty="0" err="1" smtClean="0"/>
              <a:t>cust_no</a:t>
            </a:r>
            <a:r>
              <a:rPr lang="en-US" sz="1400" dirty="0" smtClean="0"/>
              <a:t>/</a:t>
            </a:r>
            <a:r>
              <a:rPr lang="en-US" sz="1400" dirty="0" err="1" smtClean="0"/>
              <a:t>cust_name</a:t>
            </a:r>
            <a:r>
              <a:rPr lang="en-US" sz="1400" dirty="0" smtClean="0"/>
              <a:t> , </a:t>
            </a:r>
            <a:r>
              <a:rPr lang="en-US" sz="1400" dirty="0" err="1" smtClean="0"/>
              <a:t>salerep_no</a:t>
            </a:r>
            <a:r>
              <a:rPr lang="en-US" sz="1400" dirty="0" smtClean="0"/>
              <a:t>/ name, </a:t>
            </a:r>
            <a:r>
              <a:rPr lang="en-US" sz="1400" dirty="0" err="1" smtClean="0"/>
              <a:t>store_id</a:t>
            </a:r>
            <a:r>
              <a:rPr lang="en-US" sz="1400" dirty="0" smtClean="0"/>
              <a:t>/</a:t>
            </a:r>
            <a:r>
              <a:rPr lang="en-US" sz="1400" dirty="0" err="1" smtClean="0"/>
              <a:t>store_name</a:t>
            </a:r>
            <a:r>
              <a:rPr lang="en-US" sz="1400" dirty="0" smtClean="0"/>
              <a:t>, </a:t>
            </a:r>
            <a:r>
              <a:rPr lang="en-US" sz="1400" dirty="0" err="1" smtClean="0"/>
              <a:t>dept</a:t>
            </a:r>
            <a:r>
              <a:rPr lang="en-US" sz="1400" dirty="0" smtClean="0"/>
              <a:t>, class, vendor, style, </a:t>
            </a:r>
            <a:r>
              <a:rPr lang="en-US" sz="1400" dirty="0" err="1" smtClean="0"/>
              <a:t>return_reason_cd</a:t>
            </a:r>
            <a:r>
              <a:rPr lang="en-US" sz="1400" dirty="0" smtClean="0"/>
              <a:t>, </a:t>
            </a:r>
            <a:r>
              <a:rPr lang="en-US" sz="1400" dirty="0" err="1" smtClean="0"/>
              <a:t>promotion_id</a:t>
            </a:r>
            <a:r>
              <a:rPr lang="en-US" sz="1400" dirty="0" smtClean="0"/>
              <a:t>/</a:t>
            </a:r>
            <a:r>
              <a:rPr lang="en-US" sz="1400" dirty="0" err="1" smtClean="0"/>
              <a:t>desc</a:t>
            </a:r>
            <a:r>
              <a:rPr lang="en-US" sz="1400" dirty="0" smtClean="0"/>
              <a:t> etc..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No duplicates in all master data tables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Regular expression validation – for date stamp in POS and Promolist.dat file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Referential Integrity validation for POS data ( </a:t>
            </a:r>
            <a:r>
              <a:rPr lang="en-US" sz="1400" dirty="0" err="1" smtClean="0"/>
              <a:t>store_id</a:t>
            </a:r>
            <a:r>
              <a:rPr lang="en-US" sz="1400" dirty="0" smtClean="0"/>
              <a:t>/</a:t>
            </a:r>
            <a:r>
              <a:rPr lang="en-US" sz="1400" dirty="0" err="1" smtClean="0"/>
              <a:t>customer_id</a:t>
            </a:r>
            <a:r>
              <a:rPr lang="en-US" sz="1400" dirty="0" smtClean="0"/>
              <a:t>/ </a:t>
            </a:r>
            <a:r>
              <a:rPr lang="en-US" sz="1400" dirty="0" err="1" smtClean="0"/>
              <a:t>dept</a:t>
            </a:r>
            <a:r>
              <a:rPr lang="en-US" sz="1400" dirty="0" smtClean="0"/>
              <a:t>/class/vendor/style)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endParaRPr lang="en-US" sz="1400" dirty="0" smtClean="0"/>
          </a:p>
          <a:p>
            <a:r>
              <a:rPr lang="en-US" b="1" dirty="0" smtClean="0"/>
              <a:t>Exception Files –</a:t>
            </a:r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Build exception files for all non compliant data</a:t>
            </a:r>
          </a:p>
          <a:p>
            <a:endParaRPr lang="en-US" sz="1400" dirty="0"/>
          </a:p>
          <a:p>
            <a:endParaRPr lang="en-US" sz="1400" dirty="0" smtClean="0"/>
          </a:p>
          <a:p>
            <a:r>
              <a:rPr lang="en-US" b="1" dirty="0" smtClean="0"/>
              <a:t>Data Enrichment –</a:t>
            </a:r>
          </a:p>
          <a:p>
            <a:endParaRPr lang="en-US" sz="1400" dirty="0" smtClean="0"/>
          </a:p>
          <a:p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 smtClean="0"/>
              <a:t>Add product review ratings to Products ( Review file will be provided)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Enrich Customer data with US census data ( File will be provided)</a:t>
            </a:r>
          </a:p>
          <a:p>
            <a:pPr marL="342900" indent="-342900">
              <a:buAutoNum type="arabicPeriod"/>
            </a:pPr>
            <a:endParaRPr lang="en-US" sz="1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485622" y="0"/>
            <a:ext cx="6748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Data Cleansing/Enrichment rules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385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44287</TotalTime>
  <Words>1681</Words>
  <Application>Microsoft Office PowerPoint</Application>
  <PresentationFormat>Widescreen</PresentationFormat>
  <Paragraphs>669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Infosys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Ratikant Pratapsingh</dc:creator>
  <cp:lastModifiedBy>Ratikant Pratapsingh</cp:lastModifiedBy>
  <cp:revision>528</cp:revision>
  <dcterms:created xsi:type="dcterms:W3CDTF">2016-02-02T20:18:38Z</dcterms:created>
  <dcterms:modified xsi:type="dcterms:W3CDTF">2017-08-04T00:21:41Z</dcterms:modified>
</cp:coreProperties>
</file>